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2" r:id="rId4"/>
    <p:sldId id="258" r:id="rId5"/>
    <p:sldId id="259" r:id="rId6"/>
    <p:sldId id="273" r:id="rId7"/>
    <p:sldId id="263" r:id="rId8"/>
    <p:sldId id="264" r:id="rId9"/>
    <p:sldId id="266" r:id="rId10"/>
    <p:sldId id="274" r:id="rId11"/>
    <p:sldId id="267" r:id="rId12"/>
    <p:sldId id="270" r:id="rId13"/>
    <p:sldId id="260" r:id="rId14"/>
    <p:sldId id="265" r:id="rId15"/>
    <p:sldId id="271" r:id="rId16"/>
    <p:sldId id="261" r:id="rId17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1C859B82-01F5-44B0-AC47-13E1C07148B1}">
          <p14:sldIdLst>
            <p14:sldId id="256"/>
          </p14:sldIdLst>
        </p14:section>
        <p14:section name="Abstract ＆ Introduction" id="{C452623B-CF41-4694-95D5-79C2D15D0857}">
          <p14:sldIdLst>
            <p14:sldId id="257"/>
            <p14:sldId id="262"/>
          </p14:sldIdLst>
        </p14:section>
        <p14:section name="Methodology ＆ Framework" id="{E27982FC-A5EC-4EA2-A0B1-836BEFE772DE}">
          <p14:sldIdLst>
            <p14:sldId id="258"/>
            <p14:sldId id="259"/>
            <p14:sldId id="273"/>
            <p14:sldId id="263"/>
            <p14:sldId id="264"/>
            <p14:sldId id="266"/>
            <p14:sldId id="274"/>
            <p14:sldId id="267"/>
            <p14:sldId id="270"/>
          </p14:sldIdLst>
        </p14:section>
        <p14:section name="Result" id="{5CCB1BC1-C38C-42DB-BA68-3FB5190E14EA}">
          <p14:sldIdLst>
            <p14:sldId id="260"/>
            <p14:sldId id="265"/>
            <p14:sldId id="271"/>
          </p14:sldIdLst>
        </p14:section>
        <p14:section name="The Omega" id="{F2EB3B9F-B4BA-4573-B54C-01DAF38E788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CBC"/>
    <a:srgbClr val="92D050"/>
    <a:srgbClr val="4B6F87"/>
    <a:srgbClr val="257D8B"/>
    <a:srgbClr val="9CC0FF"/>
    <a:srgbClr val="FFA6F8"/>
    <a:srgbClr val="FFC6A0"/>
    <a:srgbClr val="FFFFA3"/>
    <a:srgbClr val="9FFFEC"/>
    <a:srgbClr val="EAA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5244" autoAdjust="0"/>
  </p:normalViewPr>
  <p:slideViewPr>
    <p:cSldViewPr snapToGrid="0">
      <p:cViewPr varScale="1">
        <p:scale>
          <a:sx n="88" d="100"/>
          <a:sy n="88" d="100"/>
        </p:scale>
        <p:origin x="916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4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E2967D-5AB7-16C9-6D8A-36FC7F41A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1F581-E179-E396-9887-E5852236B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8C721-C856-4935-81DD-4C5229957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9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3901B-F6E5-4507-8032-26DBA18E7066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BA9D-3EBB-4E44-B478-36C97F45D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(∪.∪ )…</a:t>
            </a:r>
            <a:r>
              <a:rPr lang="en-US" altLang="zh-CN" dirty="0" err="1"/>
              <a:t>Buzzzzz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9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4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5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6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8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0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损失函数：相对深度损失</a:t>
            </a:r>
            <a:r>
              <a:rPr lang="en-US" altLang="zh-CN" dirty="0"/>
              <a:t>+SSIM+</a:t>
            </a:r>
            <a:r>
              <a:rPr lang="zh-CN" altLang="en-US" dirty="0"/>
              <a:t>梯度一致性损失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残差链接 </a:t>
            </a:r>
            <a:r>
              <a:rPr lang="en-US" altLang="zh-CN" dirty="0"/>
              <a:t>(Residual Connection) </a:t>
            </a:r>
            <a:r>
              <a:rPr lang="zh-CN" altLang="en-US" dirty="0"/>
              <a:t>是深度学习模型中一种非常重要的机制，最早由 </a:t>
            </a:r>
            <a:r>
              <a:rPr lang="en-US" altLang="zh-CN" dirty="0" err="1"/>
              <a:t>ResNet</a:t>
            </a:r>
            <a:r>
              <a:rPr lang="zh-CN" altLang="en-US" dirty="0"/>
              <a:t>（</a:t>
            </a:r>
            <a:r>
              <a:rPr lang="en-US" altLang="zh-CN" dirty="0"/>
              <a:t>Residual Network</a:t>
            </a:r>
            <a:r>
              <a:rPr lang="zh-CN" altLang="en-US" dirty="0"/>
              <a:t>）引入。其主要作用是通过直接连接输入与输出，缓解深层神经网络训练中的梯度消失问题，提升网络的训练效率和性能。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7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Our metric bins module is inspired by the LocalBins architecture</a:t>
            </a:r>
          </a:p>
          <a:p>
            <a:endParaRPr lang="en-US" altLang="zh-CN" sz="1000" dirty="0"/>
          </a:p>
          <a:p>
            <a:r>
              <a:rPr lang="zh-CN" altLang="en-US" sz="1000" b="1" dirty="0"/>
              <a:t>瓶颈特征（</a:t>
            </a:r>
            <a:r>
              <a:rPr lang="en-US" altLang="zh-CN" sz="1000" b="1" dirty="0"/>
              <a:t>Bottleneck Features</a:t>
            </a:r>
            <a:r>
              <a:rPr lang="zh-CN" altLang="en-US" sz="1000" b="1" dirty="0"/>
              <a:t>）</a:t>
            </a:r>
            <a:r>
              <a:rPr lang="zh-CN" altLang="en-US" sz="1000" dirty="0"/>
              <a:t> 是指在编码器和解码器结构中，网络最狭窄、信息经过最大压缩的那一层输出的特征。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0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7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7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集中的做法会使得预测变得更为细致</a:t>
            </a:r>
            <a:endParaRPr lang="en-US" altLang="zh-CN" dirty="0"/>
          </a:p>
          <a:p>
            <a:r>
              <a:rPr lang="zh-CN" altLang="en-US" dirty="0"/>
              <a:t>前一层预测生成的所有</a:t>
            </a:r>
            <a:r>
              <a:rPr lang="en-US" altLang="zh-CN" dirty="0"/>
              <a:t>bin center</a:t>
            </a:r>
            <a:r>
              <a:rPr lang="zh-CN" altLang="en-US" dirty="0"/>
              <a:t>都会参与新的</a:t>
            </a:r>
            <a:r>
              <a:rPr lang="en-US" altLang="zh-CN" dirty="0"/>
              <a:t>bin center</a:t>
            </a:r>
            <a:r>
              <a:rPr lang="zh-CN" altLang="en-US" dirty="0"/>
              <a:t>的位置预测生成吗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3BA9D-3EBB-4E44-B478-36C97F45D9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7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99AE5-BD55-FEF6-69C2-0E120E73D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E31EB-386A-C309-D899-0C8F0B36A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40994-4618-B44A-2DEE-4D84D62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96D6-1425-898B-8712-877388E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243DC-1F7F-1EAC-7D9C-D46A421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0FFE3-C88B-D11E-2122-069A7D6C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C9218E-BA8B-1931-9BC6-5CD5FF99A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149FF3-0F5A-BEB7-9832-6AE5D89A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C122C-EEEE-E9C8-F876-B38561BE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0D7A4-F89B-134E-9970-52F48149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6DE0B-6FF6-843E-1180-E218EA2A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7253-85A5-F954-666A-7CC16D0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D33AD-9BD8-C402-CF7D-9F7F6C919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D44AC-3F73-E0F0-42E1-D549E307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44C1-CD8B-B6B5-5945-7A7CC044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A5FD-D7D2-BBFF-4F88-9A48F933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9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F312D-A6D8-72D8-7A55-508EFCDCD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AD440-8B0D-8F9E-8098-2107CFF4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A62EA-EA9A-6473-1838-E8D522DB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5D301-AF00-C00D-45AD-34B7378C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BE74E-1FA8-C46E-591E-E03498BB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4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D1B11-FBCC-7351-C450-BD17A5CF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2DA47-0841-0863-14D0-109EA5CE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C08F2-EBEE-FCC5-EF90-1B5FC380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C116-8AEF-96D1-9E0C-9E551A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2CB7A-1774-FDD0-F6AD-6A16E5B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3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D6EFB-8BF8-9C39-72DD-C90F85FD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CEAEF-324A-1E89-36BC-3D87328C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4DEDC-9C95-E2C6-40D7-AC7804D9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A4F6B-CEB8-5538-64A2-FCE32BD4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A118C-7138-8260-397B-FAE95DFB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7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9F9B-30FD-8A0F-76C0-1B09CB5D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EDC2E-4AC3-BCEF-02B1-080A26E02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FDBD5-BD60-2CFA-EC73-E930FF324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2827F-D9EF-97C9-945C-3739CC3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03456-31FE-0D99-A98A-B08025AE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AF5E9-2FC6-096D-74EC-FFE2BCB9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4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9904F-91B5-8994-E5FC-112220A1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E343C-D15A-6A95-90CE-63CFED02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5C7B3-EFA4-96F7-30E9-2489F25AA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25EA83-9B3A-6028-B2FD-C400B281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2ACD4-FF26-D0ED-0BD6-8C04DE91D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FFC591-423B-DBA1-C389-7062D8F4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C3105D-C9A7-3777-538F-2702C7AE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892613-9B6D-0FF7-EA80-385789ED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A8618-188E-86E8-D5A6-4738144D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A28859-5783-5818-B58D-234B14EA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81946-3297-A5A8-F22A-B3400C94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23AA6-D8F7-F4C4-A69E-A8174A8B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0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A7A1F-0D33-83DC-C188-4D22DDDC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4038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1EF08C-0F4D-8E8D-BE5F-A5200B68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38F4C-104A-6177-FE6D-4FCE40EF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4038600" cy="365125"/>
          </a:xfrm>
        </p:spPr>
        <p:txBody>
          <a:bodyPr/>
          <a:lstStyle>
            <a:lvl1pPr algn="ctr">
              <a:defRPr/>
            </a:lvl1pPr>
          </a:lstStyle>
          <a:p>
            <a:fld id="{90AC41E6-7B25-4130-840D-D49CA92EF4E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36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232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B7313-65DA-F507-2391-E16DA85A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FB4BF-C7F9-1285-5346-AD47AA71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7E693-A586-9D2E-8D5E-9F4F81F1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36DB4-B497-408F-EB21-2A93D67A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6E35B-E946-B76F-BDF7-B0E9E72C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F450F-34E6-A89F-62B6-1F9E1430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2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802940-0BAE-2701-B17E-38D4F68C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19FF4-0A1C-7327-6F0D-9FB88A12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491A8-B499-FDB4-3D9C-973DF3F65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A7454-1B53-C501-B594-434B9EDA6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B132C-435C-16EC-CD75-5E9DEAD3D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41E6-7B25-4130-840D-D49CA92EF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4.0098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1907.01341" TargetMode="External"/><Relationship Id="rId4" Type="http://schemas.openxmlformats.org/officeDocument/2006/relationships/hyperlink" Target="https://arxiv.org/pdf/2203.015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36C9176-846D-F58B-AEBF-2016BFE1A5BB}"/>
              </a:ext>
            </a:extLst>
          </p:cNvPr>
          <p:cNvSpPr txBox="1"/>
          <p:nvPr/>
        </p:nvSpPr>
        <p:spPr>
          <a:xfrm>
            <a:off x="0" y="158244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F7F"/>
                </a:solidFill>
              </a:rPr>
              <a:t>ZoeDepth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007F7F"/>
                </a:solidFill>
              </a:rPr>
              <a:t>Z</a:t>
            </a:r>
            <a:r>
              <a:rPr lang="en-US" altLang="zh-CN" sz="2800" b="1" dirty="0"/>
              <a:t>ero-sh</a:t>
            </a:r>
            <a:r>
              <a:rPr lang="en-US" altLang="zh-CN" sz="2800" b="1" dirty="0">
                <a:solidFill>
                  <a:srgbClr val="007F7F"/>
                </a:solidFill>
              </a:rPr>
              <a:t>o</a:t>
            </a:r>
            <a:r>
              <a:rPr lang="en-US" altLang="zh-CN" sz="2800" b="1" dirty="0"/>
              <a:t>t Transf</a:t>
            </a:r>
            <a:r>
              <a:rPr lang="en-US" altLang="zh-CN" sz="2800" b="1" dirty="0">
                <a:solidFill>
                  <a:srgbClr val="007F7F"/>
                </a:solidFill>
              </a:rPr>
              <a:t>e</a:t>
            </a:r>
            <a:r>
              <a:rPr lang="en-US" altLang="zh-CN" sz="2800" b="1" dirty="0"/>
              <a:t>r by Combining Relative and Metric </a:t>
            </a:r>
            <a:r>
              <a:rPr lang="en-US" altLang="zh-CN" sz="2800" b="1" dirty="0">
                <a:solidFill>
                  <a:srgbClr val="007F7F"/>
                </a:solidFill>
              </a:rPr>
              <a:t>Depth</a:t>
            </a:r>
            <a:endParaRPr lang="zh-CN" altLang="en-US" sz="2800" b="1" spc="-150" dirty="0">
              <a:solidFill>
                <a:srgbClr val="007F7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7040A0-331C-1F6B-EC0A-E59651D9CCB9}"/>
              </a:ext>
            </a:extLst>
          </p:cNvPr>
          <p:cNvSpPr txBox="1"/>
          <p:nvPr/>
        </p:nvSpPr>
        <p:spPr>
          <a:xfrm>
            <a:off x="2884025" y="2967227"/>
            <a:ext cx="6423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tackles the problem of depth estimation from a single image. Existing work either focuses on generalization performance disregarding metric scale, i.e. relative depth estimation, or state-of-the-art results on specific datasets, i.e. metric depth estimation. We propose the first approach that combines both worlds, leading to a model with excellent generalization performance while maintaining metric scale. Our flagship model, ZoeD-M12 NK, is pre-trained on 12 datasets using relative depth and fine-tuned on two datasets using metric depth.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202E00-289E-AD06-3716-FBB7273DC7BB}"/>
              </a:ext>
            </a:extLst>
          </p:cNvPr>
          <p:cNvSpPr txBox="1"/>
          <p:nvPr/>
        </p:nvSpPr>
        <p:spPr>
          <a:xfrm>
            <a:off x="3047999" y="2515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shariq.bhat@kaust.edu.sa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24A680-3588-53DE-9467-92E16BEEB977}"/>
              </a:ext>
            </a:extLst>
          </p:cNvPr>
          <p:cNvSpPr txBox="1"/>
          <p:nvPr/>
        </p:nvSpPr>
        <p:spPr>
          <a:xfrm>
            <a:off x="-58058" y="6414108"/>
            <a:ext cx="122500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PubDate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Feb 2023               Subject</a:t>
            </a:r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Pattern Recognition</a:t>
            </a:r>
            <a:r>
              <a:rPr lang="en-US" altLang="zh-CN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(CVPR 2023)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3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374EC-5800-97D1-6DF5-20CA47326622}"/>
              </a:ext>
            </a:extLst>
          </p:cNvPr>
          <p:cNvSpPr txBox="1"/>
          <p:nvPr/>
        </p:nvSpPr>
        <p:spPr>
          <a:xfrm>
            <a:off x="3047999" y="2145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 Farooq Bhat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9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A67F6-20C3-6B13-BA57-84EE80E5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D14AB6-5929-117C-AB7E-561EFF2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0476A-1A7B-7168-0D7D-696D3A14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7876DF-E92F-9A55-4BF7-3815B63FB9F6}"/>
              </a:ext>
            </a:extLst>
          </p:cNvPr>
          <p:cNvSpPr txBox="1"/>
          <p:nvPr/>
        </p:nvSpPr>
        <p:spPr>
          <a:xfrm>
            <a:off x="297543" y="261257"/>
            <a:ext cx="62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LocalBins</a:t>
            </a:r>
            <a:r>
              <a:rPr lang="en-US" altLang="zh-CN" sz="3200" dirty="0"/>
              <a:t> Depth Prediction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0AACB5-6C6A-EE30-2304-FDBBFA19A353}"/>
                  </a:ext>
                </a:extLst>
              </p:cNvPr>
              <p:cNvSpPr txBox="1"/>
              <p:nvPr/>
            </p:nvSpPr>
            <p:spPr>
              <a:xfrm>
                <a:off x="2378155" y="1861338"/>
                <a:ext cx="7435690" cy="122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type m:val="li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0AACB5-6C6A-EE30-2304-FDBBFA19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155" y="1861338"/>
                <a:ext cx="7435690" cy="1220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C043E-D785-30B7-3D71-9EE1DC95D17C}"/>
                  </a:ext>
                </a:extLst>
              </p:cNvPr>
              <p:cNvSpPr txBox="1"/>
              <p:nvPr/>
            </p:nvSpPr>
            <p:spPr>
              <a:xfrm>
                <a:off x="4643679" y="3019168"/>
                <a:ext cx="2904641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C043E-D785-30B7-3D71-9EE1DC95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9" y="3019168"/>
                <a:ext cx="2904641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84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54D35-3D43-FFB2-0E6A-7A0CAF83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2F25F6-F0D1-E148-7350-9F4541E9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1B2E2-DE26-A443-6BCB-1DFF4D38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358286-68C6-8103-16CE-004FD12E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1" y="1311434"/>
            <a:ext cx="5609919" cy="42351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D13CA4-BA13-E4A4-FAAB-391092EDE0CA}"/>
              </a:ext>
            </a:extLst>
          </p:cNvPr>
          <p:cNvSpPr txBox="1"/>
          <p:nvPr/>
        </p:nvSpPr>
        <p:spPr>
          <a:xfrm>
            <a:off x="297543" y="261257"/>
            <a:ext cx="843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Metric Bins</a:t>
            </a:r>
            <a:r>
              <a:rPr lang="en-US" altLang="zh-CN" sz="3200" dirty="0"/>
              <a:t> </a:t>
            </a:r>
            <a:r>
              <a:rPr lang="en-US" altLang="zh-CN" sz="3200" b="1" dirty="0"/>
              <a:t>module: </a:t>
            </a:r>
            <a:r>
              <a:rPr lang="en-US" altLang="zh-CN" sz="3200" dirty="0"/>
              <a:t>Attract instead of split.</a:t>
            </a:r>
            <a:endParaRPr lang="zh-CN" altLang="en-US" sz="32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2A64D7-6BE4-0879-9F69-5226A511CF4D}"/>
              </a:ext>
            </a:extLst>
          </p:cNvPr>
          <p:cNvSpPr txBox="1"/>
          <p:nvPr/>
        </p:nvSpPr>
        <p:spPr>
          <a:xfrm>
            <a:off x="6282613" y="1536174"/>
            <a:ext cx="52780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ea typeface="Cambria" panose="02040503050406030204" pitchFamily="18" charset="0"/>
              </a:rPr>
              <a:t>Metric Bins: </a:t>
            </a:r>
            <a:r>
              <a:rPr lang="zh-CN" altLang="en-US" sz="2000" dirty="0">
                <a:ea typeface="Cambria" panose="02040503050406030204" pitchFamily="18" charset="0"/>
              </a:rPr>
              <a:t>共有五个通道，分别对应不同的分辨率层次；每一维度的特征图首先通过</a:t>
            </a:r>
            <a:r>
              <a:rPr lang="en-US" altLang="zh-CN" sz="2000" dirty="0">
                <a:ea typeface="Cambria" panose="02040503050406030204" pitchFamily="18" charset="0"/>
              </a:rPr>
              <a:t>MLP</a:t>
            </a:r>
            <a:r>
              <a:rPr lang="zh-CN" altLang="en-US" sz="2000" dirty="0">
                <a:ea typeface="Cambria" panose="02040503050406030204" pitchFamily="18" charset="0"/>
              </a:rPr>
              <a:t>，并结合上采样和加法操作将其转换为一维的</a:t>
            </a:r>
            <a:r>
              <a:rPr lang="en-US" altLang="zh-CN" sz="2000" dirty="0">
                <a:ea typeface="Cambria" panose="02040503050406030204" pitchFamily="18" charset="0"/>
              </a:rPr>
              <a:t>Bin Embedding(</a:t>
            </a:r>
            <a:r>
              <a:rPr lang="zh-CN" altLang="en-US" sz="2000" dirty="0">
                <a:solidFill>
                  <a:srgbClr val="92D050"/>
                </a:solidFill>
                <a:ea typeface="Cambria" panose="02040503050406030204" pitchFamily="18" charset="0"/>
              </a:rPr>
              <a:t>绿色矩形</a:t>
            </a:r>
            <a:r>
              <a:rPr lang="en-US" altLang="zh-CN" sz="2000" dirty="0">
                <a:ea typeface="Cambria" panose="02040503050406030204" pitchFamily="18" charset="0"/>
              </a:rPr>
              <a:t>).</a:t>
            </a:r>
            <a:r>
              <a:rPr lang="zh-CN" altLang="en-US" sz="2000" dirty="0">
                <a:ea typeface="Cambria" panose="02040503050406030204" pitchFamily="18" charset="0"/>
              </a:rPr>
              <a:t> </a:t>
            </a:r>
            <a:endParaRPr lang="en-US" altLang="zh-CN" sz="2000" dirty="0">
              <a:ea typeface="Cambria" panose="02040503050406030204" pitchFamily="18" charset="0"/>
            </a:endParaRPr>
          </a:p>
          <a:p>
            <a:pPr algn="just"/>
            <a:r>
              <a:rPr lang="zh-CN" altLang="en-US" sz="2000" dirty="0">
                <a:ea typeface="Cambria" panose="02040503050406030204" pitchFamily="18" charset="0"/>
              </a:rPr>
              <a:t>最底层（瓶颈层）的</a:t>
            </a:r>
            <a:r>
              <a:rPr lang="en-US" altLang="zh-CN" sz="2000" dirty="0">
                <a:ea typeface="Cambria" panose="02040503050406030204" pitchFamily="18" charset="0"/>
              </a:rPr>
              <a:t>Bin Embedding</a:t>
            </a:r>
            <a:r>
              <a:rPr lang="zh-CN" altLang="en-US" sz="2000" dirty="0">
                <a:ea typeface="Cambria" panose="02040503050406030204" pitchFamily="18" charset="0"/>
              </a:rPr>
              <a:t>同时会产出</a:t>
            </a:r>
            <a:r>
              <a:rPr lang="en-US" altLang="zh-CN" sz="2000" dirty="0">
                <a:ea typeface="Cambria" panose="02040503050406030204" pitchFamily="18" charset="0"/>
              </a:rPr>
              <a:t>Bin Center</a:t>
            </a:r>
            <a:r>
              <a:rPr lang="zh-CN" altLang="en-US" sz="2000" dirty="0">
                <a:ea typeface="Cambria" panose="02040503050406030204" pitchFamily="18" charset="0"/>
              </a:rPr>
              <a:t>，即用于最终预测深度的深度估计值</a:t>
            </a:r>
            <a:r>
              <a:rPr lang="en-US" altLang="zh-CN" sz="2000" dirty="0">
                <a:ea typeface="Cambria" panose="02040503050406030204" pitchFamily="18" charset="0"/>
              </a:rPr>
              <a:t>(</a:t>
            </a:r>
            <a:r>
              <a:rPr lang="zh-CN" altLang="en-US" sz="2000" dirty="0">
                <a:solidFill>
                  <a:srgbClr val="4B6F87"/>
                </a:solidFill>
                <a:ea typeface="Cambria" panose="02040503050406030204" pitchFamily="18" charset="0"/>
              </a:rPr>
              <a:t>蓝色垂直线</a:t>
            </a:r>
            <a:r>
              <a:rPr lang="zh-CN" altLang="en-US" sz="2000" dirty="0">
                <a:ea typeface="Cambria" panose="02040503050406030204" pitchFamily="18" charset="0"/>
              </a:rPr>
              <a:t>；实际模型中共有</a:t>
            </a:r>
            <a:r>
              <a:rPr lang="en-US" altLang="zh-CN" sz="2000" dirty="0">
                <a:ea typeface="Cambria" panose="02040503050406030204" pitchFamily="18" charset="0"/>
              </a:rPr>
              <a:t>64</a:t>
            </a:r>
            <a:r>
              <a:rPr lang="zh-CN" altLang="en-US" sz="2000" dirty="0">
                <a:ea typeface="Cambria" panose="02040503050406030204" pitchFamily="18" charset="0"/>
              </a:rPr>
              <a:t>个估计值</a:t>
            </a:r>
            <a:r>
              <a:rPr lang="en-US" altLang="zh-CN" sz="2000" dirty="0">
                <a:ea typeface="Cambria" panose="02040503050406030204" pitchFamily="18" charset="0"/>
              </a:rPr>
              <a:t>). </a:t>
            </a:r>
          </a:p>
          <a:p>
            <a:pPr algn="just"/>
            <a:r>
              <a:rPr lang="zh-CN" altLang="en-US" sz="2000" dirty="0">
                <a:ea typeface="Cambria" panose="02040503050406030204" pitchFamily="18" charset="0"/>
              </a:rPr>
              <a:t>其余的吸引层</a:t>
            </a:r>
            <a:r>
              <a:rPr lang="en-US" altLang="zh-CN" sz="2000" dirty="0">
                <a:ea typeface="Cambria" panose="02040503050406030204" pitchFamily="18" charset="0"/>
              </a:rPr>
              <a:t>(Attractor Layer)</a:t>
            </a:r>
            <a:r>
              <a:rPr lang="zh-CN" altLang="en-US" sz="2000" dirty="0">
                <a:ea typeface="Cambria" panose="02040503050406030204" pitchFamily="18" charset="0"/>
              </a:rPr>
              <a:t>则为各自的层提供吸引点</a:t>
            </a:r>
            <a:r>
              <a:rPr lang="en-US" altLang="zh-CN" sz="2000" dirty="0">
                <a:ea typeface="Cambria" panose="02040503050406030204" pitchFamily="18" charset="0"/>
              </a:rPr>
              <a:t>(</a:t>
            </a:r>
            <a:r>
              <a:rPr lang="zh-CN" altLang="en-US" sz="2000" dirty="0">
                <a:solidFill>
                  <a:srgbClr val="92D050"/>
                </a:solidFill>
                <a:ea typeface="Cambria" panose="02040503050406030204" pitchFamily="18" charset="0"/>
              </a:rPr>
              <a:t>绿色圆点</a:t>
            </a:r>
            <a:r>
              <a:rPr lang="en-US" altLang="zh-CN" sz="2000" dirty="0">
                <a:ea typeface="Cambria" panose="02040503050406030204" pitchFamily="18" charset="0"/>
              </a:rPr>
              <a:t>)</a:t>
            </a:r>
            <a:r>
              <a:rPr lang="zh-CN" altLang="en-US" sz="2000" dirty="0">
                <a:ea typeface="Cambria" panose="02040503050406030204" pitchFamily="18" charset="0"/>
              </a:rPr>
              <a:t>，使得预测的</a:t>
            </a:r>
            <a:r>
              <a:rPr lang="en-US" altLang="zh-CN" sz="2000" dirty="0">
                <a:ea typeface="Cambria" panose="02040503050406030204" pitchFamily="18" charset="0"/>
              </a:rPr>
              <a:t>Bin Center</a:t>
            </a:r>
            <a:r>
              <a:rPr lang="zh-CN" altLang="en-US" sz="2000" dirty="0">
                <a:ea typeface="Cambria" panose="02040503050406030204" pitchFamily="18" charset="0"/>
              </a:rPr>
              <a:t>发生偏移</a:t>
            </a:r>
            <a:r>
              <a:rPr lang="en-US" altLang="zh-CN" sz="2000" dirty="0">
                <a:ea typeface="Cambria" panose="02040503050406030204" pitchFamily="18" charset="0"/>
              </a:rPr>
              <a:t>. </a:t>
            </a:r>
            <a:r>
              <a:rPr lang="zh-CN" altLang="en-US" sz="2000" dirty="0">
                <a:ea typeface="Cambria" panose="02040503050406030204" pitchFamily="18" charset="0"/>
              </a:rPr>
              <a:t>从最下方的吸引层到最上方的嵌入层生成的吸引点的数量分别为</a:t>
            </a:r>
            <a:r>
              <a:rPr lang="en-US" altLang="zh-CN" sz="2000" dirty="0">
                <a:ea typeface="Cambria" panose="02040503050406030204" pitchFamily="18" charset="0"/>
              </a:rPr>
              <a:t>{16, 8, 4, 1}.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61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C532A-3F18-A4CB-FBBD-276BDE9E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62C07-1BA3-6165-3409-4A5BA283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FF2FF-3522-CD21-2D86-B69514D0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D161C-3D5E-97C4-57D5-CE3AF8582FFC}"/>
              </a:ext>
            </a:extLst>
          </p:cNvPr>
          <p:cNvSpPr txBox="1"/>
          <p:nvPr/>
        </p:nvSpPr>
        <p:spPr>
          <a:xfrm>
            <a:off x="297543" y="261257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Metric Bins</a:t>
            </a:r>
            <a:r>
              <a:rPr lang="en-US" altLang="zh-CN" sz="3200" dirty="0"/>
              <a:t> </a:t>
            </a:r>
            <a:r>
              <a:rPr lang="en-US" altLang="zh-CN" sz="3200" b="1" dirty="0"/>
              <a:t>module: </a:t>
            </a:r>
            <a:r>
              <a:rPr lang="en-US" altLang="zh-CN" sz="3200" dirty="0"/>
              <a:t>Log-binomial instead of Softmax</a:t>
            </a:r>
            <a:endParaRPr lang="zh-CN" altLang="en-US" sz="3200" b="1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FB32626-874D-2749-3C81-14FC31E78FAA}"/>
              </a:ext>
            </a:extLst>
          </p:cNvPr>
          <p:cNvSpPr txBox="1">
            <a:spLocks/>
          </p:cNvSpPr>
          <p:nvPr/>
        </p:nvSpPr>
        <p:spPr>
          <a:xfrm>
            <a:off x="0" y="5819589"/>
            <a:ext cx="8997950" cy="584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Christopher. Unimodal prob ability distributions for deep ordinal classification.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C3B3CA-550C-726E-8C91-C4925BDE5EA8}"/>
              </a:ext>
            </a:extLst>
          </p:cNvPr>
          <p:cNvSpPr txBox="1"/>
          <p:nvPr/>
        </p:nvSpPr>
        <p:spPr>
          <a:xfrm>
            <a:off x="297542" y="846032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之前的深度估计模型（如</a:t>
            </a:r>
            <a:r>
              <a:rPr lang="en-US" altLang="zh-CN" dirty="0"/>
              <a:t>Adaptive Bins</a:t>
            </a:r>
            <a:r>
              <a:rPr lang="zh-CN" altLang="en-US" dirty="0"/>
              <a:t>模型）通常使用</a:t>
            </a:r>
            <a:r>
              <a:rPr lang="en-US" altLang="zh-CN" dirty="0"/>
              <a:t>Softmax</a:t>
            </a:r>
            <a:r>
              <a:rPr lang="zh-CN" altLang="en-US" dirty="0"/>
              <a:t>来预测每个</a:t>
            </a:r>
            <a:r>
              <a:rPr lang="en-US" altLang="zh-CN" dirty="0"/>
              <a:t>bin</a:t>
            </a:r>
            <a:r>
              <a:rPr lang="zh-CN" altLang="en-US" dirty="0"/>
              <a:t>的概率分布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Softmax</a:t>
            </a:r>
            <a:r>
              <a:rPr lang="zh-CN" altLang="en-US" dirty="0"/>
              <a:t>方法在离散分类任务中表现良好，但在笨方法中的</a:t>
            </a:r>
            <a:r>
              <a:rPr lang="en-US" altLang="zh-CN" dirty="0"/>
              <a:t>bin</a:t>
            </a:r>
            <a:r>
              <a:rPr lang="zh-CN" altLang="en-US" dirty="0"/>
              <a:t>是有序的（代表深度区间）</a:t>
            </a:r>
            <a:r>
              <a:rPr lang="en-US" altLang="zh-CN" dirty="0"/>
              <a:t>. </a:t>
            </a:r>
            <a:endParaRPr lang="zh-CN" altLang="en-US" b="1" u="sng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F4BA2D-4DC8-4AAD-9DA4-9F10CD573A4A}"/>
              </a:ext>
            </a:extLst>
          </p:cNvPr>
          <p:cNvSpPr txBox="1"/>
          <p:nvPr/>
        </p:nvSpPr>
        <p:spPr>
          <a:xfrm>
            <a:off x="297542" y="1471850"/>
            <a:ext cx="10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对于相邻的</a:t>
            </a:r>
            <a:r>
              <a:rPr lang="en-US" altLang="zh-CN" dirty="0"/>
              <a:t>bin</a:t>
            </a:r>
            <a:r>
              <a:rPr lang="zh-CN" altLang="en-US" dirty="0"/>
              <a:t>，使用</a:t>
            </a:r>
            <a:r>
              <a:rPr lang="en-US" altLang="zh-CN" dirty="0"/>
              <a:t>Softmax</a:t>
            </a:r>
            <a:r>
              <a:rPr lang="zh-CN" altLang="en-US" dirty="0"/>
              <a:t>可能不能够反映相邻</a:t>
            </a:r>
            <a:r>
              <a:rPr lang="en-US" altLang="zh-CN" dirty="0"/>
              <a:t>bin</a:t>
            </a:r>
            <a:r>
              <a:rPr lang="zh-CN" altLang="en-US" dirty="0"/>
              <a:t>之间的序关系</a:t>
            </a:r>
            <a:r>
              <a:rPr lang="en-US" altLang="zh-CN" dirty="0"/>
              <a:t>. </a:t>
            </a:r>
            <a:endParaRPr lang="zh-CN" altLang="en-US" b="1" u="sng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AFF0CB-7F9F-723B-A2B6-8FA7E42DD5D2}"/>
              </a:ext>
            </a:extLst>
          </p:cNvPr>
          <p:cNvSpPr txBox="1"/>
          <p:nvPr/>
        </p:nvSpPr>
        <p:spPr>
          <a:xfrm>
            <a:off x="297542" y="1824937"/>
            <a:ext cx="1074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为了更好地处理</a:t>
            </a:r>
            <a:r>
              <a:rPr lang="en-US" altLang="zh-CN" dirty="0"/>
              <a:t>bin</a:t>
            </a:r>
            <a:r>
              <a:rPr lang="zh-CN" altLang="en-US" dirty="0"/>
              <a:t>的有序关系，作者借鉴了</a:t>
            </a:r>
            <a:r>
              <a:rPr lang="en-US" altLang="zh-CN" dirty="0"/>
              <a:t>Beckham</a:t>
            </a:r>
            <a:r>
              <a:rPr lang="zh-CN" altLang="en-US" dirty="0"/>
              <a:t>和</a:t>
            </a:r>
            <a:r>
              <a:rPr lang="en-US" altLang="zh-CN" dirty="0"/>
              <a:t>Pal</a:t>
            </a:r>
            <a:r>
              <a:rPr lang="zh-CN" altLang="en-US" dirty="0"/>
              <a:t>的研究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1</a:t>
            </a:r>
            <a:r>
              <a:rPr lang="en-US" altLang="zh-CN" dirty="0"/>
              <a:t>]</a:t>
            </a:r>
            <a:r>
              <a:rPr lang="zh-CN" altLang="en-US" dirty="0"/>
              <a:t>，提出使用</a:t>
            </a:r>
            <a:r>
              <a:rPr lang="en-US" altLang="zh-CN" b="1" dirty="0"/>
              <a:t>Log-binomial</a:t>
            </a:r>
            <a:r>
              <a:rPr lang="zh-CN" altLang="en-US" b="1" dirty="0"/>
              <a:t>分布</a:t>
            </a:r>
            <a:r>
              <a:rPr lang="zh-CN" altLang="en-US" dirty="0"/>
              <a:t>来替代 </a:t>
            </a:r>
            <a:r>
              <a:rPr lang="en-US" altLang="zh-CN" dirty="0"/>
              <a:t>Softmax.</a:t>
            </a:r>
            <a:r>
              <a:rPr lang="zh-CN" altLang="en-US" dirty="0"/>
              <a:t> </a:t>
            </a:r>
            <a:r>
              <a:rPr lang="en-US" altLang="zh-CN" b="1" dirty="0"/>
              <a:t>Binomial</a:t>
            </a:r>
            <a:r>
              <a:rPr lang="zh-CN" altLang="en-US" dirty="0"/>
              <a:t>分布通过参数化来控制概率分布的模式，更能体现相邻</a:t>
            </a:r>
            <a:r>
              <a:rPr lang="en-US" altLang="zh-CN" dirty="0"/>
              <a:t>bin</a:t>
            </a:r>
            <a:r>
              <a:rPr lang="zh-CN" altLang="en-US" dirty="0"/>
              <a:t>之间的关系</a:t>
            </a:r>
            <a:r>
              <a:rPr lang="en-US" altLang="zh-CN" dirty="0"/>
              <a:t>. </a:t>
            </a:r>
            <a:r>
              <a:rPr lang="zh-CN" altLang="en-US" dirty="0"/>
              <a:t>其概率计算公式如下：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B6F592-B6CA-D4C1-C638-EB6B3BBD6B1A}"/>
                  </a:ext>
                </a:extLst>
              </p:cNvPr>
              <p:cNvSpPr txBox="1"/>
              <p:nvPr/>
            </p:nvSpPr>
            <p:spPr>
              <a:xfrm>
                <a:off x="1917164" y="2907018"/>
                <a:ext cx="417883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B6F592-B6CA-D4C1-C638-EB6B3BBD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164" y="2907018"/>
                <a:ext cx="4178836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073034EE-4B0C-6A45-F87E-395D412BB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08246"/>
            <a:ext cx="59605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总的 bin 数量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即 N</a:t>
            </a:r>
            <a:r>
              <a:rPr kumimoji="0" lang="zh-CN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total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​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).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二项分布的参数，控制概率分布的峰值位置</a:t>
            </a:r>
            <a:r>
              <a:rPr lang="en-US" altLang="zh-CN" sz="2000" dirty="0">
                <a:latin typeface="Cambria Math" panose="02040503050406030204" pitchFamily="18" charset="0"/>
              </a:rPr>
              <a:t>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K: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当前 bin 的索引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.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5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2A7E66-7B41-B158-6446-062C7011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C9E9F3-D5E3-3561-B3BB-BC36E3E2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F083B-2839-9561-7C0F-B1B50A0B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62EDBC-5FA2-2F42-C270-0498CB41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0" y="261258"/>
            <a:ext cx="6036244" cy="5805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D25009-B389-5E0F-6D60-E822A71A7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608" y="261258"/>
            <a:ext cx="5120466" cy="5807871"/>
          </a:xfrm>
          <a:prstGeom prst="rect">
            <a:avLst/>
          </a:prstGeom>
        </p:spPr>
      </p:pic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F8200B0-1869-C4AD-35F9-7A0385E89BB5}"/>
              </a:ext>
            </a:extLst>
          </p:cNvPr>
          <p:cNvSpPr txBox="1">
            <a:spLocks/>
          </p:cNvSpPr>
          <p:nvPr/>
        </p:nvSpPr>
        <p:spPr>
          <a:xfrm>
            <a:off x="0" y="5974920"/>
            <a:ext cx="8972550" cy="47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Weihao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Yuan.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Newcrfs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Neural window fully-connected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monocular depth estimation.</a:t>
            </a:r>
          </a:p>
        </p:txBody>
      </p:sp>
    </p:spTree>
    <p:extLst>
      <p:ext uri="{BB962C8B-B14F-4D97-AF65-F5344CB8AC3E}">
        <p14:creationId xmlns:p14="http://schemas.microsoft.com/office/powerpoint/2010/main" val="29865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06E5F-EF7B-CB5C-2538-6C5957EE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201C7B-D766-95F9-FF33-6AD0A67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A45F81-D75F-C5C1-CF33-AE7AC74B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BA6ECF-C99E-7B1F-9136-715FE3E7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637"/>
            <a:ext cx="12192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3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7A82F6-2787-31FE-F6C8-1D3728C0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F8EB59-A6E0-09FC-B012-BCEE44C2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2FA5A2-0295-4645-D6C4-CBD34DC8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D67891-7121-5F55-B8C3-DAF7856C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22" y="0"/>
            <a:ext cx="9115556" cy="62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44F5B98-EFD1-DFB4-5567-8F0072BD1D52}"/>
              </a:ext>
            </a:extLst>
          </p:cNvPr>
          <p:cNvSpPr txBox="1"/>
          <p:nvPr/>
        </p:nvSpPr>
        <p:spPr>
          <a:xfrm>
            <a:off x="3591147" y="2619830"/>
            <a:ext cx="500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Thanks for Watching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C92862-EF69-F305-F6A2-54C617C987CC}"/>
              </a:ext>
            </a:extLst>
          </p:cNvPr>
          <p:cNvSpPr txBox="1"/>
          <p:nvPr/>
        </p:nvSpPr>
        <p:spPr>
          <a:xfrm>
            <a:off x="3047999" y="3269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E-mail: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haruko386@outlook.com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621298-BE3D-6D0D-CDD3-CEF4A93BB49C}"/>
              </a:ext>
            </a:extLst>
          </p:cNvPr>
          <p:cNvSpPr txBox="1"/>
          <p:nvPr/>
        </p:nvSpPr>
        <p:spPr>
          <a:xfrm>
            <a:off x="3047999" y="3608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Date: 2024/12/07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7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17827-2B33-CA79-8C10-E79CFF18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44D34-C818-FBE1-DAD6-9A5EBB6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Shariq Farooq Bhat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E5857-D55C-D91A-392F-BA4F104B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EE76E5-25E2-FDA0-E61C-0935E2279AD7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</a:t>
            </a:r>
            <a:r>
              <a:rPr lang="en-US" altLang="zh-CN" sz="3200" b="1" dirty="0"/>
              <a:t>Core</a:t>
            </a:r>
            <a:r>
              <a:rPr lang="en-US" altLang="zh-CN" sz="3200" dirty="0"/>
              <a:t> Problem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DB3443-7B4A-1767-CBFB-E8BABD4E2CAB}"/>
              </a:ext>
            </a:extLst>
          </p:cNvPr>
          <p:cNvSpPr txBox="1"/>
          <p:nvPr/>
        </p:nvSpPr>
        <p:spPr>
          <a:xfrm>
            <a:off x="297543" y="1016000"/>
            <a:ext cx="107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本篇论文主要解决了从</a:t>
            </a:r>
            <a:r>
              <a:rPr lang="zh-CN" altLang="en-US" b="1" dirty="0"/>
              <a:t>单张图片进行深度估计</a:t>
            </a:r>
            <a:r>
              <a:rPr lang="zh-CN" altLang="en-US" dirty="0"/>
              <a:t>，同时使其具有感知绝对距离的能力</a:t>
            </a:r>
            <a:r>
              <a:rPr lang="en-US" altLang="zh-CN" b="1" dirty="0"/>
              <a:t>(SIDE)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A7B05-E21D-18CE-9FEF-340A833BCC2E}"/>
              </a:ext>
            </a:extLst>
          </p:cNvPr>
          <p:cNvSpPr txBox="1"/>
          <p:nvPr/>
        </p:nvSpPr>
        <p:spPr>
          <a:xfrm>
            <a:off x="297543" y="3776533"/>
            <a:ext cx="912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总之，现有的项目要么侧重于不考虑真实尺度的泛化性能，即相对深度估计；要么只关注特定数据集上的绝对深度估计，从而在其它数据集上进行测试时需要进行</a:t>
            </a:r>
            <a:r>
              <a:rPr lang="en-US" altLang="zh-CN" dirty="0"/>
              <a:t>Fine-Tune.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96CE35-AE13-6C53-F77E-CAFD95645305}"/>
              </a:ext>
            </a:extLst>
          </p:cNvPr>
          <p:cNvSpPr txBox="1"/>
          <p:nvPr/>
        </p:nvSpPr>
        <p:spPr>
          <a:xfrm>
            <a:off x="297542" y="1385332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SIDE</a:t>
            </a:r>
            <a:r>
              <a:rPr lang="zh-CN" altLang="en-US" dirty="0"/>
              <a:t>，即</a:t>
            </a:r>
            <a:r>
              <a:rPr lang="en-US" altLang="zh-CN" dirty="0"/>
              <a:t>Single Image Depth Estimation</a:t>
            </a:r>
            <a:r>
              <a:rPr lang="zh-CN" altLang="en-US" dirty="0"/>
              <a:t>，指从单张图像中进行深度推断；与传统的</a:t>
            </a:r>
            <a:r>
              <a:rPr lang="en-US" altLang="zh-CN" dirty="0"/>
              <a:t>DE</a:t>
            </a:r>
            <a:r>
              <a:rPr lang="zh-CN" altLang="en-US" dirty="0"/>
              <a:t>不同，</a:t>
            </a:r>
            <a:r>
              <a:rPr lang="en-US" altLang="zh-CN" dirty="0"/>
              <a:t>SIDE</a:t>
            </a:r>
            <a:r>
              <a:rPr lang="zh-CN" altLang="en-US" dirty="0"/>
              <a:t>无需</a:t>
            </a:r>
            <a:endParaRPr lang="en-US" altLang="zh-CN" dirty="0"/>
          </a:p>
          <a:p>
            <a:pPr algn="just"/>
            <a:r>
              <a:rPr lang="zh-CN" altLang="en-US" dirty="0"/>
              <a:t>额外信息</a:t>
            </a:r>
            <a:r>
              <a:rPr lang="en-US" altLang="zh-CN" dirty="0"/>
              <a:t>(</a:t>
            </a:r>
            <a:r>
              <a:rPr lang="zh-CN" altLang="en-US" dirty="0"/>
              <a:t>立体视差、点云等</a:t>
            </a:r>
            <a:r>
              <a:rPr lang="en-US" altLang="zh-CN" dirty="0"/>
              <a:t>)</a:t>
            </a:r>
            <a:r>
              <a:rPr lang="zh-CN" altLang="en-US" dirty="0"/>
              <a:t>，仅依靠单个</a:t>
            </a:r>
            <a:r>
              <a:rPr lang="en-US" altLang="zh-CN" dirty="0"/>
              <a:t>RGB</a:t>
            </a:r>
            <a:r>
              <a:rPr lang="zh-CN" altLang="en-US" dirty="0"/>
              <a:t>图像进行深度估计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8368E-7482-30CC-BF1A-C58BEADCE45C}"/>
              </a:ext>
            </a:extLst>
          </p:cNvPr>
          <p:cNvSpPr txBox="1"/>
          <p:nvPr/>
        </p:nvSpPr>
        <p:spPr>
          <a:xfrm>
            <a:off x="362856" y="2077829"/>
            <a:ext cx="1074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SIDE</a:t>
            </a:r>
            <a:r>
              <a:rPr lang="zh-CN" altLang="en-US" dirty="0"/>
              <a:t>主要分为</a:t>
            </a:r>
            <a:r>
              <a:rPr lang="en-US" altLang="zh-CN" dirty="0"/>
              <a:t>MDE(Metric Depth Estimation)</a:t>
            </a:r>
            <a:r>
              <a:rPr lang="zh-CN" altLang="en-US" dirty="0"/>
              <a:t>和</a:t>
            </a:r>
            <a:r>
              <a:rPr lang="en-US" altLang="zh-CN" dirty="0"/>
              <a:t>RDE(Relative Depth Estimation).</a:t>
            </a:r>
            <a:r>
              <a:rPr lang="zh-CN" altLang="en-US" dirty="0"/>
              <a:t> 由于</a:t>
            </a:r>
            <a:r>
              <a:rPr lang="en-US" altLang="zh-CN" dirty="0"/>
              <a:t>MDE</a:t>
            </a:r>
            <a:r>
              <a:rPr lang="zh-CN" altLang="en-US" dirty="0"/>
              <a:t>的实用性，大多数的研究都集中在</a:t>
            </a:r>
            <a:r>
              <a:rPr lang="en-US" altLang="zh-CN" dirty="0"/>
              <a:t>MDE</a:t>
            </a:r>
            <a:r>
              <a:rPr lang="zh-CN" altLang="en-US" dirty="0"/>
              <a:t>方向</a:t>
            </a:r>
            <a:r>
              <a:rPr lang="en-US" altLang="zh-CN" dirty="0"/>
              <a:t>[</a:t>
            </a:r>
            <a:r>
              <a:rPr lang="en-US" altLang="zh-CN" dirty="0">
                <a:hlinkClick r:id="rId3"/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hlinkClick r:id="rId4"/>
              </a:rPr>
              <a:t>2</a:t>
            </a:r>
            <a:r>
              <a:rPr lang="en-US" altLang="zh-CN" dirty="0"/>
              <a:t>]. </a:t>
            </a:r>
            <a:r>
              <a:rPr lang="zh-CN" altLang="en-US" dirty="0"/>
              <a:t>当下研究最大的缺陷便是：跨数据集模型性能降低</a:t>
            </a:r>
            <a:r>
              <a:rPr lang="en-US" altLang="zh-CN" dirty="0"/>
              <a:t>. </a:t>
            </a:r>
            <a:r>
              <a:rPr lang="zh-CN" altLang="en-US" dirty="0"/>
              <a:t>因此许多模型并不能得到广泛的应用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A6801504-17B6-56B8-8C7E-D475798A18D0}"/>
              </a:ext>
            </a:extLst>
          </p:cNvPr>
          <p:cNvSpPr txBox="1">
            <a:spLocks/>
          </p:cNvSpPr>
          <p:nvPr/>
        </p:nvSpPr>
        <p:spPr>
          <a:xfrm>
            <a:off x="0" y="5775487"/>
            <a:ext cx="8972550" cy="47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Zhenyu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Li.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Binsformer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Revisiting adaptive bins for monocular depth estimation.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Weihao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Yuan. New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Neural window fully-connected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monocular depth estimation.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[3]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Ren´e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Ranftl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Towards robust monocular depth estimation: Mixing datasets for zero-shot cross-dataset transfer. </a:t>
            </a:r>
            <a:endParaRPr lang="zh-CN" alt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4A460C-5108-D5AF-0E09-366F38D9BE4E}"/>
              </a:ext>
            </a:extLst>
          </p:cNvPr>
          <p:cNvSpPr txBox="1"/>
          <p:nvPr/>
        </p:nvSpPr>
        <p:spPr>
          <a:xfrm>
            <a:off x="362856" y="3056358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</a:t>
            </a:r>
            <a:r>
              <a:rPr lang="en-US" altLang="zh-CN" dirty="0"/>
              <a:t>RDE</a:t>
            </a:r>
            <a:r>
              <a:rPr lang="zh-CN" altLang="en-US" dirty="0"/>
              <a:t>方向上</a:t>
            </a:r>
            <a:r>
              <a:rPr lang="en-US" altLang="zh-CN" dirty="0"/>
              <a:t>[</a:t>
            </a:r>
            <a:r>
              <a:rPr lang="en-US" altLang="zh-CN" dirty="0">
                <a:hlinkClick r:id="rId5"/>
              </a:rPr>
              <a:t>3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RDE</a:t>
            </a:r>
            <a:r>
              <a:rPr lang="zh-CN" altLang="en-US" dirty="0"/>
              <a:t>所预测的深度都是物体与物体之间的相对距离，同时也由于缺少了对于实际距离的预测，使得</a:t>
            </a:r>
            <a:r>
              <a:rPr lang="en-US" altLang="zh-CN" dirty="0"/>
              <a:t>RDE</a:t>
            </a:r>
            <a:r>
              <a:rPr lang="zh-CN" altLang="en-US" dirty="0"/>
              <a:t>拥有较好的泛化性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98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FA9F1-AF98-4DA4-DFD0-2E2D963C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911138-8569-3F08-A924-1789C34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2A979-42BC-AE65-E063-7C8E6ED0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319163-A11C-F933-8E42-0F8140C838D6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Introduction</a:t>
            </a:r>
            <a:endParaRPr lang="zh-CN" altLang="en-US" sz="3200" b="1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EF59516-2DCB-BDF6-693C-F65BCBACCDCB}"/>
              </a:ext>
            </a:extLst>
          </p:cNvPr>
          <p:cNvSpPr txBox="1">
            <a:spLocks/>
          </p:cNvSpPr>
          <p:nvPr/>
        </p:nvSpPr>
        <p:spPr>
          <a:xfrm>
            <a:off x="0" y="5819589"/>
            <a:ext cx="8997950" cy="584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Ren´e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Ranftl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Vision transformers for dense prediction.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[2] Shariq Farooq Bhat.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Localbins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Improving depth estimation by learning local distributions. (ECCV.2022) 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[3]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Weihao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Yuan. New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Neural window fully-connected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crfs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monocular depth estimation.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6430B8-2CBF-DD40-567F-1B6DAA23AD0C}"/>
              </a:ext>
            </a:extLst>
          </p:cNvPr>
          <p:cNvSpPr txBox="1"/>
          <p:nvPr/>
        </p:nvSpPr>
        <p:spPr>
          <a:xfrm>
            <a:off x="297542" y="846032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基于上述背景，本论文提出一种具有两个阶段的一种深度估计框架，将</a:t>
            </a:r>
            <a:r>
              <a:rPr lang="en-US" altLang="zh-CN" dirty="0"/>
              <a:t>MDE</a:t>
            </a:r>
            <a:r>
              <a:rPr lang="zh-CN" altLang="en-US" dirty="0"/>
              <a:t>和</a:t>
            </a:r>
            <a:r>
              <a:rPr lang="en-US" altLang="zh-CN" dirty="0"/>
              <a:t>RDE</a:t>
            </a:r>
            <a:r>
              <a:rPr lang="zh-CN" altLang="en-US" dirty="0"/>
              <a:t>结合了起来共同进行深度预测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AF3D1D-16CC-D8AB-19FE-17ED4D6D1F03}"/>
              </a:ext>
            </a:extLst>
          </p:cNvPr>
          <p:cNvSpPr txBox="1"/>
          <p:nvPr/>
        </p:nvSpPr>
        <p:spPr>
          <a:xfrm>
            <a:off x="297542" y="1528197"/>
            <a:ext cx="10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第一阶段使用标准的</a:t>
            </a:r>
            <a:r>
              <a:rPr lang="en-US" altLang="zh-CN" dirty="0"/>
              <a:t>Encode-Decoder</a:t>
            </a:r>
            <a:r>
              <a:rPr lang="zh-CN" altLang="en-US" dirty="0"/>
              <a:t>架构，先对其使用大量数据进行预训练来对相对深度进行预测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1</a:t>
            </a:r>
            <a:r>
              <a:rPr lang="en-US" altLang="zh-CN" dirty="0"/>
              <a:t>].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11C443-C3F8-2ED5-1CC8-38BED6ACE7A5}"/>
              </a:ext>
            </a:extLst>
          </p:cNvPr>
          <p:cNvSpPr txBox="1"/>
          <p:nvPr/>
        </p:nvSpPr>
        <p:spPr>
          <a:xfrm>
            <a:off x="297542" y="1933363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第二阶段在第一阶段的基础上，引入了一个</a:t>
            </a:r>
            <a:r>
              <a:rPr lang="en-US" altLang="zh-CN" u="sng" dirty="0"/>
              <a:t>Metric Bins Module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2</a:t>
            </a:r>
            <a:r>
              <a:rPr lang="en-US" altLang="zh-CN" dirty="0"/>
              <a:t>]</a:t>
            </a:r>
            <a:r>
              <a:rPr lang="zh-CN" altLang="en-US" dirty="0"/>
              <a:t>，在训练过程中，图像会根据特征分配到不同的</a:t>
            </a:r>
            <a:r>
              <a:rPr lang="en-US" altLang="zh-CN" dirty="0"/>
              <a:t>head</a:t>
            </a:r>
            <a:r>
              <a:rPr lang="zh-CN" altLang="en-US" dirty="0"/>
              <a:t>中，并帮助模型对</a:t>
            </a:r>
            <a:r>
              <a:rPr lang="en-US" altLang="zh-CN" dirty="0"/>
              <a:t>Metric</a:t>
            </a:r>
            <a:r>
              <a:rPr lang="zh-CN" altLang="en-US" dirty="0"/>
              <a:t>进行学习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86702B-1530-F444-0939-98705825F6F3}"/>
              </a:ext>
            </a:extLst>
          </p:cNvPr>
          <p:cNvSpPr/>
          <p:nvPr/>
        </p:nvSpPr>
        <p:spPr>
          <a:xfrm>
            <a:off x="1088571" y="2901319"/>
            <a:ext cx="4288292" cy="2271487"/>
          </a:xfrm>
          <a:prstGeom prst="roundRect">
            <a:avLst/>
          </a:prstGeom>
          <a:solidFill>
            <a:srgbClr val="BFDFD2"/>
          </a:solidFill>
          <a:ln w="34925" cmpd="sng">
            <a:solidFill>
              <a:srgbClr val="007F7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在没有任何相对的预训练的情况下，本文所提出的模型 </a:t>
            </a:r>
            <a:r>
              <a:rPr lang="en-US" altLang="zh-CN" dirty="0" err="1">
                <a:solidFill>
                  <a:schemeClr val="tx1"/>
                </a:solidFill>
              </a:rPr>
              <a:t>ZoeD</a:t>
            </a:r>
            <a:r>
              <a:rPr lang="en-US" altLang="zh-CN" dirty="0">
                <a:solidFill>
                  <a:schemeClr val="tx1"/>
                </a:solidFill>
              </a:rPr>
              <a:t>-X-N </a:t>
            </a:r>
            <a:r>
              <a:rPr lang="zh-CN" altLang="en-US" dirty="0">
                <a:solidFill>
                  <a:schemeClr val="tx1"/>
                </a:solidFill>
              </a:rPr>
              <a:t>仅在 </a:t>
            </a:r>
            <a:r>
              <a:rPr lang="en-US" altLang="zh-CN" dirty="0">
                <a:solidFill>
                  <a:schemeClr val="tx1"/>
                </a:solidFill>
              </a:rPr>
              <a:t>NYU Depth v2 </a:t>
            </a:r>
            <a:r>
              <a:rPr lang="zh-CN" altLang="en-US" dirty="0">
                <a:solidFill>
                  <a:schemeClr val="tx1"/>
                </a:solidFill>
              </a:rPr>
              <a:t>上进行训练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这种配置验证了</a:t>
            </a:r>
            <a:r>
              <a:rPr lang="en-US" altLang="zh-CN" dirty="0">
                <a:solidFill>
                  <a:schemeClr val="tx1"/>
                </a:solidFill>
              </a:rPr>
              <a:t>Metric Bins Module</a:t>
            </a:r>
            <a:r>
              <a:rPr lang="zh-CN" altLang="en-US" dirty="0">
                <a:solidFill>
                  <a:schemeClr val="tx1"/>
                </a:solidFill>
              </a:rPr>
              <a:t>的设计已经可以在室内深度估计方面比当前的 </a:t>
            </a:r>
            <a:r>
              <a:rPr lang="en-US" altLang="zh-CN" dirty="0">
                <a:solidFill>
                  <a:schemeClr val="tx1"/>
                </a:solidFill>
              </a:rPr>
              <a:t>SOTA </a:t>
            </a:r>
            <a:r>
              <a:rPr lang="en-US" altLang="zh-CN" dirty="0" err="1">
                <a:solidFill>
                  <a:schemeClr val="tx1"/>
                </a:solidFill>
              </a:rPr>
              <a:t>NeWCRFs</a:t>
            </a:r>
            <a:r>
              <a:rPr lang="zh-CN" altLang="en-US" dirty="0">
                <a:solidFill>
                  <a:schemeClr val="tx1"/>
                </a:solidFill>
              </a:rPr>
              <a:t>提升了</a:t>
            </a:r>
            <a:r>
              <a:rPr lang="en-US" altLang="zh-CN" dirty="0">
                <a:solidFill>
                  <a:schemeClr val="tx1"/>
                </a:solidFill>
              </a:rPr>
              <a:t>13.7%.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47FB567-BB35-8516-E7C1-3B4FB4452C47}"/>
              </a:ext>
            </a:extLst>
          </p:cNvPr>
          <p:cNvSpPr/>
          <p:nvPr/>
        </p:nvSpPr>
        <p:spPr>
          <a:xfrm>
            <a:off x="6850743" y="2901319"/>
            <a:ext cx="4288292" cy="2271487"/>
          </a:xfrm>
          <a:prstGeom prst="roundRect">
            <a:avLst/>
          </a:prstGeom>
          <a:solidFill>
            <a:srgbClr val="68BED9"/>
          </a:solidFill>
          <a:ln w="34925" cmpd="sng">
            <a:solidFill>
              <a:srgbClr val="007F7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通过在 </a:t>
            </a:r>
            <a:r>
              <a:rPr lang="en-US" altLang="zh-CN" dirty="0">
                <a:solidFill>
                  <a:schemeClr val="tx1"/>
                </a:solidFill>
              </a:rPr>
              <a:t>12 </a:t>
            </a:r>
            <a:r>
              <a:rPr lang="zh-CN" altLang="en-US" dirty="0">
                <a:solidFill>
                  <a:schemeClr val="tx1"/>
                </a:solidFill>
              </a:rPr>
              <a:t>个数据集上进行相对深度预训练，然后在 </a:t>
            </a:r>
            <a:r>
              <a:rPr lang="en-US" altLang="zh-CN" dirty="0">
                <a:solidFill>
                  <a:schemeClr val="tx1"/>
                </a:solidFill>
              </a:rPr>
              <a:t>NYU Depth v2 </a:t>
            </a:r>
            <a:r>
              <a:rPr lang="zh-CN" altLang="en-US" dirty="0">
                <a:solidFill>
                  <a:schemeClr val="tx1"/>
                </a:solidFill>
              </a:rPr>
              <a:t>上进行度量微调，本文提出的模型 </a:t>
            </a:r>
            <a:r>
              <a:rPr lang="en-US" altLang="zh-CN" dirty="0">
                <a:solidFill>
                  <a:schemeClr val="tx1"/>
                </a:solidFill>
              </a:rPr>
              <a:t>ZoeD-M12-N </a:t>
            </a:r>
            <a:r>
              <a:rPr lang="zh-CN" altLang="en-US" dirty="0">
                <a:solidFill>
                  <a:schemeClr val="tx1"/>
                </a:solidFill>
              </a:rPr>
              <a:t>可以在 </a:t>
            </a:r>
            <a:r>
              <a:rPr lang="en-US" altLang="zh-CN" dirty="0" err="1">
                <a:solidFill>
                  <a:schemeClr val="tx1"/>
                </a:solidFill>
              </a:rPr>
              <a:t>ZoeD</a:t>
            </a:r>
            <a:r>
              <a:rPr lang="en-US" altLang="zh-CN" dirty="0">
                <a:solidFill>
                  <a:schemeClr val="tx1"/>
                </a:solidFill>
              </a:rPr>
              <a:t>-X-N </a:t>
            </a:r>
            <a:r>
              <a:rPr lang="zh-CN" altLang="en-US" dirty="0">
                <a:solidFill>
                  <a:schemeClr val="tx1"/>
                </a:solidFill>
              </a:rPr>
              <a:t>的基础上进一步提升</a:t>
            </a:r>
            <a:r>
              <a:rPr lang="en-US" altLang="zh-CN" dirty="0">
                <a:solidFill>
                  <a:schemeClr val="tx1"/>
                </a:solidFill>
              </a:rPr>
              <a:t>8.5%</a:t>
            </a:r>
            <a:r>
              <a:rPr lang="zh-CN" altLang="en-US" dirty="0">
                <a:solidFill>
                  <a:schemeClr val="tx1"/>
                </a:solidFill>
              </a:rPr>
              <a:t>，比目前</a:t>
            </a:r>
            <a:r>
              <a:rPr lang="en-US" altLang="zh-CN" dirty="0">
                <a:solidFill>
                  <a:schemeClr val="tx1"/>
                </a:solidFill>
              </a:rPr>
              <a:t>SOTA</a:t>
            </a:r>
            <a:r>
              <a:rPr lang="zh-CN" altLang="en-US" dirty="0">
                <a:solidFill>
                  <a:schemeClr val="tx1"/>
                </a:solidFill>
              </a:rPr>
              <a:t>提高了</a:t>
            </a:r>
            <a:r>
              <a:rPr lang="en-US" altLang="zh-CN" dirty="0">
                <a:solidFill>
                  <a:schemeClr val="tx1"/>
                </a:solidFill>
              </a:rPr>
              <a:t>21%.</a:t>
            </a:r>
            <a:r>
              <a:rPr lang="zh-CN" altLang="en-US" dirty="0">
                <a:solidFill>
                  <a:schemeClr val="tx1"/>
                </a:solidFill>
              </a:rPr>
              <a:t> 需要注意的是，当前并没有能够从相对深度中受益的绝对深度估计的架构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B8CE7-7CEA-78F2-8731-3ECB24A3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D761A-521F-8E34-9667-64ACC61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E373B-A647-E8CC-35BA-DEBBBE01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22265-2183-D6F2-35FE-1BC7904FBD78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Framework</a:t>
            </a:r>
            <a:r>
              <a:rPr lang="en-US" altLang="zh-CN" sz="3200" b="1" dirty="0"/>
              <a:t> Overview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E12190-42D7-9825-17E5-ACE86C01D8F7}"/>
              </a:ext>
            </a:extLst>
          </p:cNvPr>
          <p:cNvSpPr txBox="1"/>
          <p:nvPr/>
        </p:nvSpPr>
        <p:spPr>
          <a:xfrm>
            <a:off x="297542" y="846032"/>
            <a:ext cx="1074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1. </a:t>
            </a:r>
            <a:r>
              <a:rPr lang="zh-CN" altLang="en-US" dirty="0"/>
              <a:t>对于相对深度部分的训练，本文主要采用了</a:t>
            </a:r>
            <a:r>
              <a:rPr lang="en-US" altLang="zh-CN" dirty="0" err="1"/>
              <a:t>MiDaS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1</a:t>
            </a:r>
            <a:r>
              <a:rPr lang="en-US" altLang="zh-CN" dirty="0"/>
              <a:t>]</a:t>
            </a:r>
            <a:r>
              <a:rPr lang="zh-CN" altLang="en-US" dirty="0"/>
              <a:t>的训练策略</a:t>
            </a:r>
            <a:r>
              <a:rPr lang="en-US" altLang="zh-CN" dirty="0"/>
              <a:t>. </a:t>
            </a:r>
            <a:r>
              <a:rPr lang="zh-CN" altLang="en-US" dirty="0"/>
              <a:t>它主要是使用了一个对于尺度和偏移不敏感的损失函数；并且在多数据集的情况下，还会额外使用一种</a:t>
            </a:r>
            <a:r>
              <a:rPr lang="zh-CN" altLang="en-US" b="1" dirty="0"/>
              <a:t>多任务损失函数</a:t>
            </a:r>
            <a:r>
              <a:rPr lang="zh-CN" altLang="en-US" dirty="0"/>
              <a:t>来确保在所有数据集上都达到帕累托最优性</a:t>
            </a:r>
            <a:r>
              <a:rPr lang="en-US" altLang="zh-CN" dirty="0"/>
              <a:t>(</a:t>
            </a:r>
            <a:r>
              <a:rPr lang="zh-CN" altLang="en-US" dirty="0"/>
              <a:t>即使得所有数据集上运行时性能均衡，避免某个任务的性能提升以牺牲其他任务为代价</a:t>
            </a:r>
            <a:r>
              <a:rPr lang="en-US" altLang="zh-CN" dirty="0"/>
              <a:t>)</a:t>
            </a:r>
            <a:endParaRPr lang="zh-CN" altLang="en-US" b="1" dirty="0"/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99346FB2-04D4-42BE-B8BE-58127D3229E2}"/>
              </a:ext>
            </a:extLst>
          </p:cNvPr>
          <p:cNvSpPr txBox="1">
            <a:spLocks/>
          </p:cNvSpPr>
          <p:nvPr/>
        </p:nvSpPr>
        <p:spPr>
          <a:xfrm>
            <a:off x="0" y="5678884"/>
            <a:ext cx="8972550" cy="47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Ren´e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Ranftl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Towards robust monocular depth estimation: Mixing datasets for zero-shot cross-dataset transfer.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Ren´e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Ranftl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Vision transformers for dense prediction.  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[3]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Hangbo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Bao. Beit: BERT pre training of image transformers.</a:t>
            </a:r>
          </a:p>
          <a:p>
            <a:pPr algn="l"/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[4] Shariq Farooq Bhat. </a:t>
            </a:r>
            <a:r>
              <a:rPr lang="en-US" altLang="zh-CN" sz="13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Adabins</a:t>
            </a:r>
            <a:r>
              <a:rPr lang="en-US" altLang="zh-CN" sz="1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Depth estimation using adaptive bins.</a:t>
            </a:r>
            <a:endParaRPr lang="zh-CN" altLang="en-US" sz="1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C0F666-2D19-0878-7613-1B6FA3DD65AF}"/>
              </a:ext>
            </a:extLst>
          </p:cNvPr>
          <p:cNvSpPr txBox="1"/>
          <p:nvPr/>
        </p:nvSpPr>
        <p:spPr>
          <a:xfrm>
            <a:off x="297542" y="2046361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2. </a:t>
            </a:r>
            <a:r>
              <a:rPr lang="zh-CN" altLang="en-US" dirty="0"/>
              <a:t>在编解码器的选择上，本文采用了</a:t>
            </a:r>
            <a:r>
              <a:rPr lang="en-US" altLang="zh-CN" dirty="0"/>
              <a:t>DPT Encoder-Decoder[</a:t>
            </a:r>
            <a:r>
              <a:rPr lang="en-US" altLang="zh-CN" dirty="0">
                <a:solidFill>
                  <a:srgbClr val="357CBC"/>
                </a:solidFill>
              </a:rPr>
              <a:t>2</a:t>
            </a:r>
            <a:r>
              <a:rPr lang="en-US" altLang="zh-CN" dirty="0"/>
              <a:t>]</a:t>
            </a:r>
            <a:r>
              <a:rPr lang="zh-CN" altLang="en-US" dirty="0"/>
              <a:t>作为基础架构，但同时为了提升性能，将原始的编码器替换为最新的基于</a:t>
            </a:r>
            <a:r>
              <a:rPr lang="en-US" altLang="zh-CN" dirty="0"/>
              <a:t>Transformer</a:t>
            </a:r>
            <a:r>
              <a:rPr lang="zh-CN" altLang="en-US" dirty="0"/>
              <a:t>的骨干网络</a:t>
            </a:r>
            <a:r>
              <a:rPr lang="en-US" altLang="zh-CN" dirty="0"/>
              <a:t>(</a:t>
            </a:r>
            <a:r>
              <a:rPr lang="zh-CN" altLang="en-US" dirty="0"/>
              <a:t>如 </a:t>
            </a:r>
            <a:r>
              <a:rPr lang="en-US" altLang="zh-CN" dirty="0" err="1"/>
              <a:t>Swin</a:t>
            </a:r>
            <a:r>
              <a:rPr lang="en-US" altLang="zh-CN" dirty="0"/>
              <a:t> Transformer </a:t>
            </a:r>
            <a:r>
              <a:rPr lang="zh-CN" altLang="en-US" dirty="0"/>
              <a:t>或 </a:t>
            </a:r>
            <a:r>
              <a:rPr lang="en-US" altLang="zh-CN" dirty="0" err="1"/>
              <a:t>BEiT</a:t>
            </a:r>
            <a:r>
              <a:rPr lang="en-US" altLang="zh-CN" dirty="0"/>
              <a:t>) [</a:t>
            </a:r>
            <a:r>
              <a:rPr lang="en-US" altLang="zh-CN" dirty="0">
                <a:solidFill>
                  <a:srgbClr val="357CBC"/>
                </a:solidFill>
              </a:rPr>
              <a:t>3</a:t>
            </a:r>
            <a:r>
              <a:rPr lang="en-US" altLang="zh-CN" dirty="0"/>
              <a:t>]. 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A6283B-16D8-9043-CF16-7CE677A487DD}"/>
              </a:ext>
            </a:extLst>
          </p:cNvPr>
          <p:cNvSpPr txBox="1"/>
          <p:nvPr/>
        </p:nvSpPr>
        <p:spPr>
          <a:xfrm>
            <a:off x="297542" y="2693665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3. </a:t>
            </a:r>
            <a:r>
              <a:rPr lang="zh-CN" altLang="en-US" dirty="0"/>
              <a:t>在完成</a:t>
            </a:r>
            <a:r>
              <a:rPr lang="en-US" altLang="zh-CN" dirty="0" err="1"/>
              <a:t>MiDaS</a:t>
            </a:r>
            <a:r>
              <a:rPr lang="zh-CN" altLang="en-US" dirty="0"/>
              <a:t>训练后，会为其添加一个新的模块：</a:t>
            </a:r>
            <a:r>
              <a:rPr lang="en-US" altLang="zh-CN" dirty="0"/>
              <a:t>Metric Bins Module</a:t>
            </a:r>
            <a:r>
              <a:rPr lang="zh-CN" altLang="en-US" dirty="0"/>
              <a:t>，用于完成从相对深度到绝对深度的转化</a:t>
            </a:r>
            <a:r>
              <a:rPr lang="en-US" altLang="zh-CN" dirty="0"/>
              <a:t>.</a:t>
            </a:r>
            <a:r>
              <a:rPr lang="zh-CN" altLang="en-US" dirty="0"/>
              <a:t>这一模块基于自适应分箱（</a:t>
            </a:r>
            <a:r>
              <a:rPr lang="en-US" altLang="zh-CN" dirty="0"/>
              <a:t>adaptive binning</a:t>
            </a:r>
            <a:r>
              <a:rPr lang="zh-CN" altLang="en-US" dirty="0"/>
              <a:t>）的设计理念，最早提出于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357CBC"/>
                </a:solidFill>
              </a:rPr>
              <a:t>4</a:t>
            </a:r>
            <a:r>
              <a:rPr lang="en-US" altLang="zh-CN" dirty="0"/>
              <a:t>].</a:t>
            </a:r>
            <a:r>
              <a:rPr lang="zh-CN" altLang="en-US" dirty="0"/>
              <a:t> 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B29500-2607-4941-4F4E-711EA063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59" y="3429000"/>
            <a:ext cx="8050881" cy="20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0F992-009E-09C5-0CD5-8E2C3A8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278627-17CC-0C9B-7DD3-A19673BF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3CE04-D6C6-0393-D691-813DF745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F9D7D4-BC8A-3542-0F3E-7F8B39867519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LocalBins </a:t>
            </a:r>
            <a:r>
              <a:rPr lang="en-US" altLang="zh-CN" sz="3200" dirty="0"/>
              <a:t>review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632CD-D6D0-5BFB-FD17-FD25DE93E8D3}"/>
              </a:ext>
            </a:extLst>
          </p:cNvPr>
          <p:cNvSpPr txBox="1"/>
          <p:nvPr/>
        </p:nvSpPr>
        <p:spPr>
          <a:xfrm>
            <a:off x="297542" y="846032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LocalBins</a:t>
            </a:r>
            <a:r>
              <a:rPr lang="zh-CN" altLang="en-US" dirty="0"/>
              <a:t>是一种深度估计模块，基于</a:t>
            </a:r>
            <a:r>
              <a:rPr lang="en-US" altLang="zh-CN" dirty="0"/>
              <a:t>Transformer</a:t>
            </a:r>
            <a:r>
              <a:rPr lang="zh-CN" altLang="en-US" dirty="0"/>
              <a:t>架构</a:t>
            </a:r>
            <a:r>
              <a:rPr lang="en-US" altLang="zh-CN" dirty="0"/>
              <a:t>. </a:t>
            </a:r>
            <a:r>
              <a:rPr lang="zh-CN" altLang="en-US" dirty="0"/>
              <a:t>它的输入来自于编码器和解码器的多尺度特征，输出则是每个像素位置的</a:t>
            </a:r>
            <a:r>
              <a:rPr lang="en-US" altLang="zh-CN" u="sng" dirty="0"/>
              <a:t>Bin</a:t>
            </a:r>
            <a:r>
              <a:rPr lang="zh-CN" altLang="en-US" u="sng" dirty="0"/>
              <a:t>中心</a:t>
            </a:r>
            <a:r>
              <a:rPr lang="zh-CN" altLang="en-US" dirty="0"/>
              <a:t>和</a:t>
            </a:r>
            <a:r>
              <a:rPr lang="zh-CN" altLang="en-US" u="sng" dirty="0"/>
              <a:t>概率分布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zh-CN" altLang="en-US" b="1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06B315-9DCD-72AF-7E40-DBAB8E748BD6}"/>
              </a:ext>
            </a:extLst>
          </p:cNvPr>
          <p:cNvSpPr txBox="1"/>
          <p:nvPr/>
        </p:nvSpPr>
        <p:spPr>
          <a:xfrm>
            <a:off x="297542" y="1430807"/>
            <a:ext cx="107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其核心思想是：每个像素的最终深度由所有</a:t>
            </a:r>
            <a:r>
              <a:rPr lang="en-US" altLang="zh-CN" dirty="0"/>
              <a:t>bin</a:t>
            </a:r>
            <a:r>
              <a:rPr lang="zh-CN" altLang="en-US" dirty="0"/>
              <a:t>中心的线性组合决定，而线性组合的权重由预测的概率分布提供</a:t>
            </a:r>
            <a:r>
              <a:rPr lang="en-US" altLang="zh-CN" dirty="0"/>
              <a:t>. </a:t>
            </a:r>
            <a:r>
              <a:rPr lang="zh-CN" altLang="en-US" dirty="0"/>
              <a:t>公式如下：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F40A1A-F26B-B4C3-5A20-0E7C29F5DCFB}"/>
                  </a:ext>
                </a:extLst>
              </p:cNvPr>
              <p:cNvSpPr txBox="1"/>
              <p:nvPr/>
            </p:nvSpPr>
            <p:spPr>
              <a:xfrm>
                <a:off x="2813203" y="2142668"/>
                <a:ext cx="3503078" cy="10384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F40A1A-F26B-B4C3-5A20-0E7C29F5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03" y="2142668"/>
                <a:ext cx="3503078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BCE449C-5521-0ADC-4F6C-2CB7A1CB553F}"/>
              </a:ext>
            </a:extLst>
          </p:cNvPr>
          <p:cNvSpPr txBox="1"/>
          <p:nvPr/>
        </p:nvSpPr>
        <p:spPr>
          <a:xfrm>
            <a:off x="6139543" y="2142668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d(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1400" dirty="0"/>
              <a:t>为预测的像素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1400" dirty="0"/>
              <a:t>的最终深度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065197-C80D-4507-B2F1-9B287220203A}"/>
              </a:ext>
            </a:extLst>
          </p:cNvPr>
          <p:cNvSpPr txBox="1"/>
          <p:nvPr/>
        </p:nvSpPr>
        <p:spPr>
          <a:xfrm>
            <a:off x="6139543" y="2431305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CN" sz="1400" dirty="0"/>
              <a:t>)</a:t>
            </a:r>
            <a:r>
              <a:rPr lang="zh-CN" altLang="en-US" sz="1400" dirty="0"/>
              <a:t>为像素</a:t>
            </a:r>
            <a:r>
              <a:rPr lang="en-US" altLang="zh-CN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1400" dirty="0"/>
              <a:t>对第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1400" dirty="0"/>
              <a:t>个</a:t>
            </a:r>
            <a:r>
              <a:rPr lang="en-US" altLang="zh-CN" sz="1400" dirty="0"/>
              <a:t>bin</a:t>
            </a:r>
            <a:r>
              <a:rPr lang="zh-CN" altLang="en-US" sz="1400" dirty="0"/>
              <a:t>的预测概率</a:t>
            </a:r>
            <a:endParaRPr lang="en-US" altLang="zh-CN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08B16B-3105-1F89-3672-F46B53604FC3}"/>
              </a:ext>
            </a:extLst>
          </p:cNvPr>
          <p:cNvSpPr txBox="1"/>
          <p:nvPr/>
        </p:nvSpPr>
        <p:spPr>
          <a:xfrm>
            <a:off x="6139543" y="276315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(k</a:t>
            </a:r>
            <a:r>
              <a:rPr lang="en-US" altLang="zh-CN" sz="1400" dirty="0"/>
              <a:t>)</a:t>
            </a:r>
            <a:r>
              <a:rPr lang="zh-CN" altLang="en-US" sz="1400" dirty="0"/>
              <a:t>为第</a:t>
            </a:r>
            <a:r>
              <a:rPr lang="en-US" altLang="zh-C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sz="1400" dirty="0"/>
              <a:t>个</a:t>
            </a:r>
            <a:r>
              <a:rPr lang="en-US" altLang="zh-CN" sz="1400" dirty="0"/>
              <a:t>bin</a:t>
            </a:r>
            <a:r>
              <a:rPr lang="zh-CN" altLang="en-US" sz="1400" dirty="0"/>
              <a:t>的中心值</a:t>
            </a:r>
            <a:endParaRPr lang="en-US" altLang="zh-CN" sz="1400" dirty="0"/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6C67320F-6AF5-1A6E-94FE-8AA41EC7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2472987"/>
          </a:xfrm>
          <a:prstGeom prst="rect">
            <a:avLst/>
          </a:prstGeom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9A2287B6-E18B-69D9-4504-C70C62F9C0F9}"/>
              </a:ext>
            </a:extLst>
          </p:cNvPr>
          <p:cNvSpPr txBox="1"/>
          <p:nvPr/>
        </p:nvSpPr>
        <p:spPr>
          <a:xfrm>
            <a:off x="3958044" y="4699000"/>
            <a:ext cx="121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Bottleneck feature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D4AB09A-63FD-8AE7-77B0-0F07406B81F4}"/>
              </a:ext>
            </a:extLst>
          </p:cNvPr>
          <p:cNvSpPr txBox="1"/>
          <p:nvPr/>
        </p:nvSpPr>
        <p:spPr>
          <a:xfrm>
            <a:off x="7005320" y="3525296"/>
            <a:ext cx="10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Decoder feature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1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5A24C-3C45-ECBC-C655-E5CC2B5E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49F80-042E-AB64-04F1-70384CB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7D4C30-9838-E97E-3F43-1810C501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43C3F9-FD8F-8A3A-EED9-1E13C9541BAD}"/>
              </a:ext>
            </a:extLst>
          </p:cNvPr>
          <p:cNvSpPr txBox="1"/>
          <p:nvPr/>
        </p:nvSpPr>
        <p:spPr>
          <a:xfrm>
            <a:off x="297543" y="261257"/>
            <a:ext cx="458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Compare to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AdaBins</a:t>
            </a:r>
            <a:endParaRPr lang="zh-CN" altLang="en-US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254996-9643-C6AB-F3CD-0523183F8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58" y="846032"/>
            <a:ext cx="9676683" cy="53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7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7CD3B-0950-95B6-9EC0-3A351755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61BCA-01C6-F150-93B6-5F91FA5B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0FD7DC-9C83-CA9C-A3ED-53CA1BFB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C26C146-09E7-E71F-BDB9-9B5B73155D95}"/>
              </a:ext>
            </a:extLst>
          </p:cNvPr>
          <p:cNvSpPr/>
          <p:nvPr/>
        </p:nvSpPr>
        <p:spPr>
          <a:xfrm>
            <a:off x="3247403" y="3755697"/>
            <a:ext cx="646331" cy="64633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E1173D-89D6-C2AF-88E8-B88281D6C8F7}"/>
              </a:ext>
            </a:extLst>
          </p:cNvPr>
          <p:cNvSpPr/>
          <p:nvPr/>
        </p:nvSpPr>
        <p:spPr>
          <a:xfrm>
            <a:off x="4110904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6216F7-83E3-B267-5600-FDD26687B9FD}"/>
              </a:ext>
            </a:extLst>
          </p:cNvPr>
          <p:cNvSpPr/>
          <p:nvPr/>
        </p:nvSpPr>
        <p:spPr>
          <a:xfrm>
            <a:off x="4569897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EC8FA70-6F03-DF4D-A52B-30FCE0A5AB97}"/>
              </a:ext>
            </a:extLst>
          </p:cNvPr>
          <p:cNvSpPr/>
          <p:nvPr/>
        </p:nvSpPr>
        <p:spPr>
          <a:xfrm>
            <a:off x="4799082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CF175CE-6607-C8E8-0F79-135909FD500D}"/>
              </a:ext>
            </a:extLst>
          </p:cNvPr>
          <p:cNvSpPr/>
          <p:nvPr/>
        </p:nvSpPr>
        <p:spPr>
          <a:xfrm>
            <a:off x="3349119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BFD8E3-1CE4-5350-B259-5147F1CDEB14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3570569" y="3231489"/>
            <a:ext cx="4274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008DF80-2475-AB06-91EF-CD2BEEBE6496}"/>
              </a:ext>
            </a:extLst>
          </p:cNvPr>
          <p:cNvSpPr/>
          <p:nvPr/>
        </p:nvSpPr>
        <p:spPr>
          <a:xfrm>
            <a:off x="4110904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4B3089-2295-5393-8F99-13E85498DBAF}"/>
              </a:ext>
            </a:extLst>
          </p:cNvPr>
          <p:cNvCxnSpPr>
            <a:cxnSpLocks/>
            <a:stCxn id="13" idx="3"/>
            <a:endCxn id="20" idx="2"/>
          </p:cNvCxnSpPr>
          <p:nvPr/>
        </p:nvCxnSpPr>
        <p:spPr>
          <a:xfrm flipV="1">
            <a:off x="3893734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78FDFB6-C972-D1D8-28ED-AA34467C3C8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4298864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552033B-25FF-41D8-1E0A-78B4EEE7CDF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570568" y="3450116"/>
            <a:ext cx="54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5AFF77-6C6D-C0B2-9D8F-10A25C7338E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298864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38459BD-3D6A-7948-4388-5DFF90833C1A}"/>
              </a:ext>
            </a:extLst>
          </p:cNvPr>
          <p:cNvSpPr/>
          <p:nvPr/>
        </p:nvSpPr>
        <p:spPr>
          <a:xfrm>
            <a:off x="4667338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FB937E-EC60-ECC2-62A7-FC15EC27F7E7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4893062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D307671-C561-FC6F-9447-493527B7CFC2}"/>
              </a:ext>
            </a:extLst>
          </p:cNvPr>
          <p:cNvSpPr/>
          <p:nvPr/>
        </p:nvSpPr>
        <p:spPr>
          <a:xfrm>
            <a:off x="5429123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DF1EEEE-F08D-F72C-0C19-75A9AAE1FC49}"/>
              </a:ext>
            </a:extLst>
          </p:cNvPr>
          <p:cNvSpPr/>
          <p:nvPr/>
        </p:nvSpPr>
        <p:spPr>
          <a:xfrm>
            <a:off x="5888116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62519FC-A05D-685F-2CF2-AD2FADE05655}"/>
              </a:ext>
            </a:extLst>
          </p:cNvPr>
          <p:cNvSpPr/>
          <p:nvPr/>
        </p:nvSpPr>
        <p:spPr>
          <a:xfrm>
            <a:off x="6117301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3B20C3C-9BA5-C85B-2925-7B7087B512B5}"/>
              </a:ext>
            </a:extLst>
          </p:cNvPr>
          <p:cNvSpPr/>
          <p:nvPr/>
        </p:nvSpPr>
        <p:spPr>
          <a:xfrm>
            <a:off x="5429123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E32EF4D-04DA-75DC-3734-4F492008384D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5211953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632A4AF-DF39-881D-3D80-E36D2AFDD010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5617083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4315FBA-7478-CB14-C8F2-783303BE1AA0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4799082" y="3441490"/>
            <a:ext cx="630041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9338311-7E1C-B63A-968F-864EE4DDEB6C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5617083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FFF72A7-535F-D5EF-0FBE-760C4CFE3DBB}"/>
              </a:ext>
            </a:extLst>
          </p:cNvPr>
          <p:cNvSpPr/>
          <p:nvPr/>
        </p:nvSpPr>
        <p:spPr>
          <a:xfrm>
            <a:off x="5985557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3D767D7-93B3-AE36-205C-BE4C65E57FAE}"/>
              </a:ext>
            </a:extLst>
          </p:cNvPr>
          <p:cNvCxnSpPr>
            <a:cxnSpLocks/>
            <a:stCxn id="77" idx="2"/>
            <a:endCxn id="70" idx="0"/>
          </p:cNvCxnSpPr>
          <p:nvPr/>
        </p:nvCxnSpPr>
        <p:spPr>
          <a:xfrm>
            <a:off x="6211281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72F2214E-8401-A758-4884-BD44B2BF1EBC}"/>
              </a:ext>
            </a:extLst>
          </p:cNvPr>
          <p:cNvSpPr/>
          <p:nvPr/>
        </p:nvSpPr>
        <p:spPr>
          <a:xfrm>
            <a:off x="6742482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C131D1BD-980D-7540-010C-3DA66F4455C9}"/>
              </a:ext>
            </a:extLst>
          </p:cNvPr>
          <p:cNvSpPr/>
          <p:nvPr/>
        </p:nvSpPr>
        <p:spPr>
          <a:xfrm>
            <a:off x="7201475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FEE5F6D-E168-C7B2-8D79-BCDE1663083C}"/>
              </a:ext>
            </a:extLst>
          </p:cNvPr>
          <p:cNvSpPr/>
          <p:nvPr/>
        </p:nvSpPr>
        <p:spPr>
          <a:xfrm>
            <a:off x="7430660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5BA55AB-AE2C-DF1A-860D-0FD2CEACCAC9}"/>
              </a:ext>
            </a:extLst>
          </p:cNvPr>
          <p:cNvSpPr/>
          <p:nvPr/>
        </p:nvSpPr>
        <p:spPr>
          <a:xfrm>
            <a:off x="6742482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A482F1F-B23D-FA7A-9E3C-E10616D31DDA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6525312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C8AC9B-8DDF-179B-613B-D2589BE35DE0}"/>
              </a:ext>
            </a:extLst>
          </p:cNvPr>
          <p:cNvCxnSpPr>
            <a:cxnSpLocks/>
            <a:stCxn id="85" idx="6"/>
            <a:endCxn id="83" idx="2"/>
          </p:cNvCxnSpPr>
          <p:nvPr/>
        </p:nvCxnSpPr>
        <p:spPr>
          <a:xfrm>
            <a:off x="6930442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4C0C9B8-07E2-5F84-4C6A-9B7E7A4041B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117301" y="3450116"/>
            <a:ext cx="625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94E6AD8-59F7-1E59-2233-03F87C6D07DF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>
            <a:off x="6930442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C168942-10A4-0CCA-FE5A-865450DBE29D}"/>
              </a:ext>
            </a:extLst>
          </p:cNvPr>
          <p:cNvSpPr/>
          <p:nvPr/>
        </p:nvSpPr>
        <p:spPr>
          <a:xfrm>
            <a:off x="7298916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100C552-8530-DC47-D186-1013C0BB75AC}"/>
              </a:ext>
            </a:extLst>
          </p:cNvPr>
          <p:cNvCxnSpPr>
            <a:cxnSpLocks/>
            <a:stCxn id="84" idx="2"/>
            <a:endCxn id="94" idx="2"/>
          </p:cNvCxnSpPr>
          <p:nvPr/>
        </p:nvCxnSpPr>
        <p:spPr>
          <a:xfrm>
            <a:off x="7430660" y="3450116"/>
            <a:ext cx="65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E93F013-6B0D-7BBC-961D-F0516E48C01A}"/>
              </a:ext>
            </a:extLst>
          </p:cNvPr>
          <p:cNvCxnSpPr>
            <a:cxnSpLocks/>
            <a:stCxn id="90" idx="2"/>
            <a:endCxn id="83" idx="0"/>
          </p:cNvCxnSpPr>
          <p:nvPr/>
        </p:nvCxnSpPr>
        <p:spPr>
          <a:xfrm>
            <a:off x="7524640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F340D923-A9AB-CE63-F72C-9F5F58014585}"/>
              </a:ext>
            </a:extLst>
          </p:cNvPr>
          <p:cNvSpPr/>
          <p:nvPr/>
        </p:nvSpPr>
        <p:spPr>
          <a:xfrm>
            <a:off x="8081530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0F32C29-0F9C-DFD5-5E7B-30A4717A5A1F}"/>
              </a:ext>
            </a:extLst>
          </p:cNvPr>
          <p:cNvSpPr/>
          <p:nvPr/>
        </p:nvSpPr>
        <p:spPr>
          <a:xfrm>
            <a:off x="8540523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C307A69-3A4E-EAE0-8F9F-BAC177326144}"/>
              </a:ext>
            </a:extLst>
          </p:cNvPr>
          <p:cNvSpPr/>
          <p:nvPr/>
        </p:nvSpPr>
        <p:spPr>
          <a:xfrm>
            <a:off x="8769708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F6BBCAA-B19D-C497-AC76-7B30EB588E80}"/>
              </a:ext>
            </a:extLst>
          </p:cNvPr>
          <p:cNvSpPr/>
          <p:nvPr/>
        </p:nvSpPr>
        <p:spPr>
          <a:xfrm>
            <a:off x="8081530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F5BC429-AC0A-53F9-7134-62979BA35927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864360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088A92B-87C7-58FD-8259-2F3ED8AE6D43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>
            <a:off x="8269490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84B0449-9E3E-9CAA-0633-88AE5EF06F36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8269490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BDECD43E-E0DE-BBE9-3ECA-DF0B7390FEA9}"/>
              </a:ext>
            </a:extLst>
          </p:cNvPr>
          <p:cNvSpPr/>
          <p:nvPr/>
        </p:nvSpPr>
        <p:spPr>
          <a:xfrm>
            <a:off x="8637964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72D0939-3FA6-C051-4B9E-154B099F9155}"/>
              </a:ext>
            </a:extLst>
          </p:cNvPr>
          <p:cNvCxnSpPr>
            <a:cxnSpLocks/>
            <a:stCxn id="101" idx="2"/>
            <a:endCxn id="95" idx="0"/>
          </p:cNvCxnSpPr>
          <p:nvPr/>
        </p:nvCxnSpPr>
        <p:spPr>
          <a:xfrm>
            <a:off x="8863688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51EEFCB-6A09-1C93-4178-51522AEFA61C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8769708" y="345011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87DFF63-ED7F-12E2-E4C0-45065792B4EA}"/>
              </a:ext>
            </a:extLst>
          </p:cNvPr>
          <p:cNvCxnSpPr>
            <a:cxnSpLocks/>
            <a:stCxn id="95" idx="6"/>
          </p:cNvCxnSpPr>
          <p:nvPr/>
        </p:nvCxnSpPr>
        <p:spPr>
          <a:xfrm flipV="1">
            <a:off x="9186854" y="4078862"/>
            <a:ext cx="49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B4E7A0A-302C-1DBD-D099-6E037B8A434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574843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0332629-433B-1FFF-7A33-A0012613EB33}"/>
              </a:ext>
            </a:extLst>
          </p:cNvPr>
          <p:cNvCxnSpPr>
            <a:cxnSpLocks/>
          </p:cNvCxnSpPr>
          <p:nvPr/>
        </p:nvCxnSpPr>
        <p:spPr>
          <a:xfrm>
            <a:off x="4900349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497A152-84E1-BFC9-C01C-0AE5B79D8D02}"/>
              </a:ext>
            </a:extLst>
          </p:cNvPr>
          <p:cNvCxnSpPr>
            <a:cxnSpLocks/>
          </p:cNvCxnSpPr>
          <p:nvPr/>
        </p:nvCxnSpPr>
        <p:spPr>
          <a:xfrm>
            <a:off x="6211281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2B636B-F376-EC69-CE9B-8DBA8E4C4F42}"/>
              </a:ext>
            </a:extLst>
          </p:cNvPr>
          <p:cNvCxnSpPr>
            <a:cxnSpLocks/>
          </p:cNvCxnSpPr>
          <p:nvPr/>
        </p:nvCxnSpPr>
        <p:spPr>
          <a:xfrm>
            <a:off x="7524640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4BE68C2-97A4-2042-87FF-4EC3D41E1BE5}"/>
              </a:ext>
            </a:extLst>
          </p:cNvPr>
          <p:cNvCxnSpPr>
            <a:cxnSpLocks/>
          </p:cNvCxnSpPr>
          <p:nvPr/>
        </p:nvCxnSpPr>
        <p:spPr>
          <a:xfrm>
            <a:off x="7533082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466DCA0-4D32-7FE4-2235-9A92B560EFD9}"/>
              </a:ext>
            </a:extLst>
          </p:cNvPr>
          <p:cNvCxnSpPr>
            <a:cxnSpLocks/>
          </p:cNvCxnSpPr>
          <p:nvPr/>
        </p:nvCxnSpPr>
        <p:spPr>
          <a:xfrm>
            <a:off x="8863688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05B9186-D8EE-6EA2-E5AA-EBC7E6867310}"/>
              </a:ext>
            </a:extLst>
          </p:cNvPr>
          <p:cNvSpPr txBox="1"/>
          <p:nvPr/>
        </p:nvSpPr>
        <p:spPr>
          <a:xfrm>
            <a:off x="9628631" y="389419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H/2 * W/2 * 2</a:t>
            </a:r>
            <a:r>
              <a:rPr lang="en-US" altLang="zh-CN" baseline="30000" dirty="0"/>
              <a:t>n</a:t>
            </a:r>
            <a:r>
              <a:rPr lang="en-US" altLang="zh-CN" dirty="0"/>
              <a:t>N</a:t>
            </a:r>
            <a:r>
              <a:rPr lang="en-US" altLang="zh-CN" baseline="-25000" dirty="0"/>
              <a:t>seed</a:t>
            </a:r>
            <a:endParaRPr lang="zh-CN" altLang="en-US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11B4FD-2457-13FD-E18A-70E764EDA888}"/>
              </a:ext>
            </a:extLst>
          </p:cNvPr>
          <p:cNvSpPr txBox="1"/>
          <p:nvPr/>
        </p:nvSpPr>
        <p:spPr>
          <a:xfrm>
            <a:off x="297543" y="261257"/>
            <a:ext cx="62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Design of the </a:t>
            </a:r>
            <a:r>
              <a:rPr lang="en-US" altLang="zh-CN" sz="3200" b="1" dirty="0"/>
              <a:t>LocalBins </a:t>
            </a:r>
            <a:r>
              <a:rPr lang="en-US" altLang="zh-CN" sz="3200" dirty="0"/>
              <a:t>module</a:t>
            </a:r>
            <a:endParaRPr lang="zh-CN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ED27DA-1E9F-159E-E0D4-646FBD187734}"/>
              </a:ext>
            </a:extLst>
          </p:cNvPr>
          <p:cNvSpPr/>
          <p:nvPr/>
        </p:nvSpPr>
        <p:spPr>
          <a:xfrm>
            <a:off x="702831" y="2066903"/>
            <a:ext cx="2279260" cy="2335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411E08-61BC-2D17-2C31-2C158E102D2A}"/>
              </a:ext>
            </a:extLst>
          </p:cNvPr>
          <p:cNvSpPr txBox="1"/>
          <p:nvPr/>
        </p:nvSpPr>
        <p:spPr>
          <a:xfrm>
            <a:off x="3834236" y="4126675"/>
            <a:ext cx="9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seed</a:t>
            </a:r>
            <a:endParaRPr lang="zh-CN" altLang="en-US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145621-8385-AA37-1621-650A0E7B483F}"/>
              </a:ext>
            </a:extLst>
          </p:cNvPr>
          <p:cNvSpPr txBox="1"/>
          <p:nvPr/>
        </p:nvSpPr>
        <p:spPr>
          <a:xfrm>
            <a:off x="3285136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1/32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98567E-A9A3-DFAC-79CB-0CBB44560A11}"/>
              </a:ext>
            </a:extLst>
          </p:cNvPr>
          <p:cNvSpPr txBox="1"/>
          <p:nvPr/>
        </p:nvSpPr>
        <p:spPr>
          <a:xfrm>
            <a:off x="4650469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5F55DA-323C-FB85-40D9-743B389FA2C2}"/>
              </a:ext>
            </a:extLst>
          </p:cNvPr>
          <p:cNvSpPr txBox="1"/>
          <p:nvPr/>
        </p:nvSpPr>
        <p:spPr>
          <a:xfrm>
            <a:off x="5958751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85B397-098E-A9E2-4B1C-18F64840B9AC}"/>
              </a:ext>
            </a:extLst>
          </p:cNvPr>
          <p:cNvSpPr txBox="1"/>
          <p:nvPr/>
        </p:nvSpPr>
        <p:spPr>
          <a:xfrm>
            <a:off x="7269683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8469E1-923C-2298-5E3D-1174696D3CE9}"/>
              </a:ext>
            </a:extLst>
          </p:cNvPr>
          <p:cNvSpPr txBox="1"/>
          <p:nvPr/>
        </p:nvSpPr>
        <p:spPr>
          <a:xfrm>
            <a:off x="8608387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2FC8BDF-C6FE-A86D-6BFA-ED85B3169B35}"/>
              </a:ext>
            </a:extLst>
          </p:cNvPr>
          <p:cNvSpPr/>
          <p:nvPr/>
        </p:nvSpPr>
        <p:spPr>
          <a:xfrm>
            <a:off x="839241" y="3938715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3E620C-CD41-3419-5D9F-0A7D449AA5CA}"/>
              </a:ext>
            </a:extLst>
          </p:cNvPr>
          <p:cNvSpPr txBox="1"/>
          <p:nvPr/>
        </p:nvSpPr>
        <p:spPr>
          <a:xfrm>
            <a:off x="1084551" y="3838394"/>
            <a:ext cx="1762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2x interpolation</a:t>
            </a:r>
            <a:endParaRPr lang="zh-CN" altLang="en-US" sz="16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DC07FA4-22F1-D7A9-D446-BCF93C096528}"/>
              </a:ext>
            </a:extLst>
          </p:cNvPr>
          <p:cNvSpPr/>
          <p:nvPr/>
        </p:nvSpPr>
        <p:spPr>
          <a:xfrm>
            <a:off x="843379" y="354409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EDF795B-FCC9-3683-71DD-C84EF1D1AB7B}"/>
              </a:ext>
            </a:extLst>
          </p:cNvPr>
          <p:cNvCxnSpPr>
            <a:stCxn id="31" idx="2"/>
            <a:endCxn id="31" idx="6"/>
          </p:cNvCxnSpPr>
          <p:nvPr/>
        </p:nvCxnSpPr>
        <p:spPr>
          <a:xfrm>
            <a:off x="843379" y="363807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465DBAD-68B3-95A2-4AAC-507E0B15F211}"/>
              </a:ext>
            </a:extLst>
          </p:cNvPr>
          <p:cNvCxnSpPr>
            <a:stCxn id="31" idx="0"/>
            <a:endCxn id="31" idx="4"/>
          </p:cNvCxnSpPr>
          <p:nvPr/>
        </p:nvCxnSpPr>
        <p:spPr>
          <a:xfrm>
            <a:off x="937359" y="3544096"/>
            <a:ext cx="0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566706-8DDE-84C3-119D-0BA3CBE62B16}"/>
              </a:ext>
            </a:extLst>
          </p:cNvPr>
          <p:cNvSpPr txBox="1"/>
          <p:nvPr/>
        </p:nvSpPr>
        <p:spPr>
          <a:xfrm>
            <a:off x="1100936" y="3442014"/>
            <a:ext cx="1933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Residual connection</a:t>
            </a:r>
            <a:endParaRPr lang="zh-CN" altLang="en-US" sz="16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68C5755-B291-B05D-384E-FED0E781D8CE}"/>
              </a:ext>
            </a:extLst>
          </p:cNvPr>
          <p:cNvSpPr/>
          <p:nvPr/>
        </p:nvSpPr>
        <p:spPr>
          <a:xfrm>
            <a:off x="790976" y="3074228"/>
            <a:ext cx="309960" cy="309960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8F0C168-86AC-F4D0-DFAE-770B0C1FCFF1}"/>
              </a:ext>
            </a:extLst>
          </p:cNvPr>
          <p:cNvSpPr txBox="1"/>
          <p:nvPr/>
        </p:nvSpPr>
        <p:spPr>
          <a:xfrm>
            <a:off x="1100936" y="3039933"/>
            <a:ext cx="1716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splitter MLP</a:t>
            </a:r>
            <a:endParaRPr lang="zh-CN" altLang="en-US" sz="16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2A6CFA1-C529-0759-A749-D68EF717AD24}"/>
              </a:ext>
            </a:extLst>
          </p:cNvPr>
          <p:cNvSpPr/>
          <p:nvPr/>
        </p:nvSpPr>
        <p:spPr>
          <a:xfrm>
            <a:off x="790976" y="2620022"/>
            <a:ext cx="339551" cy="33955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2DF7288-35D1-DBB2-2440-47A5C88451E4}"/>
              </a:ext>
            </a:extLst>
          </p:cNvPr>
          <p:cNvSpPr txBox="1"/>
          <p:nvPr/>
        </p:nvSpPr>
        <p:spPr>
          <a:xfrm>
            <a:off x="1100936" y="2642203"/>
            <a:ext cx="20203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Seed bin-width MLP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3D19C8A-B96F-9AA9-3962-FB52612DC962}"/>
              </a:ext>
            </a:extLst>
          </p:cNvPr>
          <p:cNvSpPr txBox="1"/>
          <p:nvPr/>
        </p:nvSpPr>
        <p:spPr>
          <a:xfrm>
            <a:off x="1126491" y="2196341"/>
            <a:ext cx="2116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embedding MLP</a:t>
            </a:r>
            <a:endParaRPr lang="zh-CN" altLang="en-US" sz="16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6E604C1-005A-EA60-E402-7DA66E5F5965}"/>
              </a:ext>
            </a:extLst>
          </p:cNvPr>
          <p:cNvSpPr/>
          <p:nvPr/>
        </p:nvSpPr>
        <p:spPr>
          <a:xfrm>
            <a:off x="754485" y="2237271"/>
            <a:ext cx="399729" cy="282484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A597112-2203-9DE3-E926-C6C28DA2BFD9}"/>
              </a:ext>
            </a:extLst>
          </p:cNvPr>
          <p:cNvSpPr/>
          <p:nvPr/>
        </p:nvSpPr>
        <p:spPr>
          <a:xfrm>
            <a:off x="3243415" y="1774429"/>
            <a:ext cx="5943439" cy="1555828"/>
          </a:xfrm>
          <a:prstGeom prst="rect">
            <a:avLst/>
          </a:prstGeom>
          <a:noFill/>
          <a:ln w="19050">
            <a:solidFill>
              <a:srgbClr val="257D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CDAD150-BBE3-1C69-C6BE-9C510BB634EF}"/>
              </a:ext>
            </a:extLst>
          </p:cNvPr>
          <p:cNvSpPr txBox="1"/>
          <p:nvPr/>
        </p:nvSpPr>
        <p:spPr>
          <a:xfrm>
            <a:off x="1582651" y="4770566"/>
            <a:ext cx="906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Bin Embedding Layer</a:t>
            </a:r>
            <a:r>
              <a:rPr lang="zh-CN" altLang="en-US" dirty="0"/>
              <a:t>：所有输入到</a:t>
            </a:r>
            <a:r>
              <a:rPr lang="en-US" altLang="zh-CN" dirty="0"/>
              <a:t>LocalBins</a:t>
            </a:r>
            <a:r>
              <a:rPr lang="zh-CN" altLang="en-US" dirty="0"/>
              <a:t>模块的特征块（来自编码器的瓶颈特征和解码器各尺度的特征）首先会传递到</a:t>
            </a:r>
            <a:r>
              <a:rPr lang="en-US" altLang="zh-CN" dirty="0"/>
              <a:t>bin embedding</a:t>
            </a:r>
            <a:r>
              <a:rPr lang="zh-CN" altLang="en-US" dirty="0"/>
              <a:t>层</a:t>
            </a:r>
            <a:r>
              <a:rPr lang="en-US" altLang="zh-CN" dirty="0"/>
              <a:t>.</a:t>
            </a:r>
            <a:r>
              <a:rPr lang="zh-CN" altLang="en-US" dirty="0"/>
              <a:t>这些层将不同通道维度的特征投影到一个相同的空间（维度为 </a:t>
            </a:r>
            <a:r>
              <a:rPr lang="en-US" altLang="zh-CN" dirty="0"/>
              <a:t>128</a:t>
            </a:r>
            <a:r>
              <a:rPr lang="zh-CN" altLang="en-US" dirty="0"/>
              <a:t>），我们称之为“</a:t>
            </a:r>
            <a:r>
              <a:rPr lang="en-US" altLang="zh-CN" dirty="0"/>
              <a:t>bin embedding </a:t>
            </a:r>
            <a:r>
              <a:rPr lang="zh-CN" altLang="en-US" dirty="0"/>
              <a:t>空间”</a:t>
            </a:r>
            <a:r>
              <a:rPr lang="en-US" altLang="zh-CN" dirty="0"/>
              <a:t>. LocalBins</a:t>
            </a:r>
            <a:r>
              <a:rPr lang="zh-CN" altLang="en-US" dirty="0"/>
              <a:t>模块中的后续层会根据这些</a:t>
            </a:r>
            <a:r>
              <a:rPr lang="en-US" altLang="zh-CN" dirty="0"/>
              <a:t>bin embedding</a:t>
            </a:r>
            <a:r>
              <a:rPr lang="zh-CN" altLang="en-US" dirty="0"/>
              <a:t>决定每个像素的 </a:t>
            </a:r>
            <a:r>
              <a:rPr lang="en-US" altLang="zh-CN" dirty="0"/>
              <a:t>bin </a:t>
            </a:r>
            <a:r>
              <a:rPr lang="zh-CN" altLang="en-US" dirty="0"/>
              <a:t>划分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A685B8A-C769-3737-45C8-B42934E322CF}"/>
              </a:ext>
            </a:extLst>
          </p:cNvPr>
          <p:cNvCxnSpPr>
            <a:stCxn id="136" idx="3"/>
            <a:endCxn id="137" idx="3"/>
          </p:cNvCxnSpPr>
          <p:nvPr/>
        </p:nvCxnSpPr>
        <p:spPr>
          <a:xfrm>
            <a:off x="9186854" y="2552343"/>
            <a:ext cx="1465096" cy="2818388"/>
          </a:xfrm>
          <a:prstGeom prst="bentConnector3">
            <a:avLst>
              <a:gd name="adj1" fmla="val 115603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0D5B73F9-FB2F-2CC7-638C-BADF9315404B}"/>
              </a:ext>
            </a:extLst>
          </p:cNvPr>
          <p:cNvSpPr/>
          <p:nvPr/>
        </p:nvSpPr>
        <p:spPr>
          <a:xfrm>
            <a:off x="3157286" y="3668744"/>
            <a:ext cx="835289" cy="788014"/>
          </a:xfrm>
          <a:prstGeom prst="rect">
            <a:avLst/>
          </a:prstGeom>
          <a:noFill/>
          <a:ln w="19050">
            <a:solidFill>
              <a:srgbClr val="257D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438E79-E54A-FA1F-00E8-F00C035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A9E87-9058-6527-B722-3B6DBA8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DD2658-80D5-3C1C-DE07-C84A2EFB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771C2697-87A4-4C2A-7BAB-407498BAD596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85B0350F-AAEE-61E5-DC72-EC01FEEA17D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66B7AF3-7CD7-6B8F-9DEE-5D11A761D059}"/>
              </a:ext>
            </a:extLst>
          </p:cNvPr>
          <p:cNvSpPr txBox="1">
            <a:spLocks/>
          </p:cNvSpPr>
          <p:nvPr/>
        </p:nvSpPr>
        <p:spPr>
          <a:xfrm>
            <a:off x="81534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C41E6-7B25-4130-840D-D49CA92EF4E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988043-C915-B293-57A6-73F6AB7D0275}"/>
              </a:ext>
            </a:extLst>
          </p:cNvPr>
          <p:cNvSpPr/>
          <p:nvPr/>
        </p:nvSpPr>
        <p:spPr>
          <a:xfrm>
            <a:off x="3247403" y="3755697"/>
            <a:ext cx="646331" cy="64633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3EF2050-E799-E1A8-D086-4B956FB38BEB}"/>
              </a:ext>
            </a:extLst>
          </p:cNvPr>
          <p:cNvSpPr/>
          <p:nvPr/>
        </p:nvSpPr>
        <p:spPr>
          <a:xfrm>
            <a:off x="4110904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D35F9ED-BBB1-A3D8-E2B8-CF82B23496D4}"/>
              </a:ext>
            </a:extLst>
          </p:cNvPr>
          <p:cNvSpPr/>
          <p:nvPr/>
        </p:nvSpPr>
        <p:spPr>
          <a:xfrm>
            <a:off x="4569897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9DF86ED-1893-7CF7-20BB-008735005C2B}"/>
              </a:ext>
            </a:extLst>
          </p:cNvPr>
          <p:cNvSpPr/>
          <p:nvPr/>
        </p:nvSpPr>
        <p:spPr>
          <a:xfrm>
            <a:off x="4799082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E2129C-89C5-189C-568C-D997719798B3}"/>
              </a:ext>
            </a:extLst>
          </p:cNvPr>
          <p:cNvSpPr/>
          <p:nvPr/>
        </p:nvSpPr>
        <p:spPr>
          <a:xfrm>
            <a:off x="3349119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1D7463-0C2B-016F-E06A-D9306EEDD682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570569" y="3231489"/>
            <a:ext cx="4274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B8FEF2A-999A-2E96-93AE-64D84A25E723}"/>
              </a:ext>
            </a:extLst>
          </p:cNvPr>
          <p:cNvSpPr/>
          <p:nvPr/>
        </p:nvSpPr>
        <p:spPr>
          <a:xfrm>
            <a:off x="4110904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E0D9E0-74A1-9BF3-6D30-50198893085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3893734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0D81C5-A718-872F-700E-10B9E93B488B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4298864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E69915-BC84-F75D-BB31-29EBC82263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570568" y="3450116"/>
            <a:ext cx="54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86AE84-A9A8-C3A3-8762-FD330CB0774F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298864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3CB80B4-6DE2-F98A-08FD-434CC366B6BA}"/>
              </a:ext>
            </a:extLst>
          </p:cNvPr>
          <p:cNvSpPr/>
          <p:nvPr/>
        </p:nvSpPr>
        <p:spPr>
          <a:xfrm>
            <a:off x="4667338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0E8ACE-A591-ACF7-F834-2CE3C8818513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4893062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CAEEA27-94C0-2459-88D9-F5505BF238CA}"/>
              </a:ext>
            </a:extLst>
          </p:cNvPr>
          <p:cNvSpPr/>
          <p:nvPr/>
        </p:nvSpPr>
        <p:spPr>
          <a:xfrm>
            <a:off x="5429123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42CE409-5E76-2035-5844-34FCC70BBBD4}"/>
              </a:ext>
            </a:extLst>
          </p:cNvPr>
          <p:cNvSpPr/>
          <p:nvPr/>
        </p:nvSpPr>
        <p:spPr>
          <a:xfrm>
            <a:off x="5888116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85B6483-3FAB-8298-AD5D-571954DD5388}"/>
              </a:ext>
            </a:extLst>
          </p:cNvPr>
          <p:cNvSpPr/>
          <p:nvPr/>
        </p:nvSpPr>
        <p:spPr>
          <a:xfrm>
            <a:off x="6117301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1C8F07-FBB7-7F07-B5B5-3C9B24819C99}"/>
              </a:ext>
            </a:extLst>
          </p:cNvPr>
          <p:cNvSpPr/>
          <p:nvPr/>
        </p:nvSpPr>
        <p:spPr>
          <a:xfrm>
            <a:off x="5429123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B1028C9-82C7-3934-B3ED-8DB0A46B785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11953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F6B107C-D1BD-F8CA-9160-B09D9FB3FF4F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5617083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8A741E3-ED32-66FF-AFB3-857D2A1C8CB7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4799082" y="3441490"/>
            <a:ext cx="630041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2F50FF-F815-A747-FF99-2BEF2146D613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617083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EF27860-C2DB-7519-0FBE-650EE25A43D4}"/>
              </a:ext>
            </a:extLst>
          </p:cNvPr>
          <p:cNvSpPr/>
          <p:nvPr/>
        </p:nvSpPr>
        <p:spPr>
          <a:xfrm>
            <a:off x="5985557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48B130-99DD-B145-8972-8C52ED5409D7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6211281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0811F241-A7FD-68F2-157E-F3E9A4AE1274}"/>
              </a:ext>
            </a:extLst>
          </p:cNvPr>
          <p:cNvSpPr/>
          <p:nvPr/>
        </p:nvSpPr>
        <p:spPr>
          <a:xfrm>
            <a:off x="6742482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D1FBA4B-644D-A1CF-C965-C7ED91F4B362}"/>
              </a:ext>
            </a:extLst>
          </p:cNvPr>
          <p:cNvSpPr/>
          <p:nvPr/>
        </p:nvSpPr>
        <p:spPr>
          <a:xfrm>
            <a:off x="7201475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D2BCF90-4563-64C6-FB3B-EB09F4ACAACA}"/>
              </a:ext>
            </a:extLst>
          </p:cNvPr>
          <p:cNvSpPr/>
          <p:nvPr/>
        </p:nvSpPr>
        <p:spPr>
          <a:xfrm>
            <a:off x="7430660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331983D-8200-1CD7-230E-F4240F4E4EA2}"/>
              </a:ext>
            </a:extLst>
          </p:cNvPr>
          <p:cNvSpPr/>
          <p:nvPr/>
        </p:nvSpPr>
        <p:spPr>
          <a:xfrm>
            <a:off x="6742482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59CFF1A-4382-105C-4A7D-3A8E2CD8B91F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525312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B8EA0B8-2EE9-ED3C-EF09-574DE26709E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6930442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026CE00-D5FB-136D-411A-9CABEEFE074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117301" y="3450116"/>
            <a:ext cx="625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D250F81-15FF-7520-799A-48A0A1C1F70C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930442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496A533-8F15-B750-6F2D-1F131CDFAB0E}"/>
              </a:ext>
            </a:extLst>
          </p:cNvPr>
          <p:cNvSpPr/>
          <p:nvPr/>
        </p:nvSpPr>
        <p:spPr>
          <a:xfrm>
            <a:off x="7298916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2DAD735-AC95-7A58-98A4-F56D8C4FAD27}"/>
              </a:ext>
            </a:extLst>
          </p:cNvPr>
          <p:cNvCxnSpPr>
            <a:cxnSpLocks/>
            <a:stCxn id="33" idx="2"/>
            <a:endCxn id="42" idx="2"/>
          </p:cNvCxnSpPr>
          <p:nvPr/>
        </p:nvCxnSpPr>
        <p:spPr>
          <a:xfrm>
            <a:off x="7430660" y="3450116"/>
            <a:ext cx="65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25B30F-1D08-D20E-BCA7-BA256995C50D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7524640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F19325E-C822-B69C-C36D-4CFB8268F689}"/>
              </a:ext>
            </a:extLst>
          </p:cNvPr>
          <p:cNvSpPr/>
          <p:nvPr/>
        </p:nvSpPr>
        <p:spPr>
          <a:xfrm>
            <a:off x="8081530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CA09C08-311A-58FE-941F-90ACB7F4243C}"/>
              </a:ext>
            </a:extLst>
          </p:cNvPr>
          <p:cNvSpPr/>
          <p:nvPr/>
        </p:nvSpPr>
        <p:spPr>
          <a:xfrm>
            <a:off x="8540523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9450957-F00B-E31F-3ACF-13C19647AB7D}"/>
              </a:ext>
            </a:extLst>
          </p:cNvPr>
          <p:cNvSpPr/>
          <p:nvPr/>
        </p:nvSpPr>
        <p:spPr>
          <a:xfrm>
            <a:off x="8769708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6E5639-791C-A77A-DADF-65F24F925EDA}"/>
              </a:ext>
            </a:extLst>
          </p:cNvPr>
          <p:cNvSpPr/>
          <p:nvPr/>
        </p:nvSpPr>
        <p:spPr>
          <a:xfrm>
            <a:off x="8081530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966E498-4E17-91C8-1E57-922212BA659F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864360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61178FA-010D-370D-A7E2-416B843C05F8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8269490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A451C5-20B5-5B18-EB12-2DFF8E8A6DA4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269490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2ABA5FF-B603-6C82-C08B-28A5E6CC510B}"/>
              </a:ext>
            </a:extLst>
          </p:cNvPr>
          <p:cNvSpPr/>
          <p:nvPr/>
        </p:nvSpPr>
        <p:spPr>
          <a:xfrm>
            <a:off x="8637964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E1ABF87-55B9-179C-7D84-AE9B69179BFC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>
            <a:off x="8863688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C808037-B1A5-1795-D475-4A086FA0E4CB}"/>
              </a:ext>
            </a:extLst>
          </p:cNvPr>
          <p:cNvCxnSpPr>
            <a:cxnSpLocks/>
            <a:stCxn id="44" idx="2"/>
            <a:endCxn id="44" idx="6"/>
          </p:cNvCxnSpPr>
          <p:nvPr/>
        </p:nvCxnSpPr>
        <p:spPr>
          <a:xfrm>
            <a:off x="8769708" y="345011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CBAA993-BC31-826D-2A24-985A114FB1DA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9186854" y="4078862"/>
            <a:ext cx="49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CB4928A-89A1-D9DE-B3E9-9912FD02AEA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574843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CC8D3AA-229B-667F-B088-B4D5DF9D5F2C}"/>
              </a:ext>
            </a:extLst>
          </p:cNvPr>
          <p:cNvCxnSpPr>
            <a:cxnSpLocks/>
          </p:cNvCxnSpPr>
          <p:nvPr/>
        </p:nvCxnSpPr>
        <p:spPr>
          <a:xfrm>
            <a:off x="4900349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70F006C-29CF-8508-1B5D-0148DA411082}"/>
              </a:ext>
            </a:extLst>
          </p:cNvPr>
          <p:cNvCxnSpPr>
            <a:cxnSpLocks/>
          </p:cNvCxnSpPr>
          <p:nvPr/>
        </p:nvCxnSpPr>
        <p:spPr>
          <a:xfrm>
            <a:off x="6211281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B2087FF-A1E6-FA94-B993-64D2EBB22384}"/>
              </a:ext>
            </a:extLst>
          </p:cNvPr>
          <p:cNvCxnSpPr>
            <a:cxnSpLocks/>
          </p:cNvCxnSpPr>
          <p:nvPr/>
        </p:nvCxnSpPr>
        <p:spPr>
          <a:xfrm>
            <a:off x="7524640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110DB4D-CC03-9E7A-841E-2487B7527226}"/>
              </a:ext>
            </a:extLst>
          </p:cNvPr>
          <p:cNvCxnSpPr>
            <a:cxnSpLocks/>
          </p:cNvCxnSpPr>
          <p:nvPr/>
        </p:nvCxnSpPr>
        <p:spPr>
          <a:xfrm>
            <a:off x="7533082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1691474-DB6D-38A5-F477-8C985EBC9871}"/>
              </a:ext>
            </a:extLst>
          </p:cNvPr>
          <p:cNvCxnSpPr>
            <a:cxnSpLocks/>
          </p:cNvCxnSpPr>
          <p:nvPr/>
        </p:nvCxnSpPr>
        <p:spPr>
          <a:xfrm>
            <a:off x="8863688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3EEF035-3CB5-9D6E-0578-A0BCB63B116D}"/>
              </a:ext>
            </a:extLst>
          </p:cNvPr>
          <p:cNvSpPr txBox="1"/>
          <p:nvPr/>
        </p:nvSpPr>
        <p:spPr>
          <a:xfrm>
            <a:off x="9628631" y="389419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H/2 * W/2 * 2</a:t>
            </a:r>
            <a:r>
              <a:rPr lang="en-US" altLang="zh-CN" baseline="30000" dirty="0"/>
              <a:t>n</a:t>
            </a:r>
            <a:r>
              <a:rPr lang="en-US" altLang="zh-CN" dirty="0"/>
              <a:t>N</a:t>
            </a:r>
            <a:r>
              <a:rPr lang="en-US" altLang="zh-CN" baseline="-25000" dirty="0"/>
              <a:t>seed</a:t>
            </a:r>
            <a:endParaRPr lang="zh-CN" altLang="en-US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E2A0498-5BEE-AD40-0CC5-D6B09E19409E}"/>
              </a:ext>
            </a:extLst>
          </p:cNvPr>
          <p:cNvSpPr txBox="1"/>
          <p:nvPr/>
        </p:nvSpPr>
        <p:spPr>
          <a:xfrm>
            <a:off x="297543" y="261257"/>
            <a:ext cx="62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Design of the </a:t>
            </a:r>
            <a:r>
              <a:rPr lang="en-US" altLang="zh-CN" sz="3200" b="1" dirty="0"/>
              <a:t>LocalBins </a:t>
            </a:r>
            <a:r>
              <a:rPr lang="en-US" altLang="zh-CN" sz="3200" dirty="0"/>
              <a:t>module</a:t>
            </a:r>
            <a:endParaRPr lang="zh-CN" altLang="en-US" sz="3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B688B26-65A2-339B-10A2-D70D710FC0F7}"/>
              </a:ext>
            </a:extLst>
          </p:cNvPr>
          <p:cNvSpPr/>
          <p:nvPr/>
        </p:nvSpPr>
        <p:spPr>
          <a:xfrm>
            <a:off x="702831" y="2066903"/>
            <a:ext cx="2279260" cy="2335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A4CC4E6-1A64-A66F-DEC3-9725A7F93546}"/>
              </a:ext>
            </a:extLst>
          </p:cNvPr>
          <p:cNvSpPr txBox="1"/>
          <p:nvPr/>
        </p:nvSpPr>
        <p:spPr>
          <a:xfrm>
            <a:off x="3285136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1/32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518A25E-CD2D-521C-33F9-63376D5D094F}"/>
              </a:ext>
            </a:extLst>
          </p:cNvPr>
          <p:cNvSpPr txBox="1"/>
          <p:nvPr/>
        </p:nvSpPr>
        <p:spPr>
          <a:xfrm>
            <a:off x="4650469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DED95DB-D768-941E-8D08-25EADDAA13B0}"/>
              </a:ext>
            </a:extLst>
          </p:cNvPr>
          <p:cNvSpPr txBox="1"/>
          <p:nvPr/>
        </p:nvSpPr>
        <p:spPr>
          <a:xfrm>
            <a:off x="5958751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42C4BEB-CE2E-0576-095D-DCB8206D944B}"/>
              </a:ext>
            </a:extLst>
          </p:cNvPr>
          <p:cNvSpPr txBox="1"/>
          <p:nvPr/>
        </p:nvSpPr>
        <p:spPr>
          <a:xfrm>
            <a:off x="7269683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3909047-2EE0-61BC-7698-F9CBF9726E63}"/>
              </a:ext>
            </a:extLst>
          </p:cNvPr>
          <p:cNvSpPr txBox="1"/>
          <p:nvPr/>
        </p:nvSpPr>
        <p:spPr>
          <a:xfrm>
            <a:off x="8608387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9C1B692-93B0-F8E8-2D07-05E86C5494B7}"/>
              </a:ext>
            </a:extLst>
          </p:cNvPr>
          <p:cNvSpPr/>
          <p:nvPr/>
        </p:nvSpPr>
        <p:spPr>
          <a:xfrm>
            <a:off x="839241" y="3938715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2F018AA-AD2B-3B19-5916-8D353BC7D196}"/>
              </a:ext>
            </a:extLst>
          </p:cNvPr>
          <p:cNvSpPr txBox="1"/>
          <p:nvPr/>
        </p:nvSpPr>
        <p:spPr>
          <a:xfrm>
            <a:off x="1084551" y="3838394"/>
            <a:ext cx="1762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2x interpolation</a:t>
            </a:r>
            <a:endParaRPr lang="zh-CN" altLang="en-US" sz="16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0B901EC-B915-9F0D-9453-05553508BAC6}"/>
              </a:ext>
            </a:extLst>
          </p:cNvPr>
          <p:cNvSpPr/>
          <p:nvPr/>
        </p:nvSpPr>
        <p:spPr>
          <a:xfrm>
            <a:off x="843379" y="354409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682B997-D9F9-7C2A-BC3A-209B826DEC8C}"/>
              </a:ext>
            </a:extLst>
          </p:cNvPr>
          <p:cNvCxnSpPr>
            <a:stCxn id="70" idx="2"/>
            <a:endCxn id="70" idx="6"/>
          </p:cNvCxnSpPr>
          <p:nvPr/>
        </p:nvCxnSpPr>
        <p:spPr>
          <a:xfrm>
            <a:off x="843379" y="363807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E8ADFE4-BA34-A060-D77A-C3FFEB0E8533}"/>
              </a:ext>
            </a:extLst>
          </p:cNvPr>
          <p:cNvCxnSpPr>
            <a:stCxn id="70" idx="0"/>
            <a:endCxn id="70" idx="4"/>
          </p:cNvCxnSpPr>
          <p:nvPr/>
        </p:nvCxnSpPr>
        <p:spPr>
          <a:xfrm>
            <a:off x="937359" y="3544096"/>
            <a:ext cx="0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112ACC-D7EE-C6C3-A298-037EE4F0C7BF}"/>
              </a:ext>
            </a:extLst>
          </p:cNvPr>
          <p:cNvSpPr txBox="1"/>
          <p:nvPr/>
        </p:nvSpPr>
        <p:spPr>
          <a:xfrm>
            <a:off x="1100936" y="3442014"/>
            <a:ext cx="1933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Residual connection</a:t>
            </a:r>
            <a:endParaRPr lang="zh-CN" altLang="en-US" sz="16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E43B35B2-BA10-4F1B-F694-CEF69192E38B}"/>
              </a:ext>
            </a:extLst>
          </p:cNvPr>
          <p:cNvSpPr/>
          <p:nvPr/>
        </p:nvSpPr>
        <p:spPr>
          <a:xfrm>
            <a:off x="790976" y="3074228"/>
            <a:ext cx="309960" cy="309960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4565960-8E6A-3C13-8492-869AE8613EA0}"/>
              </a:ext>
            </a:extLst>
          </p:cNvPr>
          <p:cNvSpPr txBox="1"/>
          <p:nvPr/>
        </p:nvSpPr>
        <p:spPr>
          <a:xfrm>
            <a:off x="1100936" y="3039933"/>
            <a:ext cx="1716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splitter MLP</a:t>
            </a:r>
            <a:endParaRPr lang="zh-CN" altLang="en-US" sz="16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2E3C84B-A2B4-81A1-06B4-CF7AE9AAB9F8}"/>
              </a:ext>
            </a:extLst>
          </p:cNvPr>
          <p:cNvSpPr/>
          <p:nvPr/>
        </p:nvSpPr>
        <p:spPr>
          <a:xfrm>
            <a:off x="790976" y="2620022"/>
            <a:ext cx="339551" cy="33955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261067-6CE0-B568-BEC9-7B8AE9D2A829}"/>
              </a:ext>
            </a:extLst>
          </p:cNvPr>
          <p:cNvSpPr txBox="1"/>
          <p:nvPr/>
        </p:nvSpPr>
        <p:spPr>
          <a:xfrm>
            <a:off x="1100936" y="2642203"/>
            <a:ext cx="20203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Seed bin-width MLP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A6C37A5-E31F-4838-6121-6C1BBA0D8BB9}"/>
              </a:ext>
            </a:extLst>
          </p:cNvPr>
          <p:cNvSpPr txBox="1"/>
          <p:nvPr/>
        </p:nvSpPr>
        <p:spPr>
          <a:xfrm>
            <a:off x="1126491" y="2196341"/>
            <a:ext cx="2116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embedding MLP</a:t>
            </a:r>
            <a:endParaRPr lang="zh-CN" altLang="en-US" sz="16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04C8400-C4D0-FCDB-02A4-BD47D2451405}"/>
              </a:ext>
            </a:extLst>
          </p:cNvPr>
          <p:cNvSpPr/>
          <p:nvPr/>
        </p:nvSpPr>
        <p:spPr>
          <a:xfrm>
            <a:off x="754485" y="2237271"/>
            <a:ext cx="399729" cy="282484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B1E4070-455E-0CC6-75E7-795E9F760B28}"/>
              </a:ext>
            </a:extLst>
          </p:cNvPr>
          <p:cNvSpPr txBox="1"/>
          <p:nvPr/>
        </p:nvSpPr>
        <p:spPr>
          <a:xfrm>
            <a:off x="476250" y="4625910"/>
            <a:ext cx="548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Seed bin width estimator</a:t>
            </a:r>
            <a:r>
              <a:rPr lang="zh-CN" altLang="zh-CN" dirty="0"/>
              <a:t>：这一层以来自瓶颈的 </a:t>
            </a:r>
            <a:r>
              <a:rPr lang="en-US" altLang="zh-CN" dirty="0"/>
              <a:t>bin embedding </a:t>
            </a:r>
            <a:r>
              <a:rPr lang="zh-CN" altLang="zh-CN" dirty="0"/>
              <a:t>作为输入，在</a:t>
            </a:r>
            <a:r>
              <a:rPr lang="en-US" altLang="zh-CN" dirty="0"/>
              <a:t>Bottle Neck</a:t>
            </a:r>
            <a:r>
              <a:rPr lang="zh-CN" altLang="zh-CN" dirty="0"/>
              <a:t>的每个像素位置预测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seed</a:t>
            </a:r>
            <a:r>
              <a:rPr lang="zh-CN" altLang="zh-CN" dirty="0"/>
              <a:t>个 </a:t>
            </a:r>
            <a:r>
              <a:rPr lang="en-US" altLang="zh-CN" dirty="0"/>
              <a:t>bin</a:t>
            </a:r>
            <a:r>
              <a:rPr lang="zh-CN" altLang="zh-CN" dirty="0"/>
              <a:t>，随后在每个解码器层中通过</a:t>
            </a:r>
            <a:r>
              <a:rPr lang="en-US" altLang="zh-CN" dirty="0"/>
              <a:t>bin splitter</a:t>
            </a:r>
            <a:r>
              <a:rPr lang="zh-CN" altLang="zh-CN" dirty="0"/>
              <a:t>将每个</a:t>
            </a:r>
            <a:r>
              <a:rPr lang="en-US" altLang="zh-CN" dirty="0"/>
              <a:t>bin</a:t>
            </a:r>
            <a:r>
              <a:rPr lang="zh-CN" altLang="zh-CN" dirty="0"/>
              <a:t>分成两个，并进行空间上的</a:t>
            </a:r>
            <a:r>
              <a:rPr lang="en-US" altLang="zh-CN" dirty="0"/>
              <a:t>2</a:t>
            </a:r>
            <a:r>
              <a:rPr lang="zh-CN" altLang="zh-CN" dirty="0"/>
              <a:t>倍插值</a:t>
            </a:r>
            <a:r>
              <a:rPr lang="en-US" altLang="zh-CN" dirty="0"/>
              <a:t>. </a:t>
            </a:r>
            <a:endParaRPr lang="zh-CN" altLang="zh-CN" dirty="0">
              <a:effectLst/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E0A2A00-228E-AAC8-EF35-F703909DACAB}"/>
              </a:ext>
            </a:extLst>
          </p:cNvPr>
          <p:cNvCxnSpPr>
            <a:cxnSpLocks/>
            <a:stCxn id="89" idx="2"/>
            <a:endCxn id="90" idx="3"/>
          </p:cNvCxnSpPr>
          <p:nvPr/>
        </p:nvCxnSpPr>
        <p:spPr>
          <a:xfrm rot="16200000" flipH="1">
            <a:off x="4382183" y="3649506"/>
            <a:ext cx="769317" cy="2383820"/>
          </a:xfrm>
          <a:prstGeom prst="bentConnector4">
            <a:avLst>
              <a:gd name="adj1" fmla="val 10994"/>
              <a:gd name="adj2" fmla="val 10959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4789EC9-99D9-3949-7017-B24BB5D4ABD3}"/>
              </a:ext>
            </a:extLst>
          </p:cNvPr>
          <p:cNvSpPr txBox="1"/>
          <p:nvPr/>
        </p:nvSpPr>
        <p:spPr>
          <a:xfrm>
            <a:off x="3834236" y="4126675"/>
            <a:ext cx="9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seed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7475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F3622B-414F-A631-255A-C50B0191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ED5D44-9C24-92D4-FD88-5AEBF238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C8A53-33C5-ED21-9BA5-B581DEF7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41E6-7B25-4130-840D-D49CA92EF4E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5A8E7CD1-791F-7070-7F8B-904863838F41}"/>
              </a:ext>
            </a:extLst>
          </p:cNvPr>
          <p:cNvSpPr txBox="1">
            <a:spLocks/>
          </p:cNvSpPr>
          <p:nvPr/>
        </p:nvSpPr>
        <p:spPr>
          <a:xfrm>
            <a:off x="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ZoeDepth: Zero-shot Transfer by Combining Relative and Metric Depth</a:t>
            </a:r>
            <a:endParaRPr lang="zh-CN" altLang="en-US" dirty="0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40FFEDD5-19A3-D5C9-C252-AFFBAB5B88A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Shariq Farooq Bhat</a:t>
            </a:r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36BD4BD-6C52-7871-0510-DADCB7704640}"/>
              </a:ext>
            </a:extLst>
          </p:cNvPr>
          <p:cNvSpPr txBox="1">
            <a:spLocks/>
          </p:cNvSpPr>
          <p:nvPr/>
        </p:nvSpPr>
        <p:spPr>
          <a:xfrm>
            <a:off x="8153400" y="635635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AC41E6-7B25-4130-840D-D49CA92EF4E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EEA454B-4EA4-5518-F443-D009938D367A}"/>
              </a:ext>
            </a:extLst>
          </p:cNvPr>
          <p:cNvSpPr/>
          <p:nvPr/>
        </p:nvSpPr>
        <p:spPr>
          <a:xfrm>
            <a:off x="3247403" y="3755697"/>
            <a:ext cx="646331" cy="64633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77C672-9B9A-044B-3B2D-8A09F15A02C9}"/>
              </a:ext>
            </a:extLst>
          </p:cNvPr>
          <p:cNvSpPr/>
          <p:nvPr/>
        </p:nvSpPr>
        <p:spPr>
          <a:xfrm>
            <a:off x="4110904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B0A0DF-08D5-288C-0943-F01872A0DF8F}"/>
              </a:ext>
            </a:extLst>
          </p:cNvPr>
          <p:cNvSpPr/>
          <p:nvPr/>
        </p:nvSpPr>
        <p:spPr>
          <a:xfrm>
            <a:off x="4569897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423028-F019-6897-8EF3-CD7E22797B09}"/>
              </a:ext>
            </a:extLst>
          </p:cNvPr>
          <p:cNvSpPr/>
          <p:nvPr/>
        </p:nvSpPr>
        <p:spPr>
          <a:xfrm>
            <a:off x="4799082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452D77-2E76-F9E5-C35E-EB9F80433381}"/>
              </a:ext>
            </a:extLst>
          </p:cNvPr>
          <p:cNvSpPr/>
          <p:nvPr/>
        </p:nvSpPr>
        <p:spPr>
          <a:xfrm>
            <a:off x="3349119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B5011C-B850-7B08-F908-652A23B7D5C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3570569" y="3231489"/>
            <a:ext cx="4274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302A339E-3BEA-CBC7-2391-B556FCE6CBD5}"/>
              </a:ext>
            </a:extLst>
          </p:cNvPr>
          <p:cNvSpPr/>
          <p:nvPr/>
        </p:nvSpPr>
        <p:spPr>
          <a:xfrm>
            <a:off x="4110904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D3271D7-F44C-5639-DCBB-0A8CA8D4E942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3893734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C9424C-5FD8-EE2A-E0A0-44EECBAF0B49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4298864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58D58F-F59E-4D0E-2401-7E007E5EF6B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570568" y="3450116"/>
            <a:ext cx="54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2DFACB-9029-FAC4-5E7B-6621C3985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298864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C98209C-CEB8-CDF3-17B2-B6E0ABB5642B}"/>
              </a:ext>
            </a:extLst>
          </p:cNvPr>
          <p:cNvSpPr/>
          <p:nvPr/>
        </p:nvSpPr>
        <p:spPr>
          <a:xfrm>
            <a:off x="4667338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366060-7246-0CA5-2759-F471DFE2F3DC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4893062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E88DF2F9-B5EC-C669-D0D0-EB10ED9F8F2D}"/>
              </a:ext>
            </a:extLst>
          </p:cNvPr>
          <p:cNvSpPr/>
          <p:nvPr/>
        </p:nvSpPr>
        <p:spPr>
          <a:xfrm>
            <a:off x="5429123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A306237-C3B3-1ADE-0F90-038C8B0EE051}"/>
              </a:ext>
            </a:extLst>
          </p:cNvPr>
          <p:cNvSpPr/>
          <p:nvPr/>
        </p:nvSpPr>
        <p:spPr>
          <a:xfrm>
            <a:off x="5888116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F2ABFC3-2B75-B435-3EA1-8AA5E9CDBAC1}"/>
              </a:ext>
            </a:extLst>
          </p:cNvPr>
          <p:cNvSpPr/>
          <p:nvPr/>
        </p:nvSpPr>
        <p:spPr>
          <a:xfrm>
            <a:off x="6117301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1454FF1-36B4-FA2E-EB3A-8AD966C7F02A}"/>
              </a:ext>
            </a:extLst>
          </p:cNvPr>
          <p:cNvSpPr/>
          <p:nvPr/>
        </p:nvSpPr>
        <p:spPr>
          <a:xfrm>
            <a:off x="5429123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94713C8-7322-1129-93AD-48682C56B451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11953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C4F42A6-001D-1C3F-2158-0CD59357926D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5617083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A7254E-E7E2-32D5-D672-1533A8689115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4799082" y="3441490"/>
            <a:ext cx="630041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38232F-E2C9-D588-DBEC-A00878D26CF4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617083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29A8AB9-651F-1305-6474-144F73F0A4F2}"/>
              </a:ext>
            </a:extLst>
          </p:cNvPr>
          <p:cNvSpPr/>
          <p:nvPr/>
        </p:nvSpPr>
        <p:spPr>
          <a:xfrm>
            <a:off x="5985557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F304F6-70CE-3672-2444-C7D1B72EFF5B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6211281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2EC0666-9E90-C40E-8ECF-44582A6DC7CB}"/>
              </a:ext>
            </a:extLst>
          </p:cNvPr>
          <p:cNvSpPr/>
          <p:nvPr/>
        </p:nvSpPr>
        <p:spPr>
          <a:xfrm>
            <a:off x="6742482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5247B7A-31D4-A584-D9CF-07BD19CACA8D}"/>
              </a:ext>
            </a:extLst>
          </p:cNvPr>
          <p:cNvSpPr/>
          <p:nvPr/>
        </p:nvSpPr>
        <p:spPr>
          <a:xfrm>
            <a:off x="7201475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16E0655-945B-B2DD-2A48-D2407D94111D}"/>
              </a:ext>
            </a:extLst>
          </p:cNvPr>
          <p:cNvSpPr/>
          <p:nvPr/>
        </p:nvSpPr>
        <p:spPr>
          <a:xfrm>
            <a:off x="7430660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F9FE380-1629-E913-5CFB-2A6636FBF252}"/>
              </a:ext>
            </a:extLst>
          </p:cNvPr>
          <p:cNvSpPr/>
          <p:nvPr/>
        </p:nvSpPr>
        <p:spPr>
          <a:xfrm>
            <a:off x="6742482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783B86-5E41-BF6C-E905-C250BD10C724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525312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F9251FE-8060-080B-E9BE-224A003306A7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6930442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67E3E4-3662-330B-71B0-F0DB0769FAF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117301" y="3450116"/>
            <a:ext cx="625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86664D-9F82-24A2-F72A-5CD6ED6C2B24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6930442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F8294C7-C276-636F-3643-06A0C55ED65A}"/>
              </a:ext>
            </a:extLst>
          </p:cNvPr>
          <p:cNvSpPr/>
          <p:nvPr/>
        </p:nvSpPr>
        <p:spPr>
          <a:xfrm>
            <a:off x="7298916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994DF8-120E-0925-8270-935E56D2DAB8}"/>
              </a:ext>
            </a:extLst>
          </p:cNvPr>
          <p:cNvCxnSpPr>
            <a:cxnSpLocks/>
            <a:stCxn id="33" idx="2"/>
            <a:endCxn id="42" idx="2"/>
          </p:cNvCxnSpPr>
          <p:nvPr/>
        </p:nvCxnSpPr>
        <p:spPr>
          <a:xfrm>
            <a:off x="7430660" y="3450116"/>
            <a:ext cx="65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59BA57-146D-7CBF-1085-40C8AE1DB265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7524640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DF85D77-5DE2-1BD4-4D74-DE6D0BB39859}"/>
              </a:ext>
            </a:extLst>
          </p:cNvPr>
          <p:cNvSpPr/>
          <p:nvPr/>
        </p:nvSpPr>
        <p:spPr>
          <a:xfrm>
            <a:off x="8081530" y="3356136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D50F252-DE11-4504-43F1-2D95196AC3D2}"/>
              </a:ext>
            </a:extLst>
          </p:cNvPr>
          <p:cNvSpPr/>
          <p:nvPr/>
        </p:nvSpPr>
        <p:spPr>
          <a:xfrm>
            <a:off x="8540523" y="3755697"/>
            <a:ext cx="646331" cy="646331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380FF0B-0EA0-D634-2434-F90DDA712A18}"/>
              </a:ext>
            </a:extLst>
          </p:cNvPr>
          <p:cNvSpPr/>
          <p:nvPr/>
        </p:nvSpPr>
        <p:spPr>
          <a:xfrm>
            <a:off x="8769708" y="335613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07EA4A9-A0F5-25E2-B773-2F58FE832B1A}"/>
              </a:ext>
            </a:extLst>
          </p:cNvPr>
          <p:cNvSpPr/>
          <p:nvPr/>
        </p:nvSpPr>
        <p:spPr>
          <a:xfrm>
            <a:off x="8081530" y="3984882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5B9D81E-9AAA-6BDC-6569-B8FA71BC665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864360" y="4078862"/>
            <a:ext cx="2171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53BA8BF-A34E-C187-1F7E-96E8115FCC0B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8269490" y="4078862"/>
            <a:ext cx="27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C31567A-7D8E-9121-5F8D-F25216F6DD77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269490" y="3450116"/>
            <a:ext cx="50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C818D1C-D166-00A9-E1D9-2ABA971974E2}"/>
              </a:ext>
            </a:extLst>
          </p:cNvPr>
          <p:cNvSpPr/>
          <p:nvPr/>
        </p:nvSpPr>
        <p:spPr>
          <a:xfrm>
            <a:off x="8637964" y="2425396"/>
            <a:ext cx="451447" cy="806093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1205AF3-77F3-8DC0-6FCC-6DC0B3AB9DD3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>
            <a:off x="8863688" y="3231489"/>
            <a:ext cx="1" cy="52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4D914BC-751C-03DE-80CF-7B5B99F7FB36}"/>
              </a:ext>
            </a:extLst>
          </p:cNvPr>
          <p:cNvCxnSpPr>
            <a:cxnSpLocks/>
            <a:stCxn id="44" idx="2"/>
            <a:endCxn id="44" idx="6"/>
          </p:cNvCxnSpPr>
          <p:nvPr/>
        </p:nvCxnSpPr>
        <p:spPr>
          <a:xfrm>
            <a:off x="8769708" y="345011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EFD186B-A00E-43E8-8876-4E232FAFCEEC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9186854" y="4078862"/>
            <a:ext cx="498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08E661D-30D1-199A-655F-07C9D6FE939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574843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72F86DE-8BC6-C517-99D7-E16037AF718A}"/>
              </a:ext>
            </a:extLst>
          </p:cNvPr>
          <p:cNvCxnSpPr>
            <a:cxnSpLocks/>
          </p:cNvCxnSpPr>
          <p:nvPr/>
        </p:nvCxnSpPr>
        <p:spPr>
          <a:xfrm>
            <a:off x="4900349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EFB2B7-4411-F0D6-667B-53905E462A59}"/>
              </a:ext>
            </a:extLst>
          </p:cNvPr>
          <p:cNvCxnSpPr>
            <a:cxnSpLocks/>
          </p:cNvCxnSpPr>
          <p:nvPr/>
        </p:nvCxnSpPr>
        <p:spPr>
          <a:xfrm>
            <a:off x="6211281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4C1680E-83EA-4A1A-07E9-00DF96061115}"/>
              </a:ext>
            </a:extLst>
          </p:cNvPr>
          <p:cNvCxnSpPr>
            <a:cxnSpLocks/>
          </p:cNvCxnSpPr>
          <p:nvPr/>
        </p:nvCxnSpPr>
        <p:spPr>
          <a:xfrm>
            <a:off x="7524640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39FB8C-330B-EC2F-5026-DDEFCBB8B049}"/>
              </a:ext>
            </a:extLst>
          </p:cNvPr>
          <p:cNvCxnSpPr>
            <a:cxnSpLocks/>
          </p:cNvCxnSpPr>
          <p:nvPr/>
        </p:nvCxnSpPr>
        <p:spPr>
          <a:xfrm>
            <a:off x="7533082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DE14A8A-6144-D823-2D7F-4E04A88B0380}"/>
              </a:ext>
            </a:extLst>
          </p:cNvPr>
          <p:cNvCxnSpPr>
            <a:cxnSpLocks/>
          </p:cNvCxnSpPr>
          <p:nvPr/>
        </p:nvCxnSpPr>
        <p:spPr>
          <a:xfrm>
            <a:off x="8863688" y="2066903"/>
            <a:ext cx="0" cy="35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0E673B1-00D6-7A91-41E8-26A37EDECE5E}"/>
              </a:ext>
            </a:extLst>
          </p:cNvPr>
          <p:cNvSpPr txBox="1"/>
          <p:nvPr/>
        </p:nvSpPr>
        <p:spPr>
          <a:xfrm>
            <a:off x="9628631" y="389419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H/2 * W/2 * 2</a:t>
            </a:r>
            <a:r>
              <a:rPr lang="en-US" altLang="zh-CN" baseline="30000" dirty="0"/>
              <a:t>n</a:t>
            </a:r>
            <a:r>
              <a:rPr lang="en-US" altLang="zh-CN" dirty="0"/>
              <a:t>N</a:t>
            </a:r>
            <a:r>
              <a:rPr lang="en-US" altLang="zh-CN" baseline="-25000" dirty="0"/>
              <a:t>seed</a:t>
            </a:r>
            <a:endParaRPr lang="zh-CN" altLang="en-US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74A499E-4C0A-BC13-3E53-52D65065F907}"/>
              </a:ext>
            </a:extLst>
          </p:cNvPr>
          <p:cNvSpPr txBox="1"/>
          <p:nvPr/>
        </p:nvSpPr>
        <p:spPr>
          <a:xfrm>
            <a:off x="297543" y="261257"/>
            <a:ext cx="62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Design of the </a:t>
            </a:r>
            <a:r>
              <a:rPr lang="en-US" altLang="zh-CN" sz="3200" b="1" dirty="0"/>
              <a:t>LocalBins </a:t>
            </a:r>
            <a:r>
              <a:rPr lang="en-US" altLang="zh-CN" sz="3200" dirty="0"/>
              <a:t>module</a:t>
            </a:r>
            <a:endParaRPr lang="zh-CN" altLang="en-US" sz="3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68810E-FD99-4E4B-3073-6B17F24C0A7E}"/>
              </a:ext>
            </a:extLst>
          </p:cNvPr>
          <p:cNvSpPr/>
          <p:nvPr/>
        </p:nvSpPr>
        <p:spPr>
          <a:xfrm>
            <a:off x="702831" y="2066903"/>
            <a:ext cx="2279260" cy="2335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65B1024-0D1C-7D3C-6FF9-64601A6C64FA}"/>
              </a:ext>
            </a:extLst>
          </p:cNvPr>
          <p:cNvSpPr txBox="1"/>
          <p:nvPr/>
        </p:nvSpPr>
        <p:spPr>
          <a:xfrm>
            <a:off x="3834236" y="4126675"/>
            <a:ext cx="9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seed</a:t>
            </a:r>
            <a:endParaRPr lang="zh-CN" altLang="en-US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A50638A-7CDE-8055-E951-EEA79E90D949}"/>
              </a:ext>
            </a:extLst>
          </p:cNvPr>
          <p:cNvSpPr txBox="1"/>
          <p:nvPr/>
        </p:nvSpPr>
        <p:spPr>
          <a:xfrm>
            <a:off x="3285136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1/32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7606796-AB1F-6673-B8C8-CE59F3E6E174}"/>
              </a:ext>
            </a:extLst>
          </p:cNvPr>
          <p:cNvSpPr txBox="1"/>
          <p:nvPr/>
        </p:nvSpPr>
        <p:spPr>
          <a:xfrm>
            <a:off x="4650469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A2E675E-5D1B-DC3F-439A-1579F36EAB4D}"/>
              </a:ext>
            </a:extLst>
          </p:cNvPr>
          <p:cNvSpPr txBox="1"/>
          <p:nvPr/>
        </p:nvSpPr>
        <p:spPr>
          <a:xfrm>
            <a:off x="5958751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66F7B62-FC68-FE21-A642-F3B1DD04696B}"/>
              </a:ext>
            </a:extLst>
          </p:cNvPr>
          <p:cNvSpPr txBox="1"/>
          <p:nvPr/>
        </p:nvSpPr>
        <p:spPr>
          <a:xfrm>
            <a:off x="7269683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B3F91E2-3FE6-9F72-8BD5-5B3916ABDB7E}"/>
              </a:ext>
            </a:extLst>
          </p:cNvPr>
          <p:cNvSpPr txBox="1"/>
          <p:nvPr/>
        </p:nvSpPr>
        <p:spPr>
          <a:xfrm>
            <a:off x="8608387" y="1774429"/>
            <a:ext cx="64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338D451-5208-05F6-CC97-FD0EBC5E3167}"/>
              </a:ext>
            </a:extLst>
          </p:cNvPr>
          <p:cNvSpPr/>
          <p:nvPr/>
        </p:nvSpPr>
        <p:spPr>
          <a:xfrm>
            <a:off x="839241" y="3938715"/>
            <a:ext cx="187960" cy="187960"/>
          </a:xfrm>
          <a:prstGeom prst="ellipse">
            <a:avLst/>
          </a:prstGeom>
          <a:solidFill>
            <a:srgbClr val="FFFFA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6E4FAA2-BCC9-4E37-E4F1-7B1CA03419F3}"/>
              </a:ext>
            </a:extLst>
          </p:cNvPr>
          <p:cNvSpPr txBox="1"/>
          <p:nvPr/>
        </p:nvSpPr>
        <p:spPr>
          <a:xfrm>
            <a:off x="1084551" y="3838394"/>
            <a:ext cx="1762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2x interpolation</a:t>
            </a:r>
            <a:endParaRPr lang="zh-CN" altLang="en-US" sz="16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1EB77E2-5041-3F37-A7C4-A9A5E01CBE09}"/>
              </a:ext>
            </a:extLst>
          </p:cNvPr>
          <p:cNvSpPr/>
          <p:nvPr/>
        </p:nvSpPr>
        <p:spPr>
          <a:xfrm>
            <a:off x="843379" y="3544096"/>
            <a:ext cx="187960" cy="187960"/>
          </a:xfrm>
          <a:prstGeom prst="ellipse">
            <a:avLst/>
          </a:prstGeom>
          <a:solidFill>
            <a:srgbClr val="FFA6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9BC3802-4EBE-B2F1-41D9-AA03C7BFB8BF}"/>
              </a:ext>
            </a:extLst>
          </p:cNvPr>
          <p:cNvCxnSpPr>
            <a:stCxn id="70" idx="2"/>
            <a:endCxn id="70" idx="6"/>
          </p:cNvCxnSpPr>
          <p:nvPr/>
        </p:nvCxnSpPr>
        <p:spPr>
          <a:xfrm>
            <a:off x="843379" y="3638076"/>
            <a:ext cx="187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DC98AC-A0D5-1442-1EAC-120F17BC9432}"/>
              </a:ext>
            </a:extLst>
          </p:cNvPr>
          <p:cNvCxnSpPr>
            <a:stCxn id="70" idx="0"/>
            <a:endCxn id="70" idx="4"/>
          </p:cNvCxnSpPr>
          <p:nvPr/>
        </p:nvCxnSpPr>
        <p:spPr>
          <a:xfrm>
            <a:off x="937359" y="3544096"/>
            <a:ext cx="0" cy="187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50FBBF2-D884-7CFC-6E37-3BB146878820}"/>
              </a:ext>
            </a:extLst>
          </p:cNvPr>
          <p:cNvSpPr txBox="1"/>
          <p:nvPr/>
        </p:nvSpPr>
        <p:spPr>
          <a:xfrm>
            <a:off x="1100936" y="3442014"/>
            <a:ext cx="1933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Residual connection</a:t>
            </a:r>
            <a:endParaRPr lang="zh-CN" altLang="en-US" sz="16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8FA3B34-3D8F-4479-E253-883D8BB3713E}"/>
              </a:ext>
            </a:extLst>
          </p:cNvPr>
          <p:cNvSpPr/>
          <p:nvPr/>
        </p:nvSpPr>
        <p:spPr>
          <a:xfrm>
            <a:off x="790976" y="3074228"/>
            <a:ext cx="309960" cy="309960"/>
          </a:xfrm>
          <a:prstGeom prst="ellipse">
            <a:avLst/>
          </a:prstGeom>
          <a:solidFill>
            <a:srgbClr val="FFC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24F006-5BF8-07BB-979E-D4A00DBAB1BF}"/>
              </a:ext>
            </a:extLst>
          </p:cNvPr>
          <p:cNvSpPr txBox="1"/>
          <p:nvPr/>
        </p:nvSpPr>
        <p:spPr>
          <a:xfrm>
            <a:off x="1100936" y="3039933"/>
            <a:ext cx="1716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splitter MLP</a:t>
            </a:r>
            <a:endParaRPr lang="zh-CN" altLang="en-US" sz="16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E45285-E9BC-2FA1-85A5-998F27753EAB}"/>
              </a:ext>
            </a:extLst>
          </p:cNvPr>
          <p:cNvSpPr/>
          <p:nvPr/>
        </p:nvSpPr>
        <p:spPr>
          <a:xfrm>
            <a:off x="790976" y="2620022"/>
            <a:ext cx="339551" cy="339551"/>
          </a:xfrm>
          <a:prstGeom prst="roundRect">
            <a:avLst/>
          </a:prstGeom>
          <a:solidFill>
            <a:srgbClr val="9FF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C9EE339-51FF-3E14-F692-949EE41FD276}"/>
              </a:ext>
            </a:extLst>
          </p:cNvPr>
          <p:cNvSpPr txBox="1"/>
          <p:nvPr/>
        </p:nvSpPr>
        <p:spPr>
          <a:xfrm>
            <a:off x="1100936" y="2642203"/>
            <a:ext cx="20203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Seed bin-width MLP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D6BFD2B-9435-E70E-3DEE-604FE0126783}"/>
              </a:ext>
            </a:extLst>
          </p:cNvPr>
          <p:cNvSpPr txBox="1"/>
          <p:nvPr/>
        </p:nvSpPr>
        <p:spPr>
          <a:xfrm>
            <a:off x="1126491" y="2196341"/>
            <a:ext cx="2116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Bin embedding MLP</a:t>
            </a:r>
            <a:endParaRPr lang="zh-CN" altLang="en-US" sz="16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67DB90A-ABAB-799D-40EF-5E3316D2B08B}"/>
              </a:ext>
            </a:extLst>
          </p:cNvPr>
          <p:cNvSpPr/>
          <p:nvPr/>
        </p:nvSpPr>
        <p:spPr>
          <a:xfrm>
            <a:off x="754485" y="2237271"/>
            <a:ext cx="399729" cy="282484"/>
          </a:xfrm>
          <a:prstGeom prst="roundRect">
            <a:avLst/>
          </a:prstGeom>
          <a:solidFill>
            <a:srgbClr val="9CC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1AE2D35-AC7D-1DCF-4B05-5B421213835B}"/>
              </a:ext>
            </a:extLst>
          </p:cNvPr>
          <p:cNvSpPr txBox="1"/>
          <p:nvPr/>
        </p:nvSpPr>
        <p:spPr>
          <a:xfrm>
            <a:off x="1582651" y="4770566"/>
            <a:ext cx="9758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Bin Splitters</a:t>
            </a:r>
            <a:r>
              <a:rPr lang="zh-CN" altLang="en-US" dirty="0"/>
              <a:t>：这些逐点 </a:t>
            </a:r>
            <a:r>
              <a:rPr lang="en-US" altLang="zh-CN" dirty="0"/>
              <a:t>MLP</a:t>
            </a:r>
            <a:r>
              <a:rPr lang="zh-CN" altLang="en-US" dirty="0"/>
              <a:t>（多层感知机）用于实现从粗到细的</a:t>
            </a:r>
            <a:r>
              <a:rPr lang="en-US" altLang="zh-CN" dirty="0"/>
              <a:t>bin</a:t>
            </a:r>
            <a:r>
              <a:rPr lang="zh-CN" altLang="en-US" dirty="0"/>
              <a:t>划分策略</a:t>
            </a:r>
            <a:r>
              <a:rPr lang="en-US" altLang="zh-CN" dirty="0"/>
              <a:t>. </a:t>
            </a:r>
            <a:r>
              <a:rPr lang="zh-CN" altLang="en-US" dirty="0"/>
              <a:t>简单来说，</a:t>
            </a:r>
            <a:r>
              <a:rPr lang="en-US" altLang="zh-CN" dirty="0"/>
              <a:t>bin </a:t>
            </a:r>
            <a:r>
              <a:rPr lang="zh-CN" altLang="en-US" dirty="0"/>
              <a:t>分裂器根据每个像素的</a:t>
            </a:r>
            <a:r>
              <a:rPr lang="en-US" altLang="zh-CN" dirty="0"/>
              <a:t>bin embedding</a:t>
            </a:r>
            <a:r>
              <a:rPr lang="zh-CN" altLang="en-US" dirty="0"/>
              <a:t>来“决定”在哪些地方放置更多的 </a:t>
            </a:r>
            <a:r>
              <a:rPr lang="en-US" altLang="zh-CN" dirty="0"/>
              <a:t>bin </a:t>
            </a:r>
            <a:r>
              <a:rPr lang="zh-CN" altLang="en-US" dirty="0"/>
              <a:t>中心</a:t>
            </a:r>
            <a:r>
              <a:rPr lang="en-US" altLang="zh-CN" dirty="0"/>
              <a:t>. </a:t>
            </a:r>
            <a:r>
              <a:rPr lang="zh-CN" altLang="en-US" dirty="0"/>
              <a:t>来自上一层的 </a:t>
            </a:r>
            <a:r>
              <a:rPr lang="en-US" altLang="zh-CN" dirty="0"/>
              <a:t>bin embedding </a:t>
            </a:r>
            <a:r>
              <a:rPr lang="zh-CN" altLang="en-US" dirty="0"/>
              <a:t>和 </a:t>
            </a:r>
            <a:r>
              <a:rPr lang="en-US" altLang="zh-CN" dirty="0"/>
              <a:t>bin </a:t>
            </a:r>
            <a:r>
              <a:rPr lang="zh-CN" altLang="en-US" dirty="0"/>
              <a:t>宽度首先通过双线性插值上采样，以匹配当前层的空间分辨率</a:t>
            </a:r>
            <a:r>
              <a:rPr lang="en-US" altLang="zh-CN" dirty="0"/>
              <a:t>. </a:t>
            </a:r>
            <a:r>
              <a:rPr lang="zh-CN" altLang="en-US" dirty="0"/>
              <a:t>在第</a:t>
            </a:r>
            <a:r>
              <a:rPr lang="en-US" altLang="zh-CN" dirty="0"/>
              <a:t>k</a:t>
            </a:r>
            <a:r>
              <a:rPr lang="zh-CN" altLang="en-US" dirty="0"/>
              <a:t>层的</a:t>
            </a:r>
            <a:r>
              <a:rPr lang="en-US" altLang="zh-CN" dirty="0"/>
              <a:t>bin</a:t>
            </a:r>
            <a:r>
              <a:rPr lang="zh-CN" altLang="en-US" dirty="0"/>
              <a:t>分裂器以“当前”层的</a:t>
            </a:r>
            <a:r>
              <a:rPr lang="en-US" altLang="zh-CN" dirty="0"/>
              <a:t>bin embedding</a:t>
            </a:r>
            <a:r>
              <a:rPr lang="zh-CN" altLang="en-US" dirty="0"/>
              <a:t>作为输入，并与上采样后的上一层</a:t>
            </a:r>
            <a:r>
              <a:rPr lang="en-US" altLang="zh-CN" dirty="0"/>
              <a:t>bin embedding</a:t>
            </a:r>
            <a:r>
              <a:rPr lang="zh-CN" altLang="en-US" dirty="0"/>
              <a:t>通过残差连接结合</a:t>
            </a:r>
            <a:r>
              <a:rPr lang="en-US" altLang="zh-CN" dirty="0"/>
              <a:t>. </a:t>
            </a:r>
            <a:r>
              <a:rPr lang="zh-CN" altLang="en-US" dirty="0"/>
              <a:t>输出结果用于将上一层的每个</a:t>
            </a:r>
            <a:r>
              <a:rPr lang="en-US" altLang="zh-CN" dirty="0"/>
              <a:t>bin</a:t>
            </a:r>
            <a:r>
              <a:rPr lang="zh-CN" altLang="en-US" dirty="0"/>
              <a:t>分裂为两个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74B24F7-2453-4C63-36FA-E4DA24FC8B1F}"/>
              </a:ext>
            </a:extLst>
          </p:cNvPr>
          <p:cNvSpPr/>
          <p:nvPr/>
        </p:nvSpPr>
        <p:spPr>
          <a:xfrm>
            <a:off x="4038600" y="3231489"/>
            <a:ext cx="5256509" cy="1325352"/>
          </a:xfrm>
          <a:prstGeom prst="rect">
            <a:avLst/>
          </a:prstGeom>
          <a:noFill/>
          <a:ln w="19050">
            <a:solidFill>
              <a:srgbClr val="257D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0C8241DF-568A-4D49-5375-A8570D057384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6336583" y="4502109"/>
            <a:ext cx="275540" cy="385004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3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2175</Words>
  <Application>Microsoft Office PowerPoint</Application>
  <PresentationFormat>宽屏</PresentationFormat>
  <Paragraphs>174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Cambria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Developy Hare</dc:creator>
  <cp:lastModifiedBy>Developy Hare</cp:lastModifiedBy>
  <cp:revision>174</cp:revision>
  <dcterms:created xsi:type="dcterms:W3CDTF">2024-11-25T03:01:57Z</dcterms:created>
  <dcterms:modified xsi:type="dcterms:W3CDTF">2024-12-03T11:51:19Z</dcterms:modified>
</cp:coreProperties>
</file>