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306" r:id="rId2"/>
    <p:sldId id="307" r:id="rId3"/>
    <p:sldId id="310" r:id="rId4"/>
    <p:sldId id="321" r:id="rId5"/>
    <p:sldId id="308" r:id="rId6"/>
    <p:sldId id="316" r:id="rId7"/>
    <p:sldId id="319" r:id="rId8"/>
    <p:sldId id="311" r:id="rId9"/>
    <p:sldId id="315" r:id="rId10"/>
    <p:sldId id="317" r:id="rId11"/>
    <p:sldId id="318" r:id="rId12"/>
    <p:sldId id="312" r:id="rId13"/>
    <p:sldId id="320" r:id="rId14"/>
    <p:sldId id="314" r:id="rId15"/>
    <p:sldId id="322" r:id="rId16"/>
    <p:sldId id="313" r:id="rId17"/>
    <p:sldId id="323" r:id="rId18"/>
    <p:sldId id="324" r:id="rId19"/>
    <p:sldId id="325" r:id="rId20"/>
    <p:sldId id="326" r:id="rId21"/>
    <p:sldId id="327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874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2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8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2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4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52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29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4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9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436-9D78-4027-8C4B-CAC198DE1F94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7D4-E3CC-4BAE-BF1C-B1DAF80D33B5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9-76B9-49B8-8C8C-D5D47F5A8D70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C1C1-D6EB-4372-97E2-E96B98C3105C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67DE-F256-4775-8002-45B1D078ACD5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DA53-4F92-4637-BEAA-B8ADDED62978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124-A74D-4BC0-ABB8-E91AD6CCFBBC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9C16-8C97-44B2-B943-B13F967CE1DF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BCC-DF46-4061-9514-2AB323D40C34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CF9E2A-7113-2718-2B8E-BB758CCF3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44"/>
          <a:stretch/>
        </p:blipFill>
        <p:spPr>
          <a:xfrm>
            <a:off x="6660232" y="-4714"/>
            <a:ext cx="2483768" cy="508047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617E-4620-4AEE-A748-024005BB0994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617E-4620-4AEE-A748-024005BB0994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66F9-B3A9-4ACF-A9BB-6F91C955696C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27E5-B646-4447-8F2F-6A49509BD78D}" type="datetime1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5736" y="2670467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苹方-简" panose="020B0400000000000000" pitchFamily="34" charset="-122"/>
                <a:ea typeface="苹方-简" panose="020B0400000000000000" pitchFamily="34" charset="-122"/>
                <a:cs typeface="+mn-ea"/>
              </a:rPr>
              <a:t>答辩人：王佳伟  指导教师：袁帅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ea"/>
              </a:rPr>
              <a:t>沈阳建筑大学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12148" y="2108201"/>
            <a:ext cx="8888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苹方-简 中黑体" panose="020B0600000000000000" pitchFamily="34" charset="-122"/>
                <a:ea typeface="苹方-简 中黑体" panose="020B0600000000000000" pitchFamily="34" charset="-122"/>
                <a:cs typeface="+mn-ea"/>
              </a:rPr>
              <a:t>基于扩散模型的深度估计方法</a:t>
            </a:r>
          </a:p>
        </p:txBody>
      </p:sp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ED2090-1F05-49F4-BB59-CFD4B2656609}"/>
              </a:ext>
            </a:extLst>
          </p:cNvPr>
          <p:cNvGrpSpPr/>
          <p:nvPr/>
        </p:nvGrpSpPr>
        <p:grpSpPr>
          <a:xfrm>
            <a:off x="3527884" y="152763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>
                <a:spLocks/>
              </p:cNvSpPr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8849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8691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3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098454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069328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069328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789170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5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7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046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3AAF75D-824D-4880-820A-C73C083D08E5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366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AB77E2-CF9B-4971-9799-46EB5C75850E}"/>
              </a:ext>
            </a:extLst>
          </p:cNvPr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6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0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3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C0CC76-A380-49F8-841F-CD4D39C94E9F}"/>
              </a:ext>
            </a:extLst>
          </p:cNvPr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48F7E3-D6DB-4B64-B725-DE1667A6B5A0}"/>
              </a:ext>
            </a:extLst>
          </p:cNvPr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4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25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08D71-4729-42AC-9268-0E854231FF4B}"/>
              </a:ext>
            </a:extLst>
          </p:cNvPr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1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32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8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AE10C4-3500-485C-82B1-B8C4E6CEC6ED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>
                <a:spLocks/>
              </p:cNvSpPr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6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18" name="íš1íḋ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</a:p>
          </p:txBody>
        </p:sp>
        <p:sp>
          <p:nvSpPr>
            <p:cNvPr id="20" name="ïṧḷïḋ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22" name="iṧḻîḋ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C7F21F3-57AC-4219-987C-6CF7436A8E2A}"/>
              </a:ext>
            </a:extLst>
          </p:cNvPr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0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>
                <a:extLst>
                  <a:ext uri="{FF2B5EF4-FFF2-40B4-BE49-F238E27FC236}">
                    <a16:creationId xmlns:a16="http://schemas.microsoft.com/office/drawing/2014/main" id="{1CF2012B-3630-4374-85B4-6AB0D19F173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8374294-C00D-4B70-B722-6F4CC8B1F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26" name="iṧḻîḋ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>
                <a:extLst>
                  <a:ext uri="{FF2B5EF4-FFF2-40B4-BE49-F238E27FC236}">
                    <a16:creationId xmlns:a16="http://schemas.microsoft.com/office/drawing/2014/main" id="{7CE732C9-33D6-4C45-BFE9-621135D2D12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D5E79FAF-B2E1-49DA-8CB6-AF1252A0A0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3" name="ïṡ1í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</a:p>
            </p:txBody>
          </p:sp>
          <p:sp>
            <p:nvSpPr>
              <p:cNvPr id="34" name="ïṧḷïḋ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>
                <a:extLst>
                  <a:ext uri="{FF2B5EF4-FFF2-40B4-BE49-F238E27FC236}">
                    <a16:creationId xmlns:a16="http://schemas.microsoft.com/office/drawing/2014/main" id="{9C1FDB3F-EC3C-4213-BECA-CA07A650E2E9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BFFF4DB-0FFD-4DD4-B176-00A6D9AFA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5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2699792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研究背景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cxnSpLocks/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4818E3-61B0-4B38-A0CF-F4ACC9AEB0AF}"/>
              </a:ext>
            </a:extLst>
          </p:cNvPr>
          <p:cNvGrpSpPr/>
          <p:nvPr/>
        </p:nvGrpSpPr>
        <p:grpSpPr>
          <a:xfrm>
            <a:off x="2699792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研究内容与理论依据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0021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研究现状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0021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创新点总结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>
              <a:extLst>
                <a:ext uri="{FF2B5EF4-FFF2-40B4-BE49-F238E27FC236}">
                  <a16:creationId xmlns:a16="http://schemas.microsoft.com/office/drawing/2014/main" id="{802459E7-56CE-4F61-8FF2-9A78557DF0C9}"/>
                </a:ext>
              </a:extLst>
            </p:cNvPr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>
              <a:extLst>
                <a:ext uri="{FF2B5EF4-FFF2-40B4-BE49-F238E27FC236}">
                  <a16:creationId xmlns:a16="http://schemas.microsoft.com/office/drawing/2014/main" id="{88DDE6A3-C93B-4BDE-A652-1FC1BFD39B29}"/>
                </a:ext>
              </a:extLst>
            </p:cNvPr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>
              <a:extLst>
                <a:ext uri="{FF2B5EF4-FFF2-40B4-BE49-F238E27FC236}">
                  <a16:creationId xmlns:a16="http://schemas.microsoft.com/office/drawing/2014/main" id="{06C5314A-F968-400C-BDFA-1AB12FDE84A0}"/>
                </a:ext>
              </a:extLst>
            </p:cNvPr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4519234-E41F-4B6F-8CE2-09A683187A3D}"/>
              </a:ext>
            </a:extLst>
          </p:cNvPr>
          <p:cNvGrpSpPr/>
          <p:nvPr/>
        </p:nvGrpSpPr>
        <p:grpSpPr>
          <a:xfrm>
            <a:off x="5220072" y="1120583"/>
            <a:ext cx="2673584" cy="2878955"/>
            <a:chOff x="5544108" y="1120583"/>
            <a:chExt cx="2673584" cy="2878955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90"/>
              <a:chOff x="1477543" y="637844"/>
              <a:chExt cx="6486890" cy="315702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49"/>
                <a:ext cx="1096233" cy="1223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2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801" y="2847589"/>
            <a:ext cx="644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苹方-简" panose="020B0400000000000000" pitchFamily="34" charset="-122"/>
                <a:ea typeface="苹方-简" panose="020B0400000000000000" pitchFamily="34" charset="-122"/>
                <a:cs typeface="+mn-ea"/>
              </a:rPr>
              <a:t>答辩人：王佳伟  指导教师：袁帅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ea"/>
              </a:rPr>
              <a:t>沈阳建筑大学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苹方-简 中黑体" panose="020B0600000000000000" pitchFamily="34" charset="-122"/>
                <a:ea typeface="苹方-简 中黑体" panose="020B0600000000000000" pitchFamily="34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研究背景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765563"/>
            <a:ext cx="2613083" cy="2373784"/>
            <a:chOff x="1190099" y="2539962"/>
            <a:chExt cx="3546759" cy="3221955"/>
          </a:xfrm>
          <a:solidFill>
            <a:schemeClr val="tx1"/>
          </a:solidFill>
        </p:grpSpPr>
        <p:sp>
          <p:nvSpPr>
            <p:cNvPr id="12" name="Rectangle 41"/>
            <p:cNvSpPr/>
            <p:nvPr/>
          </p:nvSpPr>
          <p:spPr bwMode="auto">
            <a:xfrm>
              <a:off x="146339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90%</a:t>
              </a:r>
            </a:p>
          </p:txBody>
        </p:sp>
        <p:sp>
          <p:nvSpPr>
            <p:cNvPr id="13" name="Rectangle 42"/>
            <p:cNvSpPr/>
            <p:nvPr/>
          </p:nvSpPr>
          <p:spPr bwMode="auto">
            <a:xfrm>
              <a:off x="2132627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50%</a:t>
              </a:r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80185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65%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0129" y="2539962"/>
              <a:ext cx="3178843" cy="2121088"/>
              <a:chOff x="1501025" y="1863306"/>
              <a:chExt cx="3178843" cy="2121088"/>
            </a:xfrm>
            <a:grpFill/>
          </p:grpSpPr>
          <p:sp>
            <p:nvSpPr>
              <p:cNvPr id="49" name="Isosceles Triangle 2"/>
              <p:cNvSpPr/>
              <p:nvPr/>
            </p:nvSpPr>
            <p:spPr bwMode="auto">
              <a:xfrm>
                <a:off x="1501025" y="1863306"/>
                <a:ext cx="1291986" cy="2121088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Isosceles Triangle 2"/>
              <p:cNvSpPr/>
              <p:nvPr/>
            </p:nvSpPr>
            <p:spPr bwMode="auto">
              <a:xfrm>
                <a:off x="2181409" y="2632921"/>
                <a:ext cx="1204614" cy="1351473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Isosceles Triangle 2"/>
              <p:cNvSpPr/>
              <p:nvPr/>
            </p:nvSpPr>
            <p:spPr bwMode="auto">
              <a:xfrm>
                <a:off x="2772563" y="2448883"/>
                <a:ext cx="1405383" cy="1535511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Isosceles Triangle 2"/>
              <p:cNvSpPr/>
              <p:nvPr/>
            </p:nvSpPr>
            <p:spPr bwMode="auto">
              <a:xfrm>
                <a:off x="3475254" y="2783498"/>
                <a:ext cx="1204614" cy="1200896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6" name="Rectangle 44"/>
            <p:cNvSpPr/>
            <p:nvPr/>
          </p:nvSpPr>
          <p:spPr bwMode="auto">
            <a:xfrm>
              <a:off x="347108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40%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90099" y="5283941"/>
              <a:ext cx="2375829" cy="442455"/>
              <a:chOff x="928662" y="3910468"/>
              <a:chExt cx="2028878" cy="377842"/>
            </a:xfrm>
            <a:grpFill/>
          </p:grpSpPr>
          <p:grpSp>
            <p:nvGrpSpPr>
              <p:cNvPr id="19" name="Group 299"/>
              <p:cNvGrpSpPr/>
              <p:nvPr/>
            </p:nvGrpSpPr>
            <p:grpSpPr>
              <a:xfrm>
                <a:off x="9286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99"/>
              <p:cNvGrpSpPr/>
              <p:nvPr/>
            </p:nvGrpSpPr>
            <p:grpSpPr>
              <a:xfrm>
                <a:off x="11375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1" name="Group 299"/>
              <p:cNvGrpSpPr/>
              <p:nvPr/>
            </p:nvGrpSpPr>
            <p:grpSpPr>
              <a:xfrm>
                <a:off x="13465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" name="Group 299"/>
              <p:cNvGrpSpPr/>
              <p:nvPr/>
            </p:nvGrpSpPr>
            <p:grpSpPr>
              <a:xfrm>
                <a:off x="15554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3" name="Group 299"/>
              <p:cNvGrpSpPr/>
              <p:nvPr/>
            </p:nvGrpSpPr>
            <p:grpSpPr>
              <a:xfrm>
                <a:off x="17643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99"/>
              <p:cNvGrpSpPr/>
              <p:nvPr/>
            </p:nvGrpSpPr>
            <p:grpSpPr>
              <a:xfrm>
                <a:off x="19732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5" name="Group 299"/>
              <p:cNvGrpSpPr/>
              <p:nvPr/>
            </p:nvGrpSpPr>
            <p:grpSpPr>
              <a:xfrm>
                <a:off x="21822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6" name="Group 299"/>
              <p:cNvGrpSpPr/>
              <p:nvPr/>
            </p:nvGrpSpPr>
            <p:grpSpPr>
              <a:xfrm>
                <a:off x="23911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7" name="Group 299"/>
              <p:cNvGrpSpPr/>
              <p:nvPr/>
            </p:nvGrpSpPr>
            <p:grpSpPr>
              <a:xfrm>
                <a:off x="26000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8" name="Group 299"/>
              <p:cNvGrpSpPr/>
              <p:nvPr/>
            </p:nvGrpSpPr>
            <p:grpSpPr>
              <a:xfrm>
                <a:off x="2808988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Rectangle 41"/>
            <p:cNvSpPr/>
            <p:nvPr/>
          </p:nvSpPr>
          <p:spPr>
            <a:xfrm>
              <a:off x="3770381" y="5302395"/>
              <a:ext cx="966477" cy="459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100%</a:t>
              </a: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id="{975F5A0C-FC1B-4F89-A37B-DC5F27611018}"/>
              </a:ext>
            </a:extLst>
          </p:cNvPr>
          <p:cNvSpPr txBox="1"/>
          <p:nvPr/>
        </p:nvSpPr>
        <p:spPr>
          <a:xfrm>
            <a:off x="5086510" y="987574"/>
            <a:ext cx="3072957" cy="116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Making money is art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and working is art and good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business the best art.</a:t>
            </a:r>
          </a:p>
        </p:txBody>
      </p:sp>
      <p:sp>
        <p:nvSpPr>
          <p:cNvPr id="54" name="Distinctively develop without focused partnerships. Business…">
            <a:extLst>
              <a:ext uri="{FF2B5EF4-FFF2-40B4-BE49-F238E27FC236}">
                <a16:creationId xmlns:a16="http://schemas.microsoft.com/office/drawing/2014/main" id="{AF55498A-E544-4101-ADB2-2968004C909C}"/>
              </a:ext>
            </a:extLst>
          </p:cNvPr>
          <p:cNvSpPr txBox="1"/>
          <p:nvPr/>
        </p:nvSpPr>
        <p:spPr>
          <a:xfrm>
            <a:off x="5086511" y="2162511"/>
            <a:ext cx="3658053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Distinctively develop without focused partnerships. Business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outside deliver virtual before enterprise convergence.</a:t>
            </a:r>
          </a:p>
        </p:txBody>
      </p:sp>
      <p:sp>
        <p:nvSpPr>
          <p:cNvPr id="55" name="43">
            <a:extLst>
              <a:ext uri="{FF2B5EF4-FFF2-40B4-BE49-F238E27FC236}">
                <a16:creationId xmlns:a16="http://schemas.microsoft.com/office/drawing/2014/main" id="{EF587CC1-6FD4-4A2A-9A62-2CC985978107}"/>
              </a:ext>
            </a:extLst>
          </p:cNvPr>
          <p:cNvSpPr txBox="1"/>
          <p:nvPr/>
        </p:nvSpPr>
        <p:spPr>
          <a:xfrm>
            <a:off x="5086510" y="3720203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43</a:t>
            </a:r>
          </a:p>
        </p:txBody>
      </p:sp>
      <p:sp>
        <p:nvSpPr>
          <p:cNvPr id="56" name="Tittle Here…">
            <a:extLst>
              <a:ext uri="{FF2B5EF4-FFF2-40B4-BE49-F238E27FC236}">
                <a16:creationId xmlns:a16="http://schemas.microsoft.com/office/drawing/2014/main" id="{591DCF38-9F11-4EB6-8DEB-A5D530CBA19B}"/>
              </a:ext>
            </a:extLst>
          </p:cNvPr>
          <p:cNvSpPr txBox="1"/>
          <p:nvPr/>
        </p:nvSpPr>
        <p:spPr>
          <a:xfrm>
            <a:off x="5086510" y="4257117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7" name="65">
            <a:extLst>
              <a:ext uri="{FF2B5EF4-FFF2-40B4-BE49-F238E27FC236}">
                <a16:creationId xmlns:a16="http://schemas.microsoft.com/office/drawing/2014/main" id="{422BC586-1FE2-4F5F-9CC3-64E50F6CD8B9}"/>
              </a:ext>
            </a:extLst>
          </p:cNvPr>
          <p:cNvSpPr txBox="1"/>
          <p:nvPr/>
        </p:nvSpPr>
        <p:spPr>
          <a:xfrm>
            <a:off x="6923055" y="3726671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65</a:t>
            </a:r>
          </a:p>
        </p:txBody>
      </p:sp>
      <p:sp>
        <p:nvSpPr>
          <p:cNvPr id="58" name="Tittle Here…">
            <a:extLst>
              <a:ext uri="{FF2B5EF4-FFF2-40B4-BE49-F238E27FC236}">
                <a16:creationId xmlns:a16="http://schemas.microsoft.com/office/drawing/2014/main" id="{425B4283-623F-4C37-B8AF-70E961622CEE}"/>
              </a:ext>
            </a:extLst>
          </p:cNvPr>
          <p:cNvSpPr txBox="1"/>
          <p:nvPr/>
        </p:nvSpPr>
        <p:spPr>
          <a:xfrm>
            <a:off x="6923055" y="4263586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9" name="Rounded Rectangle">
            <a:extLst>
              <a:ext uri="{FF2B5EF4-FFF2-40B4-BE49-F238E27FC236}">
                <a16:creationId xmlns:a16="http://schemas.microsoft.com/office/drawing/2014/main" id="{71992B79-23A1-42E8-B3C4-646AAC43E99F}"/>
              </a:ext>
            </a:extLst>
          </p:cNvPr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>
            <a:extLst>
              <a:ext uri="{FF2B5EF4-FFF2-40B4-BE49-F238E27FC236}">
                <a16:creationId xmlns:a16="http://schemas.microsoft.com/office/drawing/2014/main" id="{EFFC4A3C-EF81-4442-8E7F-24A0C93CE9F0}"/>
              </a:ext>
            </a:extLst>
          </p:cNvPr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>
            <a:extLst>
              <a:ext uri="{FF2B5EF4-FFF2-40B4-BE49-F238E27FC236}">
                <a16:creationId xmlns:a16="http://schemas.microsoft.com/office/drawing/2014/main" id="{8B23120E-870E-456F-96A5-65FD7DA96081}"/>
              </a:ext>
            </a:extLst>
          </p:cNvPr>
          <p:cNvSpPr txBox="1"/>
          <p:nvPr/>
        </p:nvSpPr>
        <p:spPr>
          <a:xfrm>
            <a:off x="5086510" y="2941297"/>
            <a:ext cx="419987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Design</a:t>
            </a:r>
          </a:p>
        </p:txBody>
      </p:sp>
      <p:sp>
        <p:nvSpPr>
          <p:cNvPr id="62" name="95%">
            <a:extLst>
              <a:ext uri="{FF2B5EF4-FFF2-40B4-BE49-F238E27FC236}">
                <a16:creationId xmlns:a16="http://schemas.microsoft.com/office/drawing/2014/main" id="{E9471EE4-E74D-43C7-AC5F-0637C67EE2A9}"/>
              </a:ext>
            </a:extLst>
          </p:cNvPr>
          <p:cNvSpPr txBox="1"/>
          <p:nvPr/>
        </p:nvSpPr>
        <p:spPr>
          <a:xfrm>
            <a:off x="7643918" y="2941297"/>
            <a:ext cx="240450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36657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3A7343-2F43-4304-BC23-12FB8D007D3C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5" name="椭圆 14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30"/>
              <p:cNvSpPr>
                <a:spLocks/>
              </p:cNvSpPr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1" name="Freeform 31"/>
              <p:cNvSpPr>
                <a:spLocks/>
              </p:cNvSpPr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872208" y="1610444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29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2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80887" y="1631211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35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85882E-819E-4740-BDE7-F14A811B95E9}"/>
              </a:ext>
            </a:extLst>
          </p:cNvPr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43608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2160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012160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454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3306" y="1842135"/>
              <a:ext cx="2335743" cy="2250868"/>
              <a:chOff x="4865156" y="794385"/>
              <a:chExt cx="2335743" cy="225086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2250868"/>
              <a:chOff x="4865156" y="794385"/>
              <a:chExt cx="2335743" cy="225086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92485" y="2066657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E0D54C-5FCD-4B71-A406-B81AAE854AF4}"/>
              </a:ext>
            </a:extLst>
          </p:cNvPr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">
        <p:fade/>
      </p:transition>
    </mc:Choice>
    <mc:Fallback xmlns="">
      <p:transition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1424</Words>
  <Application>Microsoft Office PowerPoint</Application>
  <PresentationFormat>全屏显示(16:9)</PresentationFormat>
  <Paragraphs>221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苹方-简</vt:lpstr>
      <vt:lpstr>苹方-简 中黑体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Haruko386 Hare</cp:lastModifiedBy>
  <cp:revision>109</cp:revision>
  <dcterms:created xsi:type="dcterms:W3CDTF">2018-11-28T05:41:12Z</dcterms:created>
  <dcterms:modified xsi:type="dcterms:W3CDTF">2025-09-03T05:59:44Z</dcterms:modified>
</cp:coreProperties>
</file>