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262" r:id="rId4"/>
    <p:sldId id="258" r:id="rId5"/>
    <p:sldId id="259" r:id="rId6"/>
    <p:sldId id="273" r:id="rId7"/>
    <p:sldId id="263" r:id="rId8"/>
    <p:sldId id="264" r:id="rId9"/>
    <p:sldId id="266" r:id="rId10"/>
    <p:sldId id="274" r:id="rId11"/>
    <p:sldId id="267" r:id="rId12"/>
    <p:sldId id="270" r:id="rId13"/>
    <p:sldId id="260" r:id="rId14"/>
    <p:sldId id="265" r:id="rId15"/>
    <p:sldId id="271" r:id="rId16"/>
    <p:sldId id="261" r:id="rId17"/>
  </p:sldIdLst>
  <p:sldSz cx="12192000" cy="6858000"/>
  <p:notesSz cx="9144000" cy="685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he Alpha" id="{1C859B82-01F5-44B0-AC47-13E1C07148B1}">
          <p14:sldIdLst>
            <p14:sldId id="256"/>
          </p14:sldIdLst>
        </p14:section>
        <p14:section name="Abstract ＆ Introduction" id="{C452623B-CF41-4694-95D5-79C2D15D0857}">
          <p14:sldIdLst>
            <p14:sldId id="257"/>
            <p14:sldId id="262"/>
          </p14:sldIdLst>
        </p14:section>
        <p14:section name="Methodology ＆ Framework" id="{E27982FC-A5EC-4EA2-A0B1-836BEFE772DE}">
          <p14:sldIdLst>
            <p14:sldId id="258"/>
            <p14:sldId id="259"/>
            <p14:sldId id="273"/>
            <p14:sldId id="263"/>
            <p14:sldId id="264"/>
            <p14:sldId id="266"/>
            <p14:sldId id="274"/>
            <p14:sldId id="267"/>
            <p14:sldId id="270"/>
          </p14:sldIdLst>
        </p14:section>
        <p14:section name="Result" id="{5CCB1BC1-C38C-42DB-BA68-3FB5190E14EA}">
          <p14:sldIdLst>
            <p14:sldId id="260"/>
            <p14:sldId id="265"/>
            <p14:sldId id="271"/>
          </p14:sldIdLst>
        </p14:section>
        <p14:section name="The Omega" id="{F2EB3B9F-B4BA-4573-B54C-01DAF38E7884}">
          <p14:sldIdLst>
            <p14:sldId id="26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57D8B"/>
    <a:srgbClr val="357CBC"/>
    <a:srgbClr val="92D050"/>
    <a:srgbClr val="4B6F87"/>
    <a:srgbClr val="9CC0FF"/>
    <a:srgbClr val="FFA6F8"/>
    <a:srgbClr val="FFC6A0"/>
    <a:srgbClr val="FFFFA3"/>
    <a:srgbClr val="9FFFEC"/>
    <a:srgbClr val="EAA5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08" autoAdjust="0"/>
    <p:restoredTop sz="95244" autoAdjust="0"/>
  </p:normalViewPr>
  <p:slideViewPr>
    <p:cSldViewPr snapToGrid="0">
      <p:cViewPr>
        <p:scale>
          <a:sx n="100" d="100"/>
          <a:sy n="100" d="100"/>
        </p:scale>
        <p:origin x="436" y="-45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3" d="100"/>
          <a:sy n="93" d="100"/>
        </p:scale>
        <p:origin x="2408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9E2967D-5AB7-16C9-6D8A-36FC7F41A9D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81F581-E179-E396-9887-E5852236B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68C721-C856-4935-81DD-4C52299575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59914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C3901B-F6E5-4507-8032-26DBA18E7066}" type="datetimeFigureOut">
              <a:rPr lang="zh-CN" altLang="en-US" smtClean="0"/>
              <a:t>2024/12/6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B3BA9D-3EBB-4E44-B478-36C97F45D9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774054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(∪.∪ )…</a:t>
            </a:r>
            <a:r>
              <a:rPr lang="en-US" altLang="zh-CN" dirty="0" err="1"/>
              <a:t>Buzzzzz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3BA9D-3EBB-4E44-B478-36C97F45D99A}" type="slidenum">
              <a:rPr lang="zh-CN" altLang="en-US" smtClean="0"/>
              <a:t>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08900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3BA9D-3EBB-4E44-B478-36C97F45D99A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86466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3BA9D-3EBB-4E44-B478-36C97F45D99A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51506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3BA9D-3EBB-4E44-B478-36C97F45D99A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78698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3BA9D-3EBB-4E44-B478-36C97F45D99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67839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3BA9D-3EBB-4E44-B478-36C97F45D99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25028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损失函数：相对深度损失</a:t>
            </a:r>
            <a:r>
              <a:rPr lang="en-US" altLang="zh-CN" dirty="0"/>
              <a:t>+SSIM+</a:t>
            </a:r>
            <a:r>
              <a:rPr lang="zh-CN" altLang="en-US" dirty="0"/>
              <a:t>梯度一致性损失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残差链接 </a:t>
            </a:r>
            <a:r>
              <a:rPr lang="en-US" altLang="zh-CN" dirty="0"/>
              <a:t>(Residual Connection) </a:t>
            </a:r>
            <a:r>
              <a:rPr lang="zh-CN" altLang="en-US" dirty="0"/>
              <a:t>是深度学习模型中一种非常重要的机制，最早由 </a:t>
            </a:r>
            <a:r>
              <a:rPr lang="en-US" altLang="zh-CN" dirty="0" err="1"/>
              <a:t>ResNet</a:t>
            </a:r>
            <a:r>
              <a:rPr lang="zh-CN" altLang="en-US" dirty="0"/>
              <a:t>（</a:t>
            </a:r>
            <a:r>
              <a:rPr lang="en-US" altLang="zh-CN" dirty="0"/>
              <a:t>Residual Network</a:t>
            </a:r>
            <a:r>
              <a:rPr lang="zh-CN" altLang="en-US" dirty="0"/>
              <a:t>）引入。其主要作用是通过直接连接输入与输出，缓解深层神经网络训练中的梯度消失问题，提升网络的训练效率和性能。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3BA9D-3EBB-4E44-B478-36C97F45D99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51756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000" dirty="0"/>
              <a:t>Our metric bins module is inspired by the LocalBins architecture</a:t>
            </a:r>
          </a:p>
          <a:p>
            <a:endParaRPr lang="en-US" altLang="zh-CN" sz="1000" dirty="0"/>
          </a:p>
          <a:p>
            <a:r>
              <a:rPr lang="zh-CN" altLang="en-US" sz="1000" b="1" dirty="0"/>
              <a:t>瓶颈特征（</a:t>
            </a:r>
            <a:r>
              <a:rPr lang="en-US" altLang="zh-CN" sz="1000" b="1" dirty="0"/>
              <a:t>Bottleneck Features</a:t>
            </a:r>
            <a:r>
              <a:rPr lang="zh-CN" altLang="en-US" sz="1000" b="1" dirty="0"/>
              <a:t>）</a:t>
            </a:r>
            <a:r>
              <a:rPr lang="zh-CN" altLang="en-US" sz="1000" dirty="0"/>
              <a:t> 是指在编码器和解码器结构中，网络最狭窄、信息经过最大压缩的那一层输出的特征。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3BA9D-3EBB-4E44-B478-36C97F45D99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63044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3BA9D-3EBB-4E44-B478-36C97F45D99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48774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3BA9D-3EBB-4E44-B478-36C97F45D99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78724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3BA9D-3EBB-4E44-B478-36C97F45D99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5563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集中的做法会使得预测变得更为细致</a:t>
            </a:r>
            <a:endParaRPr lang="en-US" altLang="zh-CN" dirty="0"/>
          </a:p>
          <a:p>
            <a:r>
              <a:rPr lang="zh-CN" altLang="en-US" dirty="0"/>
              <a:t>前一层预测生成的所有</a:t>
            </a:r>
            <a:r>
              <a:rPr lang="en-US" altLang="zh-CN" dirty="0"/>
              <a:t>bin center</a:t>
            </a:r>
            <a:r>
              <a:rPr lang="zh-CN" altLang="en-US" dirty="0"/>
              <a:t>都会参与新的</a:t>
            </a:r>
            <a:r>
              <a:rPr lang="en-US" altLang="zh-CN" dirty="0"/>
              <a:t>bin center</a:t>
            </a:r>
            <a:r>
              <a:rPr lang="zh-CN" altLang="en-US" dirty="0"/>
              <a:t>的位置预测生成吗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3BA9D-3EBB-4E44-B478-36C97F45D99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53763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B99AE5-BD55-FEF6-69C2-0E120E73D0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37E31EB-386A-C309-D899-0C8F0B36A0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940994-4618-B44A-2DEE-4D84D6281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/>
              <a:t>ZoeDepth: Zero-shot Transfer by Combining Relative and Metric Depth</a:t>
            </a:r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1896D6-1425-898B-8712-877388E65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Shariq Farooq Bhat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9243DC-1F7F-1EAC-7D9C-D46A42195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C41E6-7B25-4130-840D-D49CA92EF4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311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20FFE3-C88B-D11E-2122-069A7D6C3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AC9218E-BA8B-1931-9BC6-5CD5FF99AD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2149FF3-0F5A-BEB7-9832-6AE5D89A53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CDC122C-EEEE-E9C8-F876-B38561BEC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/>
              <a:t>ZoeDepth: Zero-shot Transfer by Combining Relative and Metric Depth</a:t>
            </a:r>
            <a:endParaRPr lang="zh-CN" alt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90D7A4-F89B-134E-9970-52F48149B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Shariq Farooq Bhat</a:t>
            </a:r>
            <a:endParaRPr lang="zh-CN" altLang="en-US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BC6DE0B-6FF6-843E-1180-E218EA2A4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C41E6-7B25-4130-840D-D49CA92EF4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808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437253-85A5-F954-666A-7CC16D0D7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D7D33AD-9BD8-C402-CF7D-9F7F6C9196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9D44AC-3F73-E0F0-42E1-D549E3079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/>
              <a:t>ZoeDepth: Zero-shot Transfer by Combining Relative and Metric Depth</a:t>
            </a:r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B544C1-CD8B-B6B5-5945-7A7CC0448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Shariq Farooq Bhat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24A5FD-D7D2-BBFF-4F88-9A48F9330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C41E6-7B25-4130-840D-D49CA92EF4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81954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23F312D-A6D8-72D8-7A55-508EFCDCD5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DBAD440-8B0D-8F9E-8098-2107CFF42B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4A62EA-EA9A-6473-1838-E8D522DBC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/>
              <a:t>ZoeDepth: Zero-shot Transfer by Combining Relative and Metric Depth</a:t>
            </a:r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25D301-AF00-C00D-45AD-34B7378C4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Shariq Farooq Bhat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6BE74E-1FA8-C46E-591E-E03498BB4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C41E6-7B25-4130-840D-D49CA92EF4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4345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FD1B11-FBCC-7351-C450-BD17A5CFA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32DA47-0841-0863-14D0-109EA5CEC1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2C08F2-EBEE-FCC5-EF90-1B5FC3802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/>
              <a:t>ZoeDepth: Zero-shot Transfer by Combining Relative and Metric Depth</a:t>
            </a:r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3AC116-8AEF-96D1-9E0C-9E551A8C8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Shariq Farooq Bhat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52CB7A-1774-FDD0-F6AD-6A16E5B70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C41E6-7B25-4130-840D-D49CA92EF4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2533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ED6EFB-8BF8-9C39-72DD-C90F85FDE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BFCEAEF-324A-1E89-36BC-3D87328C7A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C4DEDC-9C95-E2C6-40D7-AC7804D98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/>
              <a:t>ZoeDepth: Zero-shot Transfer by Combining Relative and Metric Depth</a:t>
            </a:r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DA4F6B-CEB8-5538-64A2-FCE32BD41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Shariq Farooq Bhat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7A118C-7138-8260-397B-FAE95DFB0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C41E6-7B25-4130-840D-D49CA92EF4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5372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679F9B-30FD-8A0F-76C0-1B09CB5D0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3EDC2E-4AC3-BCEF-02B1-080A26E02A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BAFDBD5-BD60-2CFA-EC73-E930FF3247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FB2827F-D9EF-97C9-945C-3739CC33C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/>
              <a:t>ZoeDepth: Zero-shot Transfer by Combining Relative and Metric Depth</a:t>
            </a:r>
            <a:endParaRPr lang="zh-CN" alt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C103456-31FE-0D99-A98A-B08025AEB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Shariq Farooq Bhat</a:t>
            </a:r>
            <a:endParaRPr lang="zh-CN" altLang="en-US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C1AF5E9-2FC6-096D-74EC-FFE2BCB96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C41E6-7B25-4130-840D-D49CA92EF4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2348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B9904F-91B5-8994-E5FC-112220A1E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5EE343C-D15A-6A95-90CE-63CFED0295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225C7B3-EFA4-96F7-30E9-2489F25AAE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A25EA83-9B3A-6028-B2FD-C400B2810D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662ACD4-FF26-D0ED-0BD6-8C04DE91DF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9FFC591-423B-DBA1-C389-7062D8F4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/>
              <a:t>ZoeDepth: Zero-shot Transfer by Combining Relative and Metric Depth</a:t>
            </a:r>
            <a:endParaRPr lang="zh-CN" altLang="en-US" dirty="0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CC3105D-C9A7-3777-538F-2702C7AEA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Shariq Farooq Bhat</a:t>
            </a:r>
            <a:endParaRPr lang="zh-CN" altLang="en-US" dirty="0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8892613-9B6D-0FF7-EA80-385789EDF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C41E6-7B25-4130-840D-D49CA92EF4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508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BA8618-188E-86E8-D5A6-4738144D3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6A28859-5783-5818-B58D-234B14EA7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/>
              <a:t>ZoeDepth: Zero-shot Transfer by Combining Relative and Metric Depth</a:t>
            </a:r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0A81946-3297-A5A8-F22A-B3400C94B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Shariq Farooq Bhat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3923AA6-D8F7-F4C4-A69E-A8174A8B2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C41E6-7B25-4130-840D-D49CA92EF4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65044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9EA7A1F-0D33-83DC-C188-4D22DDDC27C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356350"/>
            <a:ext cx="4038600" cy="365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altLang="zh-CN" dirty="0"/>
              <a:t>ZoeDepth: Zero-shot Transfer by Combining Relative and Metric Depth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B1EF08C-0F4D-8E8D-BE5F-A5200B688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altLang="zh-CN"/>
              <a:t>Shariq Farooq Bhat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4138F4C-104A-6177-FE6D-4FCE40EF9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53400" y="6356350"/>
            <a:ext cx="4038600" cy="365125"/>
          </a:xfrm>
        </p:spPr>
        <p:txBody>
          <a:bodyPr/>
          <a:lstStyle>
            <a:lvl1pPr algn="ctr">
              <a:defRPr/>
            </a:lvl1pPr>
          </a:lstStyle>
          <a:p>
            <a:fld id="{90AC41E6-7B25-4130-840D-D49CA92EF4E2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03648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82326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DB7313-65DA-F507-2391-E16DA85AE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2FB4BF-C7F9-1285-5346-AD47AA71EB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BD7E693-A586-9D2E-8D5E-9F4F81F192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A436DB4-B497-408F-EB21-2A93D67AF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/>
              <a:t>ZoeDepth: Zero-shot Transfer by Combining Relative and Metric Depth</a:t>
            </a:r>
            <a:endParaRPr lang="zh-CN" alt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226E35B-E946-B76F-BDF7-B0E9E72C0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Shariq Farooq Bhat</a:t>
            </a:r>
            <a:endParaRPr lang="zh-CN" altLang="en-US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53F450F-34E6-A89F-62B6-1F9E14302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C41E6-7B25-4130-840D-D49CA92EF4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0828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9802940-0BAE-2701-B17E-38D4F68C3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0B19FF4-0A1C-7327-6F0D-9FB88A12E8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3491A8-B499-FDB4-3D9C-973DF3F65D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dirty="0"/>
              <a:t>ZoeDepth: Zero-shot Transfer by Combining Relative and Metric Depth</a:t>
            </a:r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CA7454-1B53-C501-B594-434B9EDA65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/>
              <a:t>Shariq Farooq Bhat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FB132C-435C-16EC-CD75-5E9DEAD3DC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AC41E6-7B25-4130-840D-D49CA92EF4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1145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2204.00987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arxiv.org/pdf/1907.01341" TargetMode="External"/><Relationship Id="rId4" Type="http://schemas.openxmlformats.org/officeDocument/2006/relationships/hyperlink" Target="https://arxiv.org/pdf/2203.01502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>
            <a:extLst>
              <a:ext uri="{FF2B5EF4-FFF2-40B4-BE49-F238E27FC236}">
                <a16:creationId xmlns:a16="http://schemas.microsoft.com/office/drawing/2014/main" id="{E36C9176-846D-F58B-AEBF-2016BFE1A5BB}"/>
              </a:ext>
            </a:extLst>
          </p:cNvPr>
          <p:cNvSpPr txBox="1"/>
          <p:nvPr/>
        </p:nvSpPr>
        <p:spPr>
          <a:xfrm>
            <a:off x="0" y="1582449"/>
            <a:ext cx="1219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800" b="1" dirty="0">
                <a:solidFill>
                  <a:srgbClr val="007F7F"/>
                </a:solidFill>
              </a:rPr>
              <a:t>ZoeDepth</a:t>
            </a:r>
            <a:r>
              <a:rPr lang="en-US" altLang="zh-CN" sz="2800" b="1" dirty="0"/>
              <a:t>: </a:t>
            </a:r>
            <a:r>
              <a:rPr lang="en-US" altLang="zh-CN" sz="2800" b="1" dirty="0">
                <a:solidFill>
                  <a:srgbClr val="007F7F"/>
                </a:solidFill>
              </a:rPr>
              <a:t>Z</a:t>
            </a:r>
            <a:r>
              <a:rPr lang="en-US" altLang="zh-CN" sz="2800" b="1" dirty="0"/>
              <a:t>ero-sh</a:t>
            </a:r>
            <a:r>
              <a:rPr lang="en-US" altLang="zh-CN" sz="2800" b="1" dirty="0">
                <a:solidFill>
                  <a:srgbClr val="007F7F"/>
                </a:solidFill>
              </a:rPr>
              <a:t>o</a:t>
            </a:r>
            <a:r>
              <a:rPr lang="en-US" altLang="zh-CN" sz="2800" b="1" dirty="0"/>
              <a:t>t Transf</a:t>
            </a:r>
            <a:r>
              <a:rPr lang="en-US" altLang="zh-CN" sz="2800" b="1" dirty="0">
                <a:solidFill>
                  <a:srgbClr val="007F7F"/>
                </a:solidFill>
              </a:rPr>
              <a:t>e</a:t>
            </a:r>
            <a:r>
              <a:rPr lang="en-US" altLang="zh-CN" sz="2800" b="1" dirty="0"/>
              <a:t>r by Combining Relative and Metric </a:t>
            </a:r>
            <a:r>
              <a:rPr lang="en-US" altLang="zh-CN" sz="2800" b="1" dirty="0">
                <a:solidFill>
                  <a:srgbClr val="007F7F"/>
                </a:solidFill>
              </a:rPr>
              <a:t>Depth</a:t>
            </a:r>
            <a:endParaRPr lang="zh-CN" altLang="en-US" sz="2800" b="1" spc="-150" dirty="0">
              <a:solidFill>
                <a:srgbClr val="007F7F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77040A0-331C-1F6B-EC0A-E59651D9CCB9}"/>
              </a:ext>
            </a:extLst>
          </p:cNvPr>
          <p:cNvSpPr txBox="1"/>
          <p:nvPr/>
        </p:nvSpPr>
        <p:spPr>
          <a:xfrm>
            <a:off x="2884025" y="2967227"/>
            <a:ext cx="642394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paper tackles the problem of depth estimation from a single image. Existing work either focuses on generalization performance disregarding metric scale, i.e. relative depth estimation, or state-of-the-art results on specific datasets, i.e. metric depth estimation. We propose the first approach that combines both worlds, leading to a model with excellent generalization performance while maintaining metric scale. Our flagship model, ZoeD-M12 NK, is pre-trained on 12 datasets using relative depth and fine-tuned on two datasets using metric depth. 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5202E00-289E-AD06-3716-FBB7273DC7BB}"/>
              </a:ext>
            </a:extLst>
          </p:cNvPr>
          <p:cNvSpPr txBox="1"/>
          <p:nvPr/>
        </p:nvSpPr>
        <p:spPr>
          <a:xfrm>
            <a:off x="3047999" y="251517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shariq.bhat@kaust.edu.sa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324A680-3588-53DE-9467-92E16BEEB977}"/>
              </a:ext>
            </a:extLst>
          </p:cNvPr>
          <p:cNvSpPr txBox="1"/>
          <p:nvPr/>
        </p:nvSpPr>
        <p:spPr>
          <a:xfrm>
            <a:off x="-58058" y="6414108"/>
            <a:ext cx="12250058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3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PubDate</a:t>
            </a:r>
            <a:r>
              <a:rPr lang="zh-CN" altLang="en-US" sz="13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1300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23 Feb 2023               Subject</a:t>
            </a:r>
            <a:r>
              <a:rPr lang="en-US" altLang="zh-CN" sz="13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zh-CN" altLang="en-US" sz="13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300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Computer Vision and Pattern Recognition</a:t>
            </a:r>
            <a:r>
              <a:rPr lang="en-US" altLang="zh-CN" sz="13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(CVPR 2023)</a:t>
            </a:r>
            <a:r>
              <a:rPr lang="en-US" altLang="zh-CN" sz="1300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1300" i="1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8D374EC-5800-97D1-6DF5-20CA47326622}"/>
              </a:ext>
            </a:extLst>
          </p:cNvPr>
          <p:cNvSpPr txBox="1"/>
          <p:nvPr/>
        </p:nvSpPr>
        <p:spPr>
          <a:xfrm>
            <a:off x="3047999" y="214583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Shariq Farooq Bhat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17943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84A67F6-20C3-6B13-BA57-84EE80E55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/>
              <a:t>ZoeDepth: Zero-shot Transfer by Combining Relative and Metric Depth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2D14AB6-5929-117C-AB7E-561EFF2A9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Shariq Farooq Bhat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390476A-1A7B-7168-0D7D-696D3A142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C41E6-7B25-4130-840D-D49CA92EF4E2}" type="slidenum">
              <a:rPr lang="zh-CN" altLang="en-US" smtClean="0"/>
              <a:pPr/>
              <a:t>9</a:t>
            </a:fld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C7876DF-E92F-9A55-4BF7-3815B63FB9F6}"/>
              </a:ext>
            </a:extLst>
          </p:cNvPr>
          <p:cNvSpPr txBox="1"/>
          <p:nvPr/>
        </p:nvSpPr>
        <p:spPr>
          <a:xfrm>
            <a:off x="297543" y="261257"/>
            <a:ext cx="62035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err="1"/>
              <a:t>LocalBins</a:t>
            </a:r>
            <a:r>
              <a:rPr lang="en-US" altLang="zh-CN" sz="3200" dirty="0"/>
              <a:t> Depth Prediction</a:t>
            </a:r>
            <a:endParaRPr lang="zh-CN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320AACB5-6C6A-EE30-2304-FDBBFA19A353}"/>
                  </a:ext>
                </a:extLst>
              </p:cNvPr>
              <p:cNvSpPr txBox="1"/>
              <p:nvPr/>
            </p:nvSpPr>
            <p:spPr>
              <a:xfrm>
                <a:off x="2378155" y="1861338"/>
                <a:ext cx="7435690" cy="12202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  <m:sup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bSup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+(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)(</m:t>
                      </m:r>
                      <m:f>
                        <m:fPr>
                          <m:type m:val="lin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  <m:sup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bSup>
                        </m:num>
                        <m:den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Sup>
                            <m:sSubSup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  <m:sup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p>
                          </m:sSubSup>
                        </m:e>
                      </m:nary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320AACB5-6C6A-EE30-2304-FDBBFA19A3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8155" y="1861338"/>
                <a:ext cx="7435690" cy="122027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AF4C043E-D785-30B7-3D71-9EE1DC95D17C}"/>
                  </a:ext>
                </a:extLst>
              </p:cNvPr>
              <p:cNvSpPr txBox="1"/>
              <p:nvPr/>
            </p:nvSpPr>
            <p:spPr>
              <a:xfrm>
                <a:off x="4643679" y="3019168"/>
                <a:ext cx="2904641" cy="12115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altLang="zh-CN" sz="28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acc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  <m:sup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b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sSubSup>
                            <m:sSubSup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  <m:sup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AF4C043E-D785-30B7-3D71-9EE1DC95D1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3679" y="3019168"/>
                <a:ext cx="2904641" cy="121155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28436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7454D35-3D43-FFB2-0E6A-7A0CAF83B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/>
              <a:t>ZoeDepth: Zero-shot Transfer by Combining Relative and Metric Depth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82F25F6-F0D1-E148-7350-9F4541E95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Shariq Farooq Bhat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8F1B2E2-DE26-A443-6BCB-1DFF4D385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C41E6-7B25-4130-840D-D49CA92EF4E2}" type="slidenum">
              <a:rPr lang="zh-CN" altLang="en-US" smtClean="0"/>
              <a:pPr/>
              <a:t>10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F358286-68C6-8103-16CE-004FD12E3B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081" y="1311434"/>
            <a:ext cx="5609919" cy="4235131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EAD13CA4-BA13-E4A4-FAAB-391092EDE0CA}"/>
              </a:ext>
            </a:extLst>
          </p:cNvPr>
          <p:cNvSpPr txBox="1"/>
          <p:nvPr/>
        </p:nvSpPr>
        <p:spPr>
          <a:xfrm>
            <a:off x="297543" y="261257"/>
            <a:ext cx="8432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Metric Bins</a:t>
            </a:r>
            <a:r>
              <a:rPr lang="en-US" altLang="zh-CN" sz="3200" dirty="0"/>
              <a:t> </a:t>
            </a:r>
            <a:r>
              <a:rPr lang="en-US" altLang="zh-CN" sz="3200" b="1" dirty="0"/>
              <a:t>module: </a:t>
            </a:r>
            <a:r>
              <a:rPr lang="en-US" altLang="zh-CN" sz="3200" dirty="0"/>
              <a:t>Attract instead of split.</a:t>
            </a:r>
            <a:endParaRPr lang="zh-CN" altLang="en-US" sz="3200" b="1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D2A64D7-6BE4-0879-9F69-5226A511CF4D}"/>
              </a:ext>
            </a:extLst>
          </p:cNvPr>
          <p:cNvSpPr txBox="1"/>
          <p:nvPr/>
        </p:nvSpPr>
        <p:spPr>
          <a:xfrm>
            <a:off x="6282613" y="1536174"/>
            <a:ext cx="5278016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2000" dirty="0">
                <a:ea typeface="Cambria" panose="02040503050406030204" pitchFamily="18" charset="0"/>
              </a:rPr>
              <a:t>Metric Bins: </a:t>
            </a:r>
            <a:r>
              <a:rPr lang="zh-CN" altLang="en-US" sz="2000" dirty="0">
                <a:ea typeface="Cambria" panose="02040503050406030204" pitchFamily="18" charset="0"/>
              </a:rPr>
              <a:t>共有五个通道，分别对应不同的分辨率层次；每一维度的特征图首先通过</a:t>
            </a:r>
            <a:r>
              <a:rPr lang="en-US" altLang="zh-CN" sz="2000" dirty="0">
                <a:ea typeface="Cambria" panose="02040503050406030204" pitchFamily="18" charset="0"/>
              </a:rPr>
              <a:t>MLP</a:t>
            </a:r>
            <a:r>
              <a:rPr lang="zh-CN" altLang="en-US" sz="2000" dirty="0">
                <a:ea typeface="Cambria" panose="02040503050406030204" pitchFamily="18" charset="0"/>
              </a:rPr>
              <a:t>，并结合上采样和加法操作将其转换为一维的</a:t>
            </a:r>
            <a:r>
              <a:rPr lang="en-US" altLang="zh-CN" sz="2000" dirty="0">
                <a:ea typeface="Cambria" panose="02040503050406030204" pitchFamily="18" charset="0"/>
              </a:rPr>
              <a:t>Bin Embedding(</a:t>
            </a:r>
            <a:r>
              <a:rPr lang="zh-CN" altLang="en-US" sz="2000" dirty="0">
                <a:solidFill>
                  <a:srgbClr val="92D050"/>
                </a:solidFill>
                <a:ea typeface="Cambria" panose="02040503050406030204" pitchFamily="18" charset="0"/>
              </a:rPr>
              <a:t>绿色矩形</a:t>
            </a:r>
            <a:r>
              <a:rPr lang="en-US" altLang="zh-CN" sz="2000" dirty="0">
                <a:ea typeface="Cambria" panose="02040503050406030204" pitchFamily="18" charset="0"/>
              </a:rPr>
              <a:t>).</a:t>
            </a:r>
            <a:r>
              <a:rPr lang="zh-CN" altLang="en-US" sz="2000" dirty="0">
                <a:ea typeface="Cambria" panose="02040503050406030204" pitchFamily="18" charset="0"/>
              </a:rPr>
              <a:t> </a:t>
            </a:r>
            <a:endParaRPr lang="en-US" altLang="zh-CN" sz="2000" dirty="0">
              <a:ea typeface="Cambria" panose="02040503050406030204" pitchFamily="18" charset="0"/>
            </a:endParaRPr>
          </a:p>
          <a:p>
            <a:pPr algn="just"/>
            <a:r>
              <a:rPr lang="zh-CN" altLang="en-US" sz="2000" dirty="0">
                <a:ea typeface="Cambria" panose="02040503050406030204" pitchFamily="18" charset="0"/>
              </a:rPr>
              <a:t>最底层（瓶颈层）的</a:t>
            </a:r>
            <a:r>
              <a:rPr lang="en-US" altLang="zh-CN" sz="2000" dirty="0">
                <a:ea typeface="Cambria" panose="02040503050406030204" pitchFamily="18" charset="0"/>
              </a:rPr>
              <a:t>Bin Embedding</a:t>
            </a:r>
            <a:r>
              <a:rPr lang="zh-CN" altLang="en-US" sz="2000" dirty="0">
                <a:ea typeface="Cambria" panose="02040503050406030204" pitchFamily="18" charset="0"/>
              </a:rPr>
              <a:t>同时会产出</a:t>
            </a:r>
            <a:r>
              <a:rPr lang="en-US" altLang="zh-CN" sz="2000" dirty="0">
                <a:ea typeface="Cambria" panose="02040503050406030204" pitchFamily="18" charset="0"/>
              </a:rPr>
              <a:t>Bin Center</a:t>
            </a:r>
            <a:r>
              <a:rPr lang="zh-CN" altLang="en-US" sz="2000" dirty="0">
                <a:ea typeface="Cambria" panose="02040503050406030204" pitchFamily="18" charset="0"/>
              </a:rPr>
              <a:t>，即用于最终预测深度的深度估计值</a:t>
            </a:r>
            <a:r>
              <a:rPr lang="en-US" altLang="zh-CN" sz="2000" dirty="0">
                <a:ea typeface="Cambria" panose="02040503050406030204" pitchFamily="18" charset="0"/>
              </a:rPr>
              <a:t>(</a:t>
            </a:r>
            <a:r>
              <a:rPr lang="zh-CN" altLang="en-US" sz="2000" dirty="0">
                <a:solidFill>
                  <a:srgbClr val="4B6F87"/>
                </a:solidFill>
                <a:ea typeface="Cambria" panose="02040503050406030204" pitchFamily="18" charset="0"/>
              </a:rPr>
              <a:t>蓝色垂直线</a:t>
            </a:r>
            <a:r>
              <a:rPr lang="zh-CN" altLang="en-US" sz="2000" dirty="0">
                <a:ea typeface="Cambria" panose="02040503050406030204" pitchFamily="18" charset="0"/>
              </a:rPr>
              <a:t>；实际模型中共有</a:t>
            </a:r>
            <a:r>
              <a:rPr lang="en-US" altLang="zh-CN" sz="2000" dirty="0">
                <a:ea typeface="Cambria" panose="02040503050406030204" pitchFamily="18" charset="0"/>
              </a:rPr>
              <a:t>64</a:t>
            </a:r>
            <a:r>
              <a:rPr lang="zh-CN" altLang="en-US" sz="2000" dirty="0">
                <a:ea typeface="Cambria" panose="02040503050406030204" pitchFamily="18" charset="0"/>
              </a:rPr>
              <a:t>个估计值</a:t>
            </a:r>
            <a:r>
              <a:rPr lang="en-US" altLang="zh-CN" sz="2000" dirty="0">
                <a:ea typeface="Cambria" panose="02040503050406030204" pitchFamily="18" charset="0"/>
              </a:rPr>
              <a:t>). </a:t>
            </a:r>
          </a:p>
          <a:p>
            <a:pPr algn="just"/>
            <a:r>
              <a:rPr lang="zh-CN" altLang="en-US" sz="2000" dirty="0">
                <a:ea typeface="Cambria" panose="02040503050406030204" pitchFamily="18" charset="0"/>
              </a:rPr>
              <a:t>其余的吸引层</a:t>
            </a:r>
            <a:r>
              <a:rPr lang="en-US" altLang="zh-CN" sz="2000" dirty="0">
                <a:ea typeface="Cambria" panose="02040503050406030204" pitchFamily="18" charset="0"/>
              </a:rPr>
              <a:t>(Attractor Layer)</a:t>
            </a:r>
            <a:r>
              <a:rPr lang="zh-CN" altLang="en-US" sz="2000" dirty="0">
                <a:ea typeface="Cambria" panose="02040503050406030204" pitchFamily="18" charset="0"/>
              </a:rPr>
              <a:t>则为各自的层提供吸引点</a:t>
            </a:r>
            <a:r>
              <a:rPr lang="en-US" altLang="zh-CN" sz="2000" dirty="0">
                <a:ea typeface="Cambria" panose="02040503050406030204" pitchFamily="18" charset="0"/>
              </a:rPr>
              <a:t>(</a:t>
            </a:r>
            <a:r>
              <a:rPr lang="zh-CN" altLang="en-US" sz="2000" dirty="0">
                <a:solidFill>
                  <a:srgbClr val="92D050"/>
                </a:solidFill>
                <a:ea typeface="Cambria" panose="02040503050406030204" pitchFamily="18" charset="0"/>
              </a:rPr>
              <a:t>绿色圆点</a:t>
            </a:r>
            <a:r>
              <a:rPr lang="en-US" altLang="zh-CN" sz="2000" dirty="0">
                <a:ea typeface="Cambria" panose="02040503050406030204" pitchFamily="18" charset="0"/>
              </a:rPr>
              <a:t>)</a:t>
            </a:r>
            <a:r>
              <a:rPr lang="zh-CN" altLang="en-US" sz="2000" dirty="0">
                <a:ea typeface="Cambria" panose="02040503050406030204" pitchFamily="18" charset="0"/>
              </a:rPr>
              <a:t>，使得预测的</a:t>
            </a:r>
            <a:r>
              <a:rPr lang="en-US" altLang="zh-CN" sz="2000" dirty="0">
                <a:ea typeface="Cambria" panose="02040503050406030204" pitchFamily="18" charset="0"/>
              </a:rPr>
              <a:t>Bin Center</a:t>
            </a:r>
            <a:r>
              <a:rPr lang="zh-CN" altLang="en-US" sz="2000" dirty="0">
                <a:ea typeface="Cambria" panose="02040503050406030204" pitchFamily="18" charset="0"/>
              </a:rPr>
              <a:t>发生偏移</a:t>
            </a:r>
            <a:r>
              <a:rPr lang="en-US" altLang="zh-CN" sz="2000" dirty="0">
                <a:ea typeface="Cambria" panose="02040503050406030204" pitchFamily="18" charset="0"/>
              </a:rPr>
              <a:t>. </a:t>
            </a:r>
            <a:r>
              <a:rPr lang="zh-CN" altLang="en-US" sz="2000" dirty="0">
                <a:ea typeface="Cambria" panose="02040503050406030204" pitchFamily="18" charset="0"/>
              </a:rPr>
              <a:t>从最下方的吸引层到最上方的嵌入层生成的吸引点的数量分别为</a:t>
            </a:r>
            <a:r>
              <a:rPr lang="en-US" altLang="zh-CN" sz="2000" dirty="0">
                <a:ea typeface="Cambria" panose="02040503050406030204" pitchFamily="18" charset="0"/>
              </a:rPr>
              <a:t>{16, 8, 4, 1}. 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026178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ABC532A-3F18-A4CB-FBBD-276BDE9E1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/>
              <a:t>ZoeDepth: Zero-shot Transfer by Combining Relative and Metric Depth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1E62C07-1BA3-6165-3409-4A5BA283A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Shariq Farooq Bhat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DDFF2FF-3522-CD21-2D86-B69514D03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C41E6-7B25-4130-840D-D49CA92EF4E2}" type="slidenum">
              <a:rPr lang="zh-CN" altLang="en-US" smtClean="0"/>
              <a:pPr/>
              <a:t>11</a:t>
            </a:fld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42D161C-3D5E-97C4-57D5-CE3AF8582FFC}"/>
              </a:ext>
            </a:extLst>
          </p:cNvPr>
          <p:cNvSpPr txBox="1"/>
          <p:nvPr/>
        </p:nvSpPr>
        <p:spPr>
          <a:xfrm>
            <a:off x="297543" y="261257"/>
            <a:ext cx="975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Metric Bins</a:t>
            </a:r>
            <a:r>
              <a:rPr lang="en-US" altLang="zh-CN" sz="3200" dirty="0"/>
              <a:t> </a:t>
            </a:r>
            <a:r>
              <a:rPr lang="en-US" altLang="zh-CN" sz="3200" b="1" dirty="0"/>
              <a:t>module: </a:t>
            </a:r>
            <a:r>
              <a:rPr lang="en-US" altLang="zh-CN" sz="3200" dirty="0"/>
              <a:t>Log-binomial instead of Softmax</a:t>
            </a:r>
            <a:endParaRPr lang="zh-CN" altLang="en-US" sz="3200" b="1" dirty="0"/>
          </a:p>
        </p:txBody>
      </p:sp>
      <p:sp>
        <p:nvSpPr>
          <p:cNvPr id="6" name="日期占位符 3">
            <a:extLst>
              <a:ext uri="{FF2B5EF4-FFF2-40B4-BE49-F238E27FC236}">
                <a16:creationId xmlns:a16="http://schemas.microsoft.com/office/drawing/2014/main" id="{2FB32626-874D-2749-3C81-14FC31E78FAA}"/>
              </a:ext>
            </a:extLst>
          </p:cNvPr>
          <p:cNvSpPr txBox="1">
            <a:spLocks/>
          </p:cNvSpPr>
          <p:nvPr/>
        </p:nvSpPr>
        <p:spPr>
          <a:xfrm>
            <a:off x="0" y="5819589"/>
            <a:ext cx="8997950" cy="584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13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[1] Christopher. Unimodal prob ability distributions for deep ordinal classification. 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7C3B3CA-550C-726E-8C91-C4925BDE5EA8}"/>
              </a:ext>
            </a:extLst>
          </p:cNvPr>
          <p:cNvSpPr txBox="1"/>
          <p:nvPr/>
        </p:nvSpPr>
        <p:spPr>
          <a:xfrm>
            <a:off x="297542" y="846032"/>
            <a:ext cx="107496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dirty="0"/>
              <a:t>之前的深度估计模型（如</a:t>
            </a:r>
            <a:r>
              <a:rPr lang="en-US" altLang="zh-CN" dirty="0"/>
              <a:t>Adaptive Bins</a:t>
            </a:r>
            <a:r>
              <a:rPr lang="zh-CN" altLang="en-US" dirty="0"/>
              <a:t>模型）通常使用</a:t>
            </a:r>
            <a:r>
              <a:rPr lang="en-US" altLang="zh-CN" dirty="0"/>
              <a:t>Softmax</a:t>
            </a:r>
            <a:r>
              <a:rPr lang="zh-CN" altLang="en-US" dirty="0"/>
              <a:t>来预测每个</a:t>
            </a:r>
            <a:r>
              <a:rPr lang="en-US" altLang="zh-CN" dirty="0"/>
              <a:t>bin</a:t>
            </a:r>
            <a:r>
              <a:rPr lang="zh-CN" altLang="en-US" dirty="0"/>
              <a:t>的概率分布</a:t>
            </a:r>
            <a:r>
              <a:rPr lang="en-US" altLang="zh-CN" dirty="0"/>
              <a:t>.</a:t>
            </a:r>
            <a:r>
              <a:rPr lang="zh-CN" altLang="en-US" dirty="0"/>
              <a:t> </a:t>
            </a:r>
            <a:r>
              <a:rPr lang="en-US" altLang="zh-CN" dirty="0"/>
              <a:t>Softmax</a:t>
            </a:r>
            <a:r>
              <a:rPr lang="zh-CN" altLang="en-US" dirty="0"/>
              <a:t>方法在离散分类任务中表现良好，但在笨方法中的</a:t>
            </a:r>
            <a:r>
              <a:rPr lang="en-US" altLang="zh-CN" dirty="0"/>
              <a:t>bin</a:t>
            </a:r>
            <a:r>
              <a:rPr lang="zh-CN" altLang="en-US" dirty="0"/>
              <a:t>是有序的（代表深度区间）</a:t>
            </a:r>
            <a:r>
              <a:rPr lang="en-US" altLang="zh-CN" dirty="0"/>
              <a:t>. </a:t>
            </a:r>
            <a:endParaRPr lang="zh-CN" altLang="en-US" b="1" u="sng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FF4BA2D-4DC8-4AAD-9DA4-9F10CD573A4A}"/>
              </a:ext>
            </a:extLst>
          </p:cNvPr>
          <p:cNvSpPr txBox="1"/>
          <p:nvPr/>
        </p:nvSpPr>
        <p:spPr>
          <a:xfrm>
            <a:off x="297542" y="1471850"/>
            <a:ext cx="10749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dirty="0"/>
              <a:t>对于相邻的</a:t>
            </a:r>
            <a:r>
              <a:rPr lang="en-US" altLang="zh-CN" dirty="0"/>
              <a:t>bin</a:t>
            </a:r>
            <a:r>
              <a:rPr lang="zh-CN" altLang="en-US" dirty="0"/>
              <a:t>，使用</a:t>
            </a:r>
            <a:r>
              <a:rPr lang="en-US" altLang="zh-CN" dirty="0"/>
              <a:t>Softmax</a:t>
            </a:r>
            <a:r>
              <a:rPr lang="zh-CN" altLang="en-US" dirty="0"/>
              <a:t>可能不能够反映相邻</a:t>
            </a:r>
            <a:r>
              <a:rPr lang="en-US" altLang="zh-CN" dirty="0"/>
              <a:t>bin</a:t>
            </a:r>
            <a:r>
              <a:rPr lang="zh-CN" altLang="en-US" dirty="0"/>
              <a:t>之间的序关系</a:t>
            </a:r>
            <a:r>
              <a:rPr lang="en-US" altLang="zh-CN" dirty="0"/>
              <a:t>. </a:t>
            </a:r>
            <a:endParaRPr lang="zh-CN" altLang="en-US" b="1" u="sng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4AFF0CB-7F9F-723B-A2B6-8FA7E42DD5D2}"/>
              </a:ext>
            </a:extLst>
          </p:cNvPr>
          <p:cNvSpPr txBox="1"/>
          <p:nvPr/>
        </p:nvSpPr>
        <p:spPr>
          <a:xfrm>
            <a:off x="297542" y="1824937"/>
            <a:ext cx="107496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dirty="0"/>
              <a:t>为了更好地处理</a:t>
            </a:r>
            <a:r>
              <a:rPr lang="en-US" altLang="zh-CN" dirty="0"/>
              <a:t>bin</a:t>
            </a:r>
            <a:r>
              <a:rPr lang="zh-CN" altLang="en-US" dirty="0"/>
              <a:t>的有序关系，作者借鉴了</a:t>
            </a:r>
            <a:r>
              <a:rPr lang="en-US" altLang="zh-CN" dirty="0"/>
              <a:t>Beckham</a:t>
            </a:r>
            <a:r>
              <a:rPr lang="zh-CN" altLang="en-US" dirty="0"/>
              <a:t>和</a:t>
            </a:r>
            <a:r>
              <a:rPr lang="en-US" altLang="zh-CN" dirty="0"/>
              <a:t>Pal</a:t>
            </a:r>
            <a:r>
              <a:rPr lang="zh-CN" altLang="en-US" dirty="0"/>
              <a:t>的研究</a:t>
            </a:r>
            <a:r>
              <a:rPr lang="en-US" altLang="zh-CN" dirty="0"/>
              <a:t>[</a:t>
            </a:r>
            <a:r>
              <a:rPr lang="en-US" altLang="zh-CN" dirty="0">
                <a:solidFill>
                  <a:srgbClr val="357CBC"/>
                </a:solidFill>
              </a:rPr>
              <a:t>1</a:t>
            </a:r>
            <a:r>
              <a:rPr lang="en-US" altLang="zh-CN" dirty="0"/>
              <a:t>]</a:t>
            </a:r>
            <a:r>
              <a:rPr lang="zh-CN" altLang="en-US" dirty="0"/>
              <a:t>，提出使用</a:t>
            </a:r>
            <a:r>
              <a:rPr lang="en-US" altLang="zh-CN" b="1" dirty="0"/>
              <a:t>Log-binomial</a:t>
            </a:r>
            <a:r>
              <a:rPr lang="zh-CN" altLang="en-US" b="1" dirty="0"/>
              <a:t>分布</a:t>
            </a:r>
            <a:r>
              <a:rPr lang="zh-CN" altLang="en-US" dirty="0"/>
              <a:t>来替代 </a:t>
            </a:r>
            <a:r>
              <a:rPr lang="en-US" altLang="zh-CN" dirty="0"/>
              <a:t>Softmax.</a:t>
            </a:r>
            <a:r>
              <a:rPr lang="zh-CN" altLang="en-US" dirty="0"/>
              <a:t> </a:t>
            </a:r>
            <a:r>
              <a:rPr lang="en-US" altLang="zh-CN" b="1" dirty="0"/>
              <a:t>Binomial</a:t>
            </a:r>
            <a:r>
              <a:rPr lang="zh-CN" altLang="en-US" dirty="0"/>
              <a:t>分布通过参数化来控制概率分布的模式，更能体现相邻</a:t>
            </a:r>
            <a:r>
              <a:rPr lang="en-US" altLang="zh-CN" dirty="0"/>
              <a:t>bin</a:t>
            </a:r>
            <a:r>
              <a:rPr lang="zh-CN" altLang="en-US" dirty="0"/>
              <a:t>之间的关系</a:t>
            </a:r>
            <a:r>
              <a:rPr lang="en-US" altLang="zh-CN" dirty="0"/>
              <a:t>. </a:t>
            </a:r>
            <a:r>
              <a:rPr lang="zh-CN" altLang="en-US" dirty="0"/>
              <a:t>其概率计算公式如下：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85B6F592-B6CA-D4C1-C638-EB6B3BBD6B1A}"/>
                  </a:ext>
                </a:extLst>
              </p:cNvPr>
              <p:cNvSpPr txBox="1"/>
              <p:nvPr/>
            </p:nvSpPr>
            <p:spPr>
              <a:xfrm>
                <a:off x="1917164" y="2907018"/>
                <a:ext cx="4178836" cy="8298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num>
                            <m:den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den>
                          </m:f>
                        </m:e>
                      </m:d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85B6F592-B6CA-D4C1-C638-EB6B3BBD6B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7164" y="2907018"/>
                <a:ext cx="4178836" cy="8298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">
            <a:extLst>
              <a:ext uri="{FF2B5EF4-FFF2-40B4-BE49-F238E27FC236}">
                <a16:creationId xmlns:a16="http://schemas.microsoft.com/office/drawing/2014/main" id="{073034EE-4B0C-6A45-F87E-395D412BBD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2908246"/>
            <a:ext cx="5960533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 Math" panose="02040503050406030204" pitchFamily="18" charset="0"/>
              </a:rPr>
              <a:t>N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: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 Math" panose="02040503050406030204" pitchFamily="18" charset="0"/>
              </a:rPr>
              <a:t>总的 bin 数量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 Math" panose="02040503050406030204" pitchFamily="18" charset="0"/>
              </a:rPr>
              <a:t>(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 Math" panose="02040503050406030204" pitchFamily="18" charset="0"/>
              </a:rPr>
              <a:t>即 N</a:t>
            </a:r>
            <a:r>
              <a:rPr kumimoji="0" lang="zh-CN" altLang="zh-CN" sz="20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Cambria Math" panose="02040503050406030204" pitchFamily="18" charset="0"/>
              </a:rPr>
              <a:t>total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 Math" panose="02040503050406030204" pitchFamily="18" charset="0"/>
              </a:rPr>
              <a:t>​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 Math" panose="02040503050406030204" pitchFamily="18" charset="0"/>
              </a:rPr>
              <a:t>).</a:t>
            </a: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 Math" panose="020405030504060302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q: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 Math" panose="02040503050406030204" pitchFamily="18" charset="0"/>
              </a:rPr>
              <a:t>二项分布的参数，控制概率分布的峰值位置</a:t>
            </a:r>
            <a:r>
              <a:rPr lang="en-US" altLang="zh-CN" sz="2000" dirty="0">
                <a:latin typeface="Cambria Math" panose="02040503050406030204" pitchFamily="18" charset="0"/>
              </a:rPr>
              <a:t>.</a:t>
            </a: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 Math" panose="020405030504060302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K: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 Math" panose="02040503050406030204" pitchFamily="18" charset="0"/>
              </a:rPr>
              <a:t>当前 bin 的索引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 Math" panose="02040503050406030204" pitchFamily="18" charset="0"/>
              </a:rPr>
              <a:t>. </a:t>
            </a: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73550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02A7E66-7B41-B158-6446-062C70118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/>
              <a:t>ZoeDepth: Zero-shot Transfer by Combining Relative and Metric Depth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2C9E9F3-D5E3-3561-B3BB-BC36E3E23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Shariq Farooq Bhat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6CF083B-2839-9561-7C0F-B1B50A0B6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C41E6-7B25-4130-840D-D49CA92EF4E2}" type="slidenum">
              <a:rPr lang="zh-CN" altLang="en-US" smtClean="0"/>
              <a:pPr/>
              <a:t>12</a:t>
            </a:fld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2A62EDBC-5FA2-2F42-C270-0498CB41E1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070" y="261258"/>
            <a:ext cx="6036244" cy="5805714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47D25009-B389-5E0F-6D60-E822A71A71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9608" y="261258"/>
            <a:ext cx="5120466" cy="5807871"/>
          </a:xfrm>
          <a:prstGeom prst="rect">
            <a:avLst/>
          </a:prstGeom>
        </p:spPr>
      </p:pic>
      <p:sp>
        <p:nvSpPr>
          <p:cNvPr id="5" name="日期占位符 3">
            <a:extLst>
              <a:ext uri="{FF2B5EF4-FFF2-40B4-BE49-F238E27FC236}">
                <a16:creationId xmlns:a16="http://schemas.microsoft.com/office/drawing/2014/main" id="{DF8200B0-1869-C4AD-35F9-7A0385E89BB5}"/>
              </a:ext>
            </a:extLst>
          </p:cNvPr>
          <p:cNvSpPr txBox="1">
            <a:spLocks/>
          </p:cNvSpPr>
          <p:nvPr/>
        </p:nvSpPr>
        <p:spPr>
          <a:xfrm>
            <a:off x="0" y="5974920"/>
            <a:ext cx="8972550" cy="4713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13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[1] </a:t>
            </a:r>
            <a:r>
              <a:rPr lang="en-US" altLang="zh-CN" sz="13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Weihao</a:t>
            </a:r>
            <a:r>
              <a:rPr lang="en-US" altLang="zh-CN" sz="13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Yuan. </a:t>
            </a:r>
            <a:r>
              <a:rPr lang="en-US" altLang="zh-CN" sz="13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Newcrfs</a:t>
            </a:r>
            <a:r>
              <a:rPr lang="en-US" altLang="zh-CN" sz="13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Neural window fully-connected </a:t>
            </a:r>
            <a:r>
              <a:rPr lang="en-US" altLang="zh-CN" sz="13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crfs</a:t>
            </a:r>
            <a:r>
              <a:rPr lang="en-US" altLang="zh-CN" sz="13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for monocular depth estimation.</a:t>
            </a:r>
          </a:p>
        </p:txBody>
      </p:sp>
    </p:spTree>
    <p:extLst>
      <p:ext uri="{BB962C8B-B14F-4D97-AF65-F5344CB8AC3E}">
        <p14:creationId xmlns:p14="http://schemas.microsoft.com/office/powerpoint/2010/main" val="2986523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D306E5F-EF7B-CB5C-2538-6C5957EEA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/>
              <a:t>ZoeDepth: Zero-shot Transfer by Combining Relative and Metric Depth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B201C7B-D766-95F9-FF33-6AD0A679E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Shariq Farooq Bhat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AA45F81-D75F-C5C1-CF33-AE7AC74B1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C41E6-7B25-4130-840D-D49CA92EF4E2}" type="slidenum">
              <a:rPr lang="zh-CN" altLang="en-US" smtClean="0"/>
              <a:pPr/>
              <a:t>13</a:t>
            </a:fld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6BA6ECF-C99E-7B1F-9136-715FE3E732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44637"/>
            <a:ext cx="12192000" cy="366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6336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27A82F6-2787-31FE-F6C8-1D3728C07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/>
              <a:t>ZoeDepth: Zero-shot Transfer by Combining Relative and Metric Depth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3F8EB59-A6E0-09FC-B012-BCEE44C29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Shariq Farooq Bhat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B2FA5A2-0295-4645-D6C4-CBD34DC87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C41E6-7B25-4130-840D-D49CA92EF4E2}" type="slidenum">
              <a:rPr lang="zh-CN" altLang="en-US" smtClean="0"/>
              <a:pPr/>
              <a:t>14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CD67891-7121-5F55-B8C3-DAF7856C7F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8222" y="0"/>
            <a:ext cx="9115556" cy="629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5091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444F5B98-EFD1-DFB4-5567-8F0072BD1D52}"/>
              </a:ext>
            </a:extLst>
          </p:cNvPr>
          <p:cNvSpPr txBox="1"/>
          <p:nvPr/>
        </p:nvSpPr>
        <p:spPr>
          <a:xfrm>
            <a:off x="3591147" y="2619830"/>
            <a:ext cx="50097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/>
              <a:t>Thanks for Watching</a:t>
            </a:r>
            <a:endParaRPr lang="zh-CN" altLang="en-US" sz="4000" b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BC92862-EF69-F305-F6A2-54C617C987CC}"/>
              </a:ext>
            </a:extLst>
          </p:cNvPr>
          <p:cNvSpPr txBox="1"/>
          <p:nvPr/>
        </p:nvSpPr>
        <p:spPr>
          <a:xfrm>
            <a:off x="3047999" y="326991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E-mail: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haruko386@outlook.com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9621298-BE3D-6D0D-CDD3-CEF4A93BB49C}"/>
              </a:ext>
            </a:extLst>
          </p:cNvPr>
          <p:cNvSpPr txBox="1"/>
          <p:nvPr/>
        </p:nvSpPr>
        <p:spPr>
          <a:xfrm>
            <a:off x="3047999" y="360846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Date: 2024/12/07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1675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017827-2B33-CA79-8C10-E79CFF18B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/>
              <a:t>ZoeDepth: Zero-shot Transfer by Combining Relative and Metric Depth</a:t>
            </a:r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044D34-C818-FBE1-DAD6-9A5EBB641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Shariq Farooq Bhat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FE5857-D55C-D91A-392F-BA4F104BB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C41E6-7B25-4130-840D-D49CA92EF4E2}" type="slidenum">
              <a:rPr lang="zh-CN" altLang="en-US" smtClean="0"/>
              <a:pPr/>
              <a:t>1</a:t>
            </a:fld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6EE76E5-25E2-FDA0-E61C-0935E2279AD7}"/>
              </a:ext>
            </a:extLst>
          </p:cNvPr>
          <p:cNvSpPr txBox="1"/>
          <p:nvPr/>
        </p:nvSpPr>
        <p:spPr>
          <a:xfrm>
            <a:off x="297543" y="261257"/>
            <a:ext cx="45865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The </a:t>
            </a:r>
            <a:r>
              <a:rPr lang="en-US" altLang="zh-CN" sz="3200" b="1" dirty="0"/>
              <a:t>Core</a:t>
            </a:r>
            <a:r>
              <a:rPr lang="en-US" altLang="zh-CN" sz="3200" dirty="0"/>
              <a:t> Problem</a:t>
            </a:r>
            <a:endParaRPr lang="zh-CN" altLang="en-US" sz="32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6DB3443-7B4A-1767-CBFB-E8BABD4E2CAB}"/>
              </a:ext>
            </a:extLst>
          </p:cNvPr>
          <p:cNvSpPr txBox="1"/>
          <p:nvPr/>
        </p:nvSpPr>
        <p:spPr>
          <a:xfrm>
            <a:off x="297543" y="1016000"/>
            <a:ext cx="10749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dirty="0"/>
              <a:t>本篇论文主要解决了从</a:t>
            </a:r>
            <a:r>
              <a:rPr lang="zh-CN" altLang="en-US" b="1" dirty="0"/>
              <a:t>单张图片进行深度估计</a:t>
            </a:r>
            <a:r>
              <a:rPr lang="zh-CN" altLang="en-US" dirty="0"/>
              <a:t>，同时使其具有感知绝对距离的能力</a:t>
            </a:r>
            <a:r>
              <a:rPr lang="en-US" altLang="zh-CN" b="1" dirty="0"/>
              <a:t>(SIDE)</a:t>
            </a:r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7AA7B05-E21D-18CE-9FEF-340A833BCC2E}"/>
              </a:ext>
            </a:extLst>
          </p:cNvPr>
          <p:cNvSpPr txBox="1"/>
          <p:nvPr/>
        </p:nvSpPr>
        <p:spPr>
          <a:xfrm>
            <a:off x="297543" y="3776533"/>
            <a:ext cx="91222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总之，现有的项目要么侧重于不考虑真实尺度的泛化性能，即相对深度估计；要么只关注特定数据集上的绝对深度估计，从而在其它数据集上进行测试时需要进行</a:t>
            </a:r>
            <a:r>
              <a:rPr lang="en-US" altLang="zh-CN" dirty="0"/>
              <a:t>Fine-Tune.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B96CE35-AE13-6C53-F77E-CAFD95645305}"/>
              </a:ext>
            </a:extLst>
          </p:cNvPr>
          <p:cNvSpPr txBox="1"/>
          <p:nvPr/>
        </p:nvSpPr>
        <p:spPr>
          <a:xfrm>
            <a:off x="297542" y="1385332"/>
            <a:ext cx="107496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dirty="0"/>
              <a:t>SIDE</a:t>
            </a:r>
            <a:r>
              <a:rPr lang="zh-CN" altLang="en-US" dirty="0"/>
              <a:t>，即</a:t>
            </a:r>
            <a:r>
              <a:rPr lang="en-US" altLang="zh-CN" dirty="0"/>
              <a:t>Single Image Depth Estimation</a:t>
            </a:r>
            <a:r>
              <a:rPr lang="zh-CN" altLang="en-US" dirty="0"/>
              <a:t>，指从单张图像中进行深度推断；与传统的</a:t>
            </a:r>
            <a:r>
              <a:rPr lang="en-US" altLang="zh-CN" dirty="0"/>
              <a:t>DE</a:t>
            </a:r>
            <a:r>
              <a:rPr lang="zh-CN" altLang="en-US" dirty="0"/>
              <a:t>不同，</a:t>
            </a:r>
            <a:r>
              <a:rPr lang="en-US" altLang="zh-CN" dirty="0"/>
              <a:t>SIDE</a:t>
            </a:r>
            <a:r>
              <a:rPr lang="zh-CN" altLang="en-US" dirty="0"/>
              <a:t>无需</a:t>
            </a:r>
            <a:endParaRPr lang="en-US" altLang="zh-CN" dirty="0"/>
          </a:p>
          <a:p>
            <a:pPr algn="just"/>
            <a:r>
              <a:rPr lang="zh-CN" altLang="en-US" dirty="0"/>
              <a:t>额外信息</a:t>
            </a:r>
            <a:r>
              <a:rPr lang="en-US" altLang="zh-CN" dirty="0"/>
              <a:t>(</a:t>
            </a:r>
            <a:r>
              <a:rPr lang="zh-CN" altLang="en-US" dirty="0"/>
              <a:t>立体视差、点云等</a:t>
            </a:r>
            <a:r>
              <a:rPr lang="en-US" altLang="zh-CN" dirty="0"/>
              <a:t>)</a:t>
            </a:r>
            <a:r>
              <a:rPr lang="zh-CN" altLang="en-US" dirty="0"/>
              <a:t>，仅依靠单个</a:t>
            </a:r>
            <a:r>
              <a:rPr lang="en-US" altLang="zh-CN" dirty="0"/>
              <a:t>RGB</a:t>
            </a:r>
            <a:r>
              <a:rPr lang="zh-CN" altLang="en-US" dirty="0"/>
              <a:t>图像进行深度估计</a:t>
            </a:r>
            <a:r>
              <a:rPr lang="en-US" altLang="zh-CN" dirty="0"/>
              <a:t>. 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B38368E-7482-30CC-BF1A-C58BEADCE45C}"/>
              </a:ext>
            </a:extLst>
          </p:cNvPr>
          <p:cNvSpPr txBox="1"/>
          <p:nvPr/>
        </p:nvSpPr>
        <p:spPr>
          <a:xfrm>
            <a:off x="362856" y="2077829"/>
            <a:ext cx="107496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dirty="0"/>
              <a:t>SIDE</a:t>
            </a:r>
            <a:r>
              <a:rPr lang="zh-CN" altLang="en-US" dirty="0"/>
              <a:t>主要分为</a:t>
            </a:r>
            <a:r>
              <a:rPr lang="en-US" altLang="zh-CN" dirty="0"/>
              <a:t>MDE(Metric Depth Estimation)</a:t>
            </a:r>
            <a:r>
              <a:rPr lang="zh-CN" altLang="en-US" dirty="0"/>
              <a:t>和</a:t>
            </a:r>
            <a:r>
              <a:rPr lang="en-US" altLang="zh-CN" dirty="0"/>
              <a:t>RDE(Relative Depth Estimation).</a:t>
            </a:r>
            <a:r>
              <a:rPr lang="zh-CN" altLang="en-US" dirty="0"/>
              <a:t> 由于</a:t>
            </a:r>
            <a:r>
              <a:rPr lang="en-US" altLang="zh-CN" dirty="0"/>
              <a:t>MDE</a:t>
            </a:r>
            <a:r>
              <a:rPr lang="zh-CN" altLang="en-US" dirty="0"/>
              <a:t>的实用性，大多数的研究都集中在</a:t>
            </a:r>
            <a:r>
              <a:rPr lang="en-US" altLang="zh-CN" dirty="0"/>
              <a:t>MDE</a:t>
            </a:r>
            <a:r>
              <a:rPr lang="zh-CN" altLang="en-US" dirty="0"/>
              <a:t>方向</a:t>
            </a:r>
            <a:r>
              <a:rPr lang="en-US" altLang="zh-CN" dirty="0"/>
              <a:t>[</a:t>
            </a:r>
            <a:r>
              <a:rPr lang="en-US" altLang="zh-CN" dirty="0">
                <a:hlinkClick r:id="rId3"/>
              </a:rPr>
              <a:t>1</a:t>
            </a:r>
            <a:r>
              <a:rPr lang="en-US" altLang="zh-CN" dirty="0"/>
              <a:t>, </a:t>
            </a:r>
            <a:r>
              <a:rPr lang="en-US" altLang="zh-CN" dirty="0">
                <a:hlinkClick r:id="rId4"/>
              </a:rPr>
              <a:t>2</a:t>
            </a:r>
            <a:r>
              <a:rPr lang="en-US" altLang="zh-CN" dirty="0"/>
              <a:t>]. </a:t>
            </a:r>
            <a:r>
              <a:rPr lang="zh-CN" altLang="en-US" dirty="0"/>
              <a:t>当下研究最大的缺陷便是：跨数据集模型性能降低</a:t>
            </a:r>
            <a:r>
              <a:rPr lang="en-US" altLang="zh-CN" dirty="0"/>
              <a:t>. </a:t>
            </a:r>
            <a:r>
              <a:rPr lang="zh-CN" altLang="en-US" dirty="0"/>
              <a:t>因此许多模型并不能得到广泛的应用</a:t>
            </a:r>
            <a:r>
              <a:rPr lang="en-US" altLang="zh-CN" dirty="0"/>
              <a:t>. </a:t>
            </a:r>
            <a:endParaRPr lang="zh-CN" altLang="en-US" dirty="0"/>
          </a:p>
        </p:txBody>
      </p:sp>
      <p:sp>
        <p:nvSpPr>
          <p:cNvPr id="11" name="日期占位符 3">
            <a:extLst>
              <a:ext uri="{FF2B5EF4-FFF2-40B4-BE49-F238E27FC236}">
                <a16:creationId xmlns:a16="http://schemas.microsoft.com/office/drawing/2014/main" id="{A6801504-17B6-56B8-8C7E-D475798A18D0}"/>
              </a:ext>
            </a:extLst>
          </p:cNvPr>
          <p:cNvSpPr txBox="1">
            <a:spLocks/>
          </p:cNvSpPr>
          <p:nvPr/>
        </p:nvSpPr>
        <p:spPr>
          <a:xfrm>
            <a:off x="0" y="5775487"/>
            <a:ext cx="8972550" cy="4713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13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[1] </a:t>
            </a:r>
            <a:r>
              <a:rPr lang="en-US" altLang="zh-CN" sz="13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Zhenyu</a:t>
            </a:r>
            <a:r>
              <a:rPr lang="en-US" altLang="zh-CN" sz="13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Li. </a:t>
            </a:r>
            <a:r>
              <a:rPr lang="en-US" altLang="zh-CN" sz="13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Binsformer</a:t>
            </a:r>
            <a:r>
              <a:rPr lang="en-US" altLang="zh-CN" sz="13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Revisiting adaptive bins for monocular depth estimation.</a:t>
            </a:r>
          </a:p>
          <a:p>
            <a:pPr algn="l"/>
            <a:r>
              <a:rPr lang="en-US" altLang="zh-CN" sz="13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[2] </a:t>
            </a:r>
            <a:r>
              <a:rPr lang="en-US" altLang="zh-CN" sz="13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Weihao</a:t>
            </a:r>
            <a:r>
              <a:rPr lang="en-US" altLang="zh-CN" sz="13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Yuan. New </a:t>
            </a:r>
            <a:r>
              <a:rPr lang="en-US" altLang="zh-CN" sz="13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crfs</a:t>
            </a:r>
            <a:r>
              <a:rPr lang="en-US" altLang="zh-CN" sz="13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Neural window fully-connected </a:t>
            </a:r>
            <a:r>
              <a:rPr lang="en-US" altLang="zh-CN" sz="13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crfs</a:t>
            </a:r>
            <a:r>
              <a:rPr lang="en-US" altLang="zh-CN" sz="13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for monocular depth estimation.</a:t>
            </a:r>
          </a:p>
          <a:p>
            <a:pPr algn="l"/>
            <a:r>
              <a:rPr lang="en-US" altLang="zh-CN" sz="13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[3] </a:t>
            </a:r>
            <a:r>
              <a:rPr lang="en-US" altLang="zh-CN" sz="13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Ren´e</a:t>
            </a:r>
            <a:r>
              <a:rPr lang="en-US" altLang="zh-CN" sz="13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zh-CN" sz="13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Ranftl</a:t>
            </a:r>
            <a:r>
              <a:rPr lang="en-US" altLang="zh-CN" sz="13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. Towards robust monocular depth estimation: Mixing datasets for zero-shot cross-dataset transfer. </a:t>
            </a:r>
            <a:endParaRPr lang="zh-CN" altLang="en-US" sz="13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04A460C-5108-D5AF-0E09-366F38D9BE4E}"/>
              </a:ext>
            </a:extLst>
          </p:cNvPr>
          <p:cNvSpPr txBox="1"/>
          <p:nvPr/>
        </p:nvSpPr>
        <p:spPr>
          <a:xfrm>
            <a:off x="362856" y="3056358"/>
            <a:ext cx="107496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dirty="0"/>
              <a:t>在</a:t>
            </a:r>
            <a:r>
              <a:rPr lang="en-US" altLang="zh-CN" dirty="0"/>
              <a:t>RDE</a:t>
            </a:r>
            <a:r>
              <a:rPr lang="zh-CN" altLang="en-US" dirty="0"/>
              <a:t>方向上</a:t>
            </a:r>
            <a:r>
              <a:rPr lang="en-US" altLang="zh-CN" dirty="0"/>
              <a:t>[</a:t>
            </a:r>
            <a:r>
              <a:rPr lang="en-US" altLang="zh-CN" dirty="0">
                <a:hlinkClick r:id="rId5"/>
              </a:rPr>
              <a:t>3</a:t>
            </a:r>
            <a:r>
              <a:rPr lang="en-US" altLang="zh-CN" dirty="0"/>
              <a:t>]</a:t>
            </a:r>
            <a:r>
              <a:rPr lang="zh-CN" altLang="en-US" dirty="0"/>
              <a:t>，</a:t>
            </a:r>
            <a:r>
              <a:rPr lang="en-US" altLang="zh-CN" dirty="0"/>
              <a:t>RDE</a:t>
            </a:r>
            <a:r>
              <a:rPr lang="zh-CN" altLang="en-US" dirty="0"/>
              <a:t>所预测的深度都是物体与物体之间的相对距离，同时也由于缺少了对于实际距离的预测，使得</a:t>
            </a:r>
            <a:r>
              <a:rPr lang="en-US" altLang="zh-CN" dirty="0"/>
              <a:t>RDE</a:t>
            </a:r>
            <a:r>
              <a:rPr lang="zh-CN" altLang="en-US" dirty="0"/>
              <a:t>拥有较好的泛化性</a:t>
            </a:r>
            <a:r>
              <a:rPr lang="en-US" altLang="zh-CN" dirty="0"/>
              <a:t>.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30981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5AFA9F1-AF98-4DA4-DFD0-2E2D963C9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/>
              <a:t>ZoeDepth: Zero-shot Transfer by Combining Relative and Metric Depth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2911138-8569-3F08-A924-1789C34D5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Shariq Farooq Bhat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D22A979-42BC-AE65-E063-7C8E6ED03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C41E6-7B25-4130-840D-D49CA92EF4E2}" type="slidenum">
              <a:rPr lang="zh-CN" altLang="en-US" smtClean="0"/>
              <a:pPr/>
              <a:t>2</a:t>
            </a:fld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B319163-A11C-F933-8E42-0F8140C838D6}"/>
              </a:ext>
            </a:extLst>
          </p:cNvPr>
          <p:cNvSpPr txBox="1"/>
          <p:nvPr/>
        </p:nvSpPr>
        <p:spPr>
          <a:xfrm>
            <a:off x="297543" y="261257"/>
            <a:ext cx="45865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Introduction</a:t>
            </a:r>
            <a:endParaRPr lang="zh-CN" altLang="en-US" sz="3200" b="1" dirty="0"/>
          </a:p>
        </p:txBody>
      </p:sp>
      <p:sp>
        <p:nvSpPr>
          <p:cNvPr id="6" name="日期占位符 3">
            <a:extLst>
              <a:ext uri="{FF2B5EF4-FFF2-40B4-BE49-F238E27FC236}">
                <a16:creationId xmlns:a16="http://schemas.microsoft.com/office/drawing/2014/main" id="{AEF59516-2DCB-BDF6-693C-F65BCBACCDCB}"/>
              </a:ext>
            </a:extLst>
          </p:cNvPr>
          <p:cNvSpPr txBox="1">
            <a:spLocks/>
          </p:cNvSpPr>
          <p:nvPr/>
        </p:nvSpPr>
        <p:spPr>
          <a:xfrm>
            <a:off x="0" y="5819589"/>
            <a:ext cx="8997950" cy="584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13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[1] </a:t>
            </a:r>
            <a:r>
              <a:rPr lang="en-US" altLang="zh-CN" sz="13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Ren´e</a:t>
            </a:r>
            <a:r>
              <a:rPr lang="en-US" altLang="zh-CN" sz="13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zh-CN" sz="13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Ranftl</a:t>
            </a:r>
            <a:r>
              <a:rPr lang="en-US" altLang="zh-CN" sz="13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. Vision transformers for dense prediction.</a:t>
            </a:r>
          </a:p>
          <a:p>
            <a:pPr algn="l"/>
            <a:r>
              <a:rPr lang="en-US" altLang="zh-CN" sz="13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[2] Shariq Farooq Bhat. </a:t>
            </a:r>
            <a:r>
              <a:rPr lang="en-US" altLang="zh-CN" sz="13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Localbins</a:t>
            </a:r>
            <a:r>
              <a:rPr lang="en-US" altLang="zh-CN" sz="13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Improving depth estimation by learning local distributions. (ECCV.2022) </a:t>
            </a:r>
          </a:p>
          <a:p>
            <a:pPr algn="l"/>
            <a:r>
              <a:rPr lang="en-US" altLang="zh-CN" sz="13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[3] </a:t>
            </a:r>
            <a:r>
              <a:rPr lang="en-US" altLang="zh-CN" sz="13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Weihao</a:t>
            </a:r>
            <a:r>
              <a:rPr lang="en-US" altLang="zh-CN" sz="13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Yuan. New </a:t>
            </a:r>
            <a:r>
              <a:rPr lang="en-US" altLang="zh-CN" sz="13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crfs</a:t>
            </a:r>
            <a:r>
              <a:rPr lang="en-US" altLang="zh-CN" sz="13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Neural window fully-connected </a:t>
            </a:r>
            <a:r>
              <a:rPr lang="en-US" altLang="zh-CN" sz="13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crfs</a:t>
            </a:r>
            <a:r>
              <a:rPr lang="en-US" altLang="zh-CN" sz="13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for monocular depth estimation.</a:t>
            </a:r>
          </a:p>
          <a:p>
            <a:pPr algn="l"/>
            <a:r>
              <a:rPr lang="en-US" altLang="zh-CN" sz="13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46430B8-2CBF-DD40-567F-1B6DAA23AD0C}"/>
              </a:ext>
            </a:extLst>
          </p:cNvPr>
          <p:cNvSpPr txBox="1"/>
          <p:nvPr/>
        </p:nvSpPr>
        <p:spPr>
          <a:xfrm>
            <a:off x="297542" y="846032"/>
            <a:ext cx="107496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dirty="0"/>
              <a:t>基于上述背景，本论文提出一种具有两个阶段的一种深度估计框架，将</a:t>
            </a:r>
            <a:r>
              <a:rPr lang="en-US" altLang="zh-CN" dirty="0"/>
              <a:t>MDE</a:t>
            </a:r>
            <a:r>
              <a:rPr lang="zh-CN" altLang="en-US" dirty="0"/>
              <a:t>和</a:t>
            </a:r>
            <a:r>
              <a:rPr lang="en-US" altLang="zh-CN" dirty="0"/>
              <a:t>RDE</a:t>
            </a:r>
            <a:r>
              <a:rPr lang="zh-CN" altLang="en-US" dirty="0"/>
              <a:t>结合了起来共同进行深度预测</a:t>
            </a:r>
            <a:r>
              <a:rPr lang="en-US" altLang="zh-CN" dirty="0"/>
              <a:t>. 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FAF3D1D-16CC-D8AB-19FE-17ED4D6D1F03}"/>
              </a:ext>
            </a:extLst>
          </p:cNvPr>
          <p:cNvSpPr txBox="1"/>
          <p:nvPr/>
        </p:nvSpPr>
        <p:spPr>
          <a:xfrm>
            <a:off x="297542" y="1528197"/>
            <a:ext cx="10749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dirty="0"/>
              <a:t>第一阶段使用标准的</a:t>
            </a:r>
            <a:r>
              <a:rPr lang="en-US" altLang="zh-CN" dirty="0"/>
              <a:t>Encode-Decoder</a:t>
            </a:r>
            <a:r>
              <a:rPr lang="zh-CN" altLang="en-US" dirty="0"/>
              <a:t>架构，先对其使用大量数据进行预训练来对相对深度进行预测</a:t>
            </a:r>
            <a:r>
              <a:rPr lang="en-US" altLang="zh-CN" dirty="0"/>
              <a:t>[</a:t>
            </a:r>
            <a:r>
              <a:rPr lang="en-US" altLang="zh-CN" dirty="0">
                <a:solidFill>
                  <a:srgbClr val="357CBC"/>
                </a:solidFill>
              </a:rPr>
              <a:t>1</a:t>
            </a:r>
            <a:r>
              <a:rPr lang="en-US" altLang="zh-CN" dirty="0"/>
              <a:t>]. 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911C443-C3F8-2ED5-1CC8-38BED6ACE7A5}"/>
              </a:ext>
            </a:extLst>
          </p:cNvPr>
          <p:cNvSpPr txBox="1"/>
          <p:nvPr/>
        </p:nvSpPr>
        <p:spPr>
          <a:xfrm>
            <a:off x="297542" y="1933363"/>
            <a:ext cx="107496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dirty="0"/>
              <a:t>第二阶段在第一阶段的基础上，引入了一个</a:t>
            </a:r>
            <a:r>
              <a:rPr lang="en-US" altLang="zh-CN" u="sng" dirty="0"/>
              <a:t>Metric Bins Module</a:t>
            </a:r>
            <a:r>
              <a:rPr lang="en-US" altLang="zh-CN" dirty="0"/>
              <a:t>[</a:t>
            </a:r>
            <a:r>
              <a:rPr lang="en-US" altLang="zh-CN" dirty="0">
                <a:solidFill>
                  <a:srgbClr val="357CBC"/>
                </a:solidFill>
              </a:rPr>
              <a:t>2</a:t>
            </a:r>
            <a:r>
              <a:rPr lang="en-US" altLang="zh-CN" dirty="0"/>
              <a:t>]</a:t>
            </a:r>
            <a:r>
              <a:rPr lang="zh-CN" altLang="en-US" dirty="0"/>
              <a:t>，在训练过程中，图像会根据特征分配到不同的</a:t>
            </a:r>
            <a:r>
              <a:rPr lang="en-US" altLang="zh-CN" dirty="0"/>
              <a:t>head</a:t>
            </a:r>
            <a:r>
              <a:rPr lang="zh-CN" altLang="en-US" dirty="0"/>
              <a:t>中，并帮助模型对</a:t>
            </a:r>
            <a:r>
              <a:rPr lang="en-US" altLang="zh-CN" dirty="0"/>
              <a:t>Metric</a:t>
            </a:r>
            <a:r>
              <a:rPr lang="zh-CN" altLang="en-US" dirty="0"/>
              <a:t>进行学习</a:t>
            </a:r>
            <a:r>
              <a:rPr lang="en-US" altLang="zh-CN" dirty="0"/>
              <a:t>. </a:t>
            </a:r>
            <a:endParaRPr lang="zh-CN" altLang="en-US" dirty="0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7586702B-1530-F444-0939-98705825F6F3}"/>
              </a:ext>
            </a:extLst>
          </p:cNvPr>
          <p:cNvSpPr/>
          <p:nvPr/>
        </p:nvSpPr>
        <p:spPr>
          <a:xfrm>
            <a:off x="1088571" y="2901319"/>
            <a:ext cx="4288292" cy="2271487"/>
          </a:xfrm>
          <a:prstGeom prst="roundRect">
            <a:avLst/>
          </a:prstGeom>
          <a:solidFill>
            <a:srgbClr val="BFDFD2"/>
          </a:solidFill>
          <a:ln w="34925" cmpd="sng">
            <a:solidFill>
              <a:srgbClr val="007F7F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CN" altLang="en-US" dirty="0">
                <a:solidFill>
                  <a:schemeClr val="tx1"/>
                </a:solidFill>
              </a:rPr>
              <a:t>在没有任何相对的预训练的情况下，本文所提出的模型 </a:t>
            </a:r>
            <a:r>
              <a:rPr lang="en-US" altLang="zh-CN" dirty="0" err="1">
                <a:solidFill>
                  <a:schemeClr val="tx1"/>
                </a:solidFill>
              </a:rPr>
              <a:t>ZoeD</a:t>
            </a:r>
            <a:r>
              <a:rPr lang="en-US" altLang="zh-CN" dirty="0">
                <a:solidFill>
                  <a:schemeClr val="tx1"/>
                </a:solidFill>
              </a:rPr>
              <a:t>-X-N </a:t>
            </a:r>
            <a:r>
              <a:rPr lang="zh-CN" altLang="en-US" dirty="0">
                <a:solidFill>
                  <a:schemeClr val="tx1"/>
                </a:solidFill>
              </a:rPr>
              <a:t>仅在 </a:t>
            </a:r>
            <a:r>
              <a:rPr lang="en-US" altLang="zh-CN" dirty="0">
                <a:solidFill>
                  <a:schemeClr val="tx1"/>
                </a:solidFill>
              </a:rPr>
              <a:t>NYU Depth v2 </a:t>
            </a:r>
            <a:r>
              <a:rPr lang="zh-CN" altLang="en-US" dirty="0">
                <a:solidFill>
                  <a:schemeClr val="tx1"/>
                </a:solidFill>
              </a:rPr>
              <a:t>上进行训练</a:t>
            </a:r>
            <a:r>
              <a:rPr lang="en-US" altLang="zh-CN" dirty="0">
                <a:solidFill>
                  <a:schemeClr val="tx1"/>
                </a:solidFill>
              </a:rPr>
              <a:t>. </a:t>
            </a:r>
            <a:r>
              <a:rPr lang="zh-CN" altLang="en-US" dirty="0">
                <a:solidFill>
                  <a:schemeClr val="tx1"/>
                </a:solidFill>
              </a:rPr>
              <a:t>这种配置验证了</a:t>
            </a:r>
            <a:r>
              <a:rPr lang="en-US" altLang="zh-CN" dirty="0">
                <a:solidFill>
                  <a:schemeClr val="tx1"/>
                </a:solidFill>
              </a:rPr>
              <a:t>Metric Bins Module</a:t>
            </a:r>
            <a:r>
              <a:rPr lang="zh-CN" altLang="en-US" dirty="0">
                <a:solidFill>
                  <a:schemeClr val="tx1"/>
                </a:solidFill>
              </a:rPr>
              <a:t>的设计已经可以在室内深度估计方面比当前的 </a:t>
            </a:r>
            <a:r>
              <a:rPr lang="en-US" altLang="zh-CN" dirty="0">
                <a:solidFill>
                  <a:schemeClr val="tx1"/>
                </a:solidFill>
              </a:rPr>
              <a:t>SOTA </a:t>
            </a:r>
            <a:r>
              <a:rPr lang="en-US" altLang="zh-CN" dirty="0" err="1">
                <a:solidFill>
                  <a:schemeClr val="tx1"/>
                </a:solidFill>
              </a:rPr>
              <a:t>NeWCRFs</a:t>
            </a:r>
            <a:r>
              <a:rPr lang="zh-CN" altLang="en-US" dirty="0">
                <a:solidFill>
                  <a:schemeClr val="tx1"/>
                </a:solidFill>
              </a:rPr>
              <a:t>提升了</a:t>
            </a:r>
            <a:r>
              <a:rPr lang="en-US" altLang="zh-CN" dirty="0">
                <a:solidFill>
                  <a:schemeClr val="tx1"/>
                </a:solidFill>
              </a:rPr>
              <a:t>13.7%.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847FB567-BB35-8516-E7C1-3B4FB4452C47}"/>
              </a:ext>
            </a:extLst>
          </p:cNvPr>
          <p:cNvSpPr/>
          <p:nvPr/>
        </p:nvSpPr>
        <p:spPr>
          <a:xfrm>
            <a:off x="6850743" y="2901319"/>
            <a:ext cx="4288292" cy="2271487"/>
          </a:xfrm>
          <a:prstGeom prst="roundRect">
            <a:avLst/>
          </a:prstGeom>
          <a:solidFill>
            <a:srgbClr val="68BED9"/>
          </a:solidFill>
          <a:ln w="34925" cmpd="sng">
            <a:solidFill>
              <a:srgbClr val="007F7F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CN" altLang="en-US" dirty="0">
                <a:solidFill>
                  <a:schemeClr val="tx1"/>
                </a:solidFill>
              </a:rPr>
              <a:t>通过在 </a:t>
            </a:r>
            <a:r>
              <a:rPr lang="en-US" altLang="zh-CN" dirty="0">
                <a:solidFill>
                  <a:schemeClr val="tx1"/>
                </a:solidFill>
              </a:rPr>
              <a:t>12 </a:t>
            </a:r>
            <a:r>
              <a:rPr lang="zh-CN" altLang="en-US" dirty="0">
                <a:solidFill>
                  <a:schemeClr val="tx1"/>
                </a:solidFill>
              </a:rPr>
              <a:t>个数据集上进行相对深度预训练，然后在 </a:t>
            </a:r>
            <a:r>
              <a:rPr lang="en-US" altLang="zh-CN" dirty="0">
                <a:solidFill>
                  <a:schemeClr val="tx1"/>
                </a:solidFill>
              </a:rPr>
              <a:t>NYU Depth v2 </a:t>
            </a:r>
            <a:r>
              <a:rPr lang="zh-CN" altLang="en-US" dirty="0">
                <a:solidFill>
                  <a:schemeClr val="tx1"/>
                </a:solidFill>
              </a:rPr>
              <a:t>上进行度量微调，本文提出的模型 </a:t>
            </a:r>
            <a:r>
              <a:rPr lang="en-US" altLang="zh-CN" dirty="0">
                <a:solidFill>
                  <a:schemeClr val="tx1"/>
                </a:solidFill>
              </a:rPr>
              <a:t>ZoeD-M12-N </a:t>
            </a:r>
            <a:r>
              <a:rPr lang="zh-CN" altLang="en-US" dirty="0">
                <a:solidFill>
                  <a:schemeClr val="tx1"/>
                </a:solidFill>
              </a:rPr>
              <a:t>可以在 </a:t>
            </a:r>
            <a:r>
              <a:rPr lang="en-US" altLang="zh-CN" dirty="0" err="1">
                <a:solidFill>
                  <a:schemeClr val="tx1"/>
                </a:solidFill>
              </a:rPr>
              <a:t>ZoeD</a:t>
            </a:r>
            <a:r>
              <a:rPr lang="en-US" altLang="zh-CN" dirty="0">
                <a:solidFill>
                  <a:schemeClr val="tx1"/>
                </a:solidFill>
              </a:rPr>
              <a:t>-X-N </a:t>
            </a:r>
            <a:r>
              <a:rPr lang="zh-CN" altLang="en-US" dirty="0">
                <a:solidFill>
                  <a:schemeClr val="tx1"/>
                </a:solidFill>
              </a:rPr>
              <a:t>的基础上进一步提升</a:t>
            </a:r>
            <a:r>
              <a:rPr lang="en-US" altLang="zh-CN" dirty="0">
                <a:solidFill>
                  <a:schemeClr val="tx1"/>
                </a:solidFill>
              </a:rPr>
              <a:t>8.5%</a:t>
            </a:r>
            <a:r>
              <a:rPr lang="zh-CN" altLang="en-US" dirty="0">
                <a:solidFill>
                  <a:schemeClr val="tx1"/>
                </a:solidFill>
              </a:rPr>
              <a:t>，比目前</a:t>
            </a:r>
            <a:r>
              <a:rPr lang="en-US" altLang="zh-CN" dirty="0">
                <a:solidFill>
                  <a:schemeClr val="tx1"/>
                </a:solidFill>
              </a:rPr>
              <a:t>SOTA</a:t>
            </a:r>
            <a:r>
              <a:rPr lang="zh-CN" altLang="en-US" dirty="0">
                <a:solidFill>
                  <a:schemeClr val="tx1"/>
                </a:solidFill>
              </a:rPr>
              <a:t>提高了</a:t>
            </a:r>
            <a:r>
              <a:rPr lang="en-US" altLang="zh-CN" dirty="0">
                <a:solidFill>
                  <a:schemeClr val="tx1"/>
                </a:solidFill>
              </a:rPr>
              <a:t>21%.</a:t>
            </a:r>
            <a:r>
              <a:rPr lang="zh-CN" altLang="en-US" dirty="0">
                <a:solidFill>
                  <a:schemeClr val="tx1"/>
                </a:solidFill>
              </a:rPr>
              <a:t> 需要注意的是，当前并没有能够从相对深度中受益的绝对深度估计的架构</a:t>
            </a:r>
            <a:r>
              <a:rPr lang="en-US" altLang="zh-CN" dirty="0">
                <a:solidFill>
                  <a:schemeClr val="tx1"/>
                </a:solidFill>
              </a:rPr>
              <a:t>. 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4944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91B8CE7-7CEA-78F2-8731-3ECB24A30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/>
              <a:t>ZoeDepth: Zero-shot Transfer by Combining Relative and Metric Depth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0CD761A-521F-8E34-9667-64ACC6108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Shariq Farooq Bhat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12E373B-A647-E8CC-35BA-DEBBBE019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C41E6-7B25-4130-840D-D49CA92EF4E2}" type="slidenum">
              <a:rPr lang="zh-CN" altLang="en-US" smtClean="0"/>
              <a:pPr/>
              <a:t>3</a:t>
            </a:fld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9D22265-2183-D6F2-35FE-1BC7904FBD78}"/>
              </a:ext>
            </a:extLst>
          </p:cNvPr>
          <p:cNvSpPr txBox="1"/>
          <p:nvPr/>
        </p:nvSpPr>
        <p:spPr>
          <a:xfrm>
            <a:off x="297543" y="261257"/>
            <a:ext cx="45865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Framework</a:t>
            </a:r>
            <a:r>
              <a:rPr lang="en-US" altLang="zh-CN" sz="3200" b="1" dirty="0"/>
              <a:t> Overview</a:t>
            </a:r>
            <a:endParaRPr lang="zh-CN" altLang="en-US" sz="3200" b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1E12190-42D7-9825-17E5-ACE86C01D8F7}"/>
              </a:ext>
            </a:extLst>
          </p:cNvPr>
          <p:cNvSpPr txBox="1"/>
          <p:nvPr/>
        </p:nvSpPr>
        <p:spPr>
          <a:xfrm>
            <a:off x="297542" y="846032"/>
            <a:ext cx="107496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dirty="0"/>
              <a:t>1. </a:t>
            </a:r>
            <a:r>
              <a:rPr lang="zh-CN" altLang="en-US" dirty="0"/>
              <a:t>对于相对深度部分的训练，本文主要采用了</a:t>
            </a:r>
            <a:r>
              <a:rPr lang="en-US" altLang="zh-CN" dirty="0" err="1"/>
              <a:t>MiDaS</a:t>
            </a:r>
            <a:r>
              <a:rPr lang="en-US" altLang="zh-CN" dirty="0"/>
              <a:t>[</a:t>
            </a:r>
            <a:r>
              <a:rPr lang="en-US" altLang="zh-CN" dirty="0">
                <a:solidFill>
                  <a:srgbClr val="357CBC"/>
                </a:solidFill>
              </a:rPr>
              <a:t>1</a:t>
            </a:r>
            <a:r>
              <a:rPr lang="en-US" altLang="zh-CN" dirty="0"/>
              <a:t>]</a:t>
            </a:r>
            <a:r>
              <a:rPr lang="zh-CN" altLang="en-US" dirty="0"/>
              <a:t>的训练策略</a:t>
            </a:r>
            <a:r>
              <a:rPr lang="en-US" altLang="zh-CN" dirty="0"/>
              <a:t>. </a:t>
            </a:r>
            <a:r>
              <a:rPr lang="zh-CN" altLang="en-US" dirty="0"/>
              <a:t>它主要是使用了一个对于尺度和偏移不敏感的损失函数；并且在多数据集的情况下，还会额外使用一种</a:t>
            </a:r>
            <a:r>
              <a:rPr lang="zh-CN" altLang="en-US" b="1" dirty="0"/>
              <a:t>多任务损失函数</a:t>
            </a:r>
            <a:r>
              <a:rPr lang="zh-CN" altLang="en-US" dirty="0"/>
              <a:t>来确保在所有数据集上都达到帕累托最优性</a:t>
            </a:r>
            <a:r>
              <a:rPr lang="en-US" altLang="zh-CN" dirty="0"/>
              <a:t>(</a:t>
            </a:r>
            <a:r>
              <a:rPr lang="zh-CN" altLang="en-US" dirty="0"/>
              <a:t>即使得所有数据集上运行时性能均衡，避免某个任务的性能提升以牺牲其他任务为代价</a:t>
            </a:r>
            <a:r>
              <a:rPr lang="en-US" altLang="zh-CN" dirty="0"/>
              <a:t>)</a:t>
            </a:r>
            <a:endParaRPr lang="zh-CN" altLang="en-US" b="1" dirty="0"/>
          </a:p>
        </p:txBody>
      </p:sp>
      <p:sp>
        <p:nvSpPr>
          <p:cNvPr id="11" name="日期占位符 3">
            <a:extLst>
              <a:ext uri="{FF2B5EF4-FFF2-40B4-BE49-F238E27FC236}">
                <a16:creationId xmlns:a16="http://schemas.microsoft.com/office/drawing/2014/main" id="{99346FB2-04D4-42BE-B8BE-58127D3229E2}"/>
              </a:ext>
            </a:extLst>
          </p:cNvPr>
          <p:cNvSpPr txBox="1">
            <a:spLocks/>
          </p:cNvSpPr>
          <p:nvPr/>
        </p:nvSpPr>
        <p:spPr>
          <a:xfrm>
            <a:off x="0" y="5678884"/>
            <a:ext cx="8972550" cy="4713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13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[1] </a:t>
            </a:r>
            <a:r>
              <a:rPr lang="en-US" altLang="zh-CN" sz="13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Ren´e</a:t>
            </a:r>
            <a:r>
              <a:rPr lang="en-US" altLang="zh-CN" sz="13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zh-CN" sz="13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Ranftl</a:t>
            </a:r>
            <a:r>
              <a:rPr lang="en-US" altLang="zh-CN" sz="13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. Towards robust monocular depth estimation: Mixing datasets for zero-shot cross-dataset transfer.</a:t>
            </a:r>
          </a:p>
          <a:p>
            <a:pPr algn="l"/>
            <a:r>
              <a:rPr lang="en-US" altLang="zh-CN" sz="13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[2] </a:t>
            </a:r>
            <a:r>
              <a:rPr lang="en-US" altLang="zh-CN" sz="13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Ren´e</a:t>
            </a:r>
            <a:r>
              <a:rPr lang="en-US" altLang="zh-CN" sz="13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zh-CN" sz="13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Ranftl</a:t>
            </a:r>
            <a:r>
              <a:rPr lang="en-US" altLang="zh-CN" sz="13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. Vision transformers for dense prediction.  </a:t>
            </a:r>
          </a:p>
          <a:p>
            <a:pPr algn="l"/>
            <a:r>
              <a:rPr lang="en-US" altLang="zh-CN" sz="13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[3] </a:t>
            </a:r>
            <a:r>
              <a:rPr lang="en-US" altLang="zh-CN" sz="13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Hangbo</a:t>
            </a:r>
            <a:r>
              <a:rPr lang="en-US" altLang="zh-CN" sz="13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Bao. Beit: BERT pre training of image transformers.</a:t>
            </a:r>
          </a:p>
          <a:p>
            <a:pPr algn="l"/>
            <a:r>
              <a:rPr lang="en-US" altLang="zh-CN" sz="13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[4] Shariq Farooq Bhat. </a:t>
            </a:r>
            <a:r>
              <a:rPr lang="en-US" altLang="zh-CN" sz="13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Adabins</a:t>
            </a:r>
            <a:r>
              <a:rPr lang="en-US" altLang="zh-CN" sz="13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Depth estimation using adaptive bins.</a:t>
            </a:r>
            <a:endParaRPr lang="zh-CN" altLang="en-US" sz="13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0C0F666-2D19-0878-7613-1B6FA3DD65AF}"/>
              </a:ext>
            </a:extLst>
          </p:cNvPr>
          <p:cNvSpPr txBox="1"/>
          <p:nvPr/>
        </p:nvSpPr>
        <p:spPr>
          <a:xfrm>
            <a:off x="297542" y="2046361"/>
            <a:ext cx="107496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dirty="0"/>
              <a:t>2. </a:t>
            </a:r>
            <a:r>
              <a:rPr lang="zh-CN" altLang="en-US" dirty="0"/>
              <a:t>在编解码器的选择上，本文采用了</a:t>
            </a:r>
            <a:r>
              <a:rPr lang="en-US" altLang="zh-CN" dirty="0"/>
              <a:t>DPT Encoder-Decoder[</a:t>
            </a:r>
            <a:r>
              <a:rPr lang="en-US" altLang="zh-CN" dirty="0">
                <a:solidFill>
                  <a:srgbClr val="357CBC"/>
                </a:solidFill>
              </a:rPr>
              <a:t>2</a:t>
            </a:r>
            <a:r>
              <a:rPr lang="en-US" altLang="zh-CN" dirty="0"/>
              <a:t>]</a:t>
            </a:r>
            <a:r>
              <a:rPr lang="zh-CN" altLang="en-US" dirty="0"/>
              <a:t>作为基础架构，但同时为了提升性能，将原始的编码器替换为最新的基于</a:t>
            </a:r>
            <a:r>
              <a:rPr lang="en-US" altLang="zh-CN" dirty="0"/>
              <a:t>Transformer</a:t>
            </a:r>
            <a:r>
              <a:rPr lang="zh-CN" altLang="en-US" dirty="0"/>
              <a:t>的骨干网络</a:t>
            </a:r>
            <a:r>
              <a:rPr lang="en-US" altLang="zh-CN" dirty="0"/>
              <a:t>(</a:t>
            </a:r>
            <a:r>
              <a:rPr lang="zh-CN" altLang="en-US" dirty="0"/>
              <a:t>如 </a:t>
            </a:r>
            <a:r>
              <a:rPr lang="en-US" altLang="zh-CN" dirty="0" err="1"/>
              <a:t>Swin</a:t>
            </a:r>
            <a:r>
              <a:rPr lang="en-US" altLang="zh-CN" dirty="0"/>
              <a:t> Transformer </a:t>
            </a:r>
            <a:r>
              <a:rPr lang="zh-CN" altLang="en-US" dirty="0"/>
              <a:t>或 </a:t>
            </a:r>
            <a:r>
              <a:rPr lang="en-US" altLang="zh-CN" dirty="0" err="1"/>
              <a:t>BEiT</a:t>
            </a:r>
            <a:r>
              <a:rPr lang="en-US" altLang="zh-CN" dirty="0"/>
              <a:t>) [</a:t>
            </a:r>
            <a:r>
              <a:rPr lang="en-US" altLang="zh-CN" dirty="0">
                <a:solidFill>
                  <a:srgbClr val="357CBC"/>
                </a:solidFill>
              </a:rPr>
              <a:t>3</a:t>
            </a:r>
            <a:r>
              <a:rPr lang="en-US" altLang="zh-CN" dirty="0"/>
              <a:t>]. </a:t>
            </a:r>
            <a:endParaRPr lang="zh-CN" altLang="en-US" b="1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0A6283B-16D8-9043-CF16-7CE677A487DD}"/>
              </a:ext>
            </a:extLst>
          </p:cNvPr>
          <p:cNvSpPr txBox="1"/>
          <p:nvPr/>
        </p:nvSpPr>
        <p:spPr>
          <a:xfrm>
            <a:off x="297542" y="2693665"/>
            <a:ext cx="107496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dirty="0"/>
              <a:t>3. </a:t>
            </a:r>
            <a:r>
              <a:rPr lang="zh-CN" altLang="en-US" dirty="0"/>
              <a:t>在完成</a:t>
            </a:r>
            <a:r>
              <a:rPr lang="en-US" altLang="zh-CN" dirty="0" err="1"/>
              <a:t>MiDaS</a:t>
            </a:r>
            <a:r>
              <a:rPr lang="zh-CN" altLang="en-US" dirty="0"/>
              <a:t>训练后，会为其添加一个新的模块：</a:t>
            </a:r>
            <a:r>
              <a:rPr lang="en-US" altLang="zh-CN" dirty="0"/>
              <a:t>Metric Bins Module</a:t>
            </a:r>
            <a:r>
              <a:rPr lang="zh-CN" altLang="en-US" dirty="0"/>
              <a:t>，用于完成从相对深度到绝对深度的转化</a:t>
            </a:r>
            <a:r>
              <a:rPr lang="en-US" altLang="zh-CN" dirty="0"/>
              <a:t>.</a:t>
            </a:r>
            <a:r>
              <a:rPr lang="zh-CN" altLang="en-US" dirty="0"/>
              <a:t>这一模块基于自适应分箱（</a:t>
            </a:r>
            <a:r>
              <a:rPr lang="en-US" altLang="zh-CN" dirty="0"/>
              <a:t>adaptive binning</a:t>
            </a:r>
            <a:r>
              <a:rPr lang="zh-CN" altLang="en-US" dirty="0"/>
              <a:t>）的设计理念，最早提出于</a:t>
            </a:r>
            <a:r>
              <a:rPr lang="en-US" altLang="zh-CN" dirty="0"/>
              <a:t>[</a:t>
            </a:r>
            <a:r>
              <a:rPr lang="en-US" altLang="zh-CN" dirty="0">
                <a:solidFill>
                  <a:srgbClr val="357CBC"/>
                </a:solidFill>
              </a:rPr>
              <a:t>4</a:t>
            </a:r>
            <a:r>
              <a:rPr lang="en-US" altLang="zh-CN" dirty="0"/>
              <a:t>].</a:t>
            </a:r>
            <a:r>
              <a:rPr lang="zh-CN" altLang="en-US" dirty="0"/>
              <a:t> </a:t>
            </a:r>
            <a:endParaRPr lang="zh-CN" altLang="en-US" b="1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CB29500-2607-4941-4F4E-711EA06362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0559" y="3429000"/>
            <a:ext cx="8050881" cy="2078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127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150F992-009E-09C5-0CD5-8E2C3A863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/>
              <a:t>ZoeDepth: Zero-shot Transfer by Combining Relative and Metric Depth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D278627-17CC-0C9B-7DD3-A19673BF6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Shariq Farooq Bhat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CF3CE04-D6C6-0393-D691-813DF745E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C41E6-7B25-4130-840D-D49CA92EF4E2}" type="slidenum">
              <a:rPr lang="zh-CN" altLang="en-US" smtClean="0"/>
              <a:pPr/>
              <a:t>4</a:t>
            </a:fld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CF9D7D4-BC8A-3542-0F3E-7F8B39867519}"/>
              </a:ext>
            </a:extLst>
          </p:cNvPr>
          <p:cNvSpPr txBox="1"/>
          <p:nvPr/>
        </p:nvSpPr>
        <p:spPr>
          <a:xfrm>
            <a:off x="297543" y="261257"/>
            <a:ext cx="45865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LocalBins </a:t>
            </a:r>
            <a:r>
              <a:rPr lang="en-US" altLang="zh-CN" sz="3200" dirty="0"/>
              <a:t>review</a:t>
            </a:r>
            <a:endParaRPr lang="zh-CN" altLang="en-US" sz="3200" b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EE632CD-D6D0-5BFB-FD17-FD25DE93E8D3}"/>
              </a:ext>
            </a:extLst>
          </p:cNvPr>
          <p:cNvSpPr txBox="1"/>
          <p:nvPr/>
        </p:nvSpPr>
        <p:spPr>
          <a:xfrm>
            <a:off x="297542" y="846032"/>
            <a:ext cx="107496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dirty="0"/>
              <a:t>LocalBins</a:t>
            </a:r>
            <a:r>
              <a:rPr lang="zh-CN" altLang="en-US" dirty="0"/>
              <a:t>是一种深度估计模块，基于</a:t>
            </a:r>
            <a:r>
              <a:rPr lang="en-US" altLang="zh-CN" dirty="0"/>
              <a:t>Transformer</a:t>
            </a:r>
            <a:r>
              <a:rPr lang="zh-CN" altLang="en-US" dirty="0"/>
              <a:t>架构</a:t>
            </a:r>
            <a:r>
              <a:rPr lang="en-US" altLang="zh-CN" dirty="0"/>
              <a:t>. </a:t>
            </a:r>
            <a:r>
              <a:rPr lang="zh-CN" altLang="en-US" dirty="0"/>
              <a:t>它的输入来自于编码器和解码器的多尺度特征，输出则是每个像素位置的</a:t>
            </a:r>
            <a:r>
              <a:rPr lang="en-US" altLang="zh-CN" u="sng" dirty="0"/>
              <a:t>Bin</a:t>
            </a:r>
            <a:r>
              <a:rPr lang="zh-CN" altLang="en-US" u="sng" dirty="0"/>
              <a:t>中心</a:t>
            </a:r>
            <a:r>
              <a:rPr lang="zh-CN" altLang="en-US" dirty="0"/>
              <a:t>和</a:t>
            </a:r>
            <a:r>
              <a:rPr lang="zh-CN" altLang="en-US" u="sng" dirty="0"/>
              <a:t>概率分布</a:t>
            </a:r>
            <a:r>
              <a:rPr lang="en-US" altLang="zh-CN" dirty="0"/>
              <a:t>.</a:t>
            </a:r>
            <a:r>
              <a:rPr lang="zh-CN" altLang="en-US" dirty="0"/>
              <a:t> </a:t>
            </a:r>
            <a:endParaRPr lang="zh-CN" altLang="en-US" b="1" u="sng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206B315-9DCD-72AF-7E40-DBAB8E748BD6}"/>
              </a:ext>
            </a:extLst>
          </p:cNvPr>
          <p:cNvSpPr txBox="1"/>
          <p:nvPr/>
        </p:nvSpPr>
        <p:spPr>
          <a:xfrm>
            <a:off x="297542" y="1430807"/>
            <a:ext cx="107496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dirty="0"/>
              <a:t>其核心思想是：每个像素的最终深度由所有</a:t>
            </a:r>
            <a:r>
              <a:rPr lang="en-US" altLang="zh-CN" dirty="0"/>
              <a:t>bin</a:t>
            </a:r>
            <a:r>
              <a:rPr lang="zh-CN" altLang="en-US" dirty="0"/>
              <a:t>中心的线性组合决定，而线性组合的权重由预测的概率分布提供</a:t>
            </a:r>
            <a:r>
              <a:rPr lang="en-US" altLang="zh-CN" dirty="0"/>
              <a:t>. </a:t>
            </a:r>
            <a:r>
              <a:rPr lang="zh-CN" altLang="en-US" dirty="0"/>
              <a:t>公式如下：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D3F40A1A-F26B-B4C3-5A20-0E7C29F5DCFB}"/>
                  </a:ext>
                </a:extLst>
              </p:cNvPr>
              <p:cNvSpPr txBox="1"/>
              <p:nvPr/>
            </p:nvSpPr>
            <p:spPr>
              <a:xfrm>
                <a:off x="2813203" y="2142668"/>
                <a:ext cx="3503078" cy="103848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𝑡𝑜𝑡𝑎𝑙</m:t>
                              </m:r>
                            </m:sub>
                          </m:sSub>
                        </m:sup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D3F40A1A-F26B-B4C3-5A20-0E7C29F5DC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3203" y="2142668"/>
                <a:ext cx="3503078" cy="103848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本框 8">
            <a:extLst>
              <a:ext uri="{FF2B5EF4-FFF2-40B4-BE49-F238E27FC236}">
                <a16:creationId xmlns:a16="http://schemas.microsoft.com/office/drawing/2014/main" id="{9BCE449C-5521-0ADC-4F6C-2CB7A1CB553F}"/>
              </a:ext>
            </a:extLst>
          </p:cNvPr>
          <p:cNvSpPr txBox="1"/>
          <p:nvPr/>
        </p:nvSpPr>
        <p:spPr>
          <a:xfrm>
            <a:off x="6139543" y="2142668"/>
            <a:ext cx="4114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d(</a:t>
            </a:r>
            <a:r>
              <a:rPr lang="en-US" altLang="zh-CN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altLang="zh-CN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  <a:r>
              <a:rPr lang="zh-CN" altLang="en-US" sz="1400" dirty="0"/>
              <a:t>为预测的像素</a:t>
            </a:r>
            <a:r>
              <a:rPr lang="en-US" altLang="zh-CN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zh-CN" altLang="en-US" sz="1400" dirty="0"/>
              <a:t>的最终深度</a:t>
            </a:r>
            <a:endParaRPr lang="en-US" altLang="zh-CN" sz="14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D065197-C80D-4507-B2F1-9B287220203A}"/>
              </a:ext>
            </a:extLst>
          </p:cNvPr>
          <p:cNvSpPr txBox="1"/>
          <p:nvPr/>
        </p:nvSpPr>
        <p:spPr>
          <a:xfrm>
            <a:off x="6139543" y="2431305"/>
            <a:ext cx="4114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p</a:t>
            </a:r>
            <a:r>
              <a:rPr lang="en-US" altLang="zh-CN" sz="14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altLang="zh-CN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(k</a:t>
            </a:r>
            <a:r>
              <a:rPr lang="en-US" altLang="zh-CN" sz="1400" dirty="0"/>
              <a:t>)</a:t>
            </a:r>
            <a:r>
              <a:rPr lang="zh-CN" altLang="en-US" sz="1400" dirty="0"/>
              <a:t>为像素</a:t>
            </a:r>
            <a:r>
              <a:rPr lang="en-US" altLang="zh-CN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zh-CN" altLang="en-US" sz="1400" dirty="0"/>
              <a:t>对第</a:t>
            </a:r>
            <a:r>
              <a:rPr lang="en-US" altLang="zh-CN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k</a:t>
            </a:r>
            <a:r>
              <a:rPr lang="zh-CN" altLang="en-US" sz="1400" dirty="0"/>
              <a:t>个</a:t>
            </a:r>
            <a:r>
              <a:rPr lang="en-US" altLang="zh-CN" sz="1400" dirty="0"/>
              <a:t>bin</a:t>
            </a:r>
            <a:r>
              <a:rPr lang="zh-CN" altLang="en-US" sz="1400" dirty="0"/>
              <a:t>的预测概率</a:t>
            </a:r>
            <a:endParaRPr lang="en-US" altLang="zh-CN" sz="14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D08B16B-3105-1F89-3672-F46B53604FC3}"/>
              </a:ext>
            </a:extLst>
          </p:cNvPr>
          <p:cNvSpPr txBox="1"/>
          <p:nvPr/>
        </p:nvSpPr>
        <p:spPr>
          <a:xfrm>
            <a:off x="6139543" y="2763156"/>
            <a:ext cx="4114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c</a:t>
            </a:r>
            <a:r>
              <a:rPr lang="en-US" altLang="zh-CN" sz="14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altLang="zh-CN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(k</a:t>
            </a:r>
            <a:r>
              <a:rPr lang="en-US" altLang="zh-CN" sz="1400" dirty="0"/>
              <a:t>)</a:t>
            </a:r>
            <a:r>
              <a:rPr lang="zh-CN" altLang="en-US" sz="1400" dirty="0"/>
              <a:t>为第</a:t>
            </a:r>
            <a:r>
              <a:rPr lang="en-US" altLang="zh-CN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k</a:t>
            </a:r>
            <a:r>
              <a:rPr lang="zh-CN" altLang="en-US" sz="1400" dirty="0"/>
              <a:t>个</a:t>
            </a:r>
            <a:r>
              <a:rPr lang="en-US" altLang="zh-CN" sz="1400" dirty="0"/>
              <a:t>bin</a:t>
            </a:r>
            <a:r>
              <a:rPr lang="zh-CN" altLang="en-US" sz="1400" dirty="0"/>
              <a:t>的中心值</a:t>
            </a:r>
            <a:endParaRPr lang="en-US" altLang="zh-CN" sz="1400" dirty="0"/>
          </a:p>
        </p:txBody>
      </p:sp>
      <p:pic>
        <p:nvPicPr>
          <p:cNvPr id="121" name="图片 120">
            <a:extLst>
              <a:ext uri="{FF2B5EF4-FFF2-40B4-BE49-F238E27FC236}">
                <a16:creationId xmlns:a16="http://schemas.microsoft.com/office/drawing/2014/main" id="{6C67320F-6AF5-1A6E-94FE-8AA41EC7BC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429000"/>
            <a:ext cx="12192000" cy="2472987"/>
          </a:xfrm>
          <a:prstGeom prst="rect">
            <a:avLst/>
          </a:prstGeom>
        </p:spPr>
      </p:pic>
      <p:sp>
        <p:nvSpPr>
          <p:cNvPr id="122" name="文本框 121">
            <a:extLst>
              <a:ext uri="{FF2B5EF4-FFF2-40B4-BE49-F238E27FC236}">
                <a16:creationId xmlns:a16="http://schemas.microsoft.com/office/drawing/2014/main" id="{9A2287B6-E18B-69D9-4504-C70C62F9C0F9}"/>
              </a:ext>
            </a:extLst>
          </p:cNvPr>
          <p:cNvSpPr txBox="1"/>
          <p:nvPr/>
        </p:nvSpPr>
        <p:spPr>
          <a:xfrm>
            <a:off x="3958044" y="4699000"/>
            <a:ext cx="12133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Bottleneck feature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3" name="文本框 122">
            <a:extLst>
              <a:ext uri="{FF2B5EF4-FFF2-40B4-BE49-F238E27FC236}">
                <a16:creationId xmlns:a16="http://schemas.microsoft.com/office/drawing/2014/main" id="{8D4AB09A-63FD-8AE7-77B0-0F07406B81F4}"/>
              </a:ext>
            </a:extLst>
          </p:cNvPr>
          <p:cNvSpPr txBox="1"/>
          <p:nvPr/>
        </p:nvSpPr>
        <p:spPr>
          <a:xfrm>
            <a:off x="7005320" y="3525296"/>
            <a:ext cx="109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Decoder feature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54199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275A24C-3C45-ECBC-C655-E5CC2B5EB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/>
              <a:t>ZoeDepth: Zero-shot Transfer by Combining Relative and Metric Depth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D449F80-042E-AB64-04F1-70384CB0B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Shariq Farooq Bhat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47D4C30-9838-E97E-3F43-1810C501F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C41E6-7B25-4130-840D-D49CA92EF4E2}" type="slidenum">
              <a:rPr lang="zh-CN" altLang="en-US" smtClean="0"/>
              <a:pPr/>
              <a:t>5</a:t>
            </a:fld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943C3F9-FD8F-8A3A-EED9-1E13C9541BAD}"/>
              </a:ext>
            </a:extLst>
          </p:cNvPr>
          <p:cNvSpPr txBox="1"/>
          <p:nvPr/>
        </p:nvSpPr>
        <p:spPr>
          <a:xfrm>
            <a:off x="297543" y="261257"/>
            <a:ext cx="45865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Compare to</a:t>
            </a:r>
            <a:r>
              <a:rPr lang="en-US" altLang="zh-CN" sz="3200" b="1" dirty="0"/>
              <a:t> </a:t>
            </a:r>
            <a:r>
              <a:rPr lang="en-US" altLang="zh-CN" sz="3200" b="1" dirty="0" err="1"/>
              <a:t>AdaBins</a:t>
            </a:r>
            <a:endParaRPr lang="zh-CN" altLang="en-US" sz="3200" b="1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6254996-9643-C6AB-F3CD-0523183F8C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658" y="846032"/>
            <a:ext cx="9676683" cy="5321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8793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557CD3B-0950-95B6-9EC0-3A3517551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/>
              <a:t>ZoeDepth: Zero-shot Transfer by Combining Relative and Metric Depth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6C61BCA-01C6-F150-93B6-5F91FA5B5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Shariq Farooq Bhat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50FD7DC-9C83-CA9C-A3ED-53CA1BFBA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C41E6-7B25-4130-840D-D49CA92EF4E2}" type="slidenum">
              <a:rPr lang="zh-CN" altLang="en-US" smtClean="0"/>
              <a:pPr/>
              <a:t>6</a:t>
            </a:fld>
            <a:endParaRPr lang="zh-CN" altLang="en-US" dirty="0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BC26C146-09E7-E71F-BDB9-9B5B73155D95}"/>
              </a:ext>
            </a:extLst>
          </p:cNvPr>
          <p:cNvSpPr/>
          <p:nvPr/>
        </p:nvSpPr>
        <p:spPr>
          <a:xfrm>
            <a:off x="3247403" y="3755697"/>
            <a:ext cx="646331" cy="646331"/>
          </a:xfrm>
          <a:prstGeom prst="roundRect">
            <a:avLst/>
          </a:prstGeom>
          <a:solidFill>
            <a:srgbClr val="9FFFE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8FE1173D-89D6-C2AF-88E8-B88281D6C8F7}"/>
              </a:ext>
            </a:extLst>
          </p:cNvPr>
          <p:cNvSpPr/>
          <p:nvPr/>
        </p:nvSpPr>
        <p:spPr>
          <a:xfrm>
            <a:off x="4110904" y="3356136"/>
            <a:ext cx="187960" cy="187960"/>
          </a:xfrm>
          <a:prstGeom prst="ellipse">
            <a:avLst/>
          </a:prstGeom>
          <a:solidFill>
            <a:srgbClr val="FFFFA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E36216F7-83E3-B267-5600-FDD26687B9FD}"/>
              </a:ext>
            </a:extLst>
          </p:cNvPr>
          <p:cNvSpPr/>
          <p:nvPr/>
        </p:nvSpPr>
        <p:spPr>
          <a:xfrm>
            <a:off x="4569897" y="3755697"/>
            <a:ext cx="646331" cy="646331"/>
          </a:xfrm>
          <a:prstGeom prst="ellipse">
            <a:avLst/>
          </a:prstGeom>
          <a:solidFill>
            <a:srgbClr val="FFC6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7EC8FA70-6F03-DF4D-A52B-30FCE0A5AB97}"/>
              </a:ext>
            </a:extLst>
          </p:cNvPr>
          <p:cNvSpPr/>
          <p:nvPr/>
        </p:nvSpPr>
        <p:spPr>
          <a:xfrm>
            <a:off x="4799082" y="3356136"/>
            <a:ext cx="187960" cy="187960"/>
          </a:xfrm>
          <a:prstGeom prst="ellipse">
            <a:avLst/>
          </a:prstGeom>
          <a:solidFill>
            <a:srgbClr val="FFA6F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6CF175CE-6607-C8E8-0F79-135909FD500D}"/>
              </a:ext>
            </a:extLst>
          </p:cNvPr>
          <p:cNvSpPr/>
          <p:nvPr/>
        </p:nvSpPr>
        <p:spPr>
          <a:xfrm>
            <a:off x="3349119" y="2425396"/>
            <a:ext cx="451447" cy="806093"/>
          </a:xfrm>
          <a:prstGeom prst="roundRect">
            <a:avLst/>
          </a:prstGeom>
          <a:solidFill>
            <a:srgbClr val="9CC0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FFBFD8E3-1CE4-5350-B259-5147F1CDEB14}"/>
              </a:ext>
            </a:extLst>
          </p:cNvPr>
          <p:cNvCxnSpPr>
            <a:cxnSpLocks/>
            <a:stCxn id="17" idx="2"/>
            <a:endCxn id="13" idx="0"/>
          </p:cNvCxnSpPr>
          <p:nvPr/>
        </p:nvCxnSpPr>
        <p:spPr>
          <a:xfrm flipH="1">
            <a:off x="3570569" y="3231489"/>
            <a:ext cx="4274" cy="524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椭圆 19">
            <a:extLst>
              <a:ext uri="{FF2B5EF4-FFF2-40B4-BE49-F238E27FC236}">
                <a16:creationId xmlns:a16="http://schemas.microsoft.com/office/drawing/2014/main" id="{7008DF80-2475-AB06-91EF-CD2BEEBE6496}"/>
              </a:ext>
            </a:extLst>
          </p:cNvPr>
          <p:cNvSpPr/>
          <p:nvPr/>
        </p:nvSpPr>
        <p:spPr>
          <a:xfrm>
            <a:off x="4110904" y="3984882"/>
            <a:ext cx="187960" cy="187960"/>
          </a:xfrm>
          <a:prstGeom prst="ellipse">
            <a:avLst/>
          </a:prstGeom>
          <a:solidFill>
            <a:srgbClr val="FFFFA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984B3089-2295-5393-8F99-13E85498DBAF}"/>
              </a:ext>
            </a:extLst>
          </p:cNvPr>
          <p:cNvCxnSpPr>
            <a:cxnSpLocks/>
            <a:stCxn id="13" idx="3"/>
            <a:endCxn id="20" idx="2"/>
          </p:cNvCxnSpPr>
          <p:nvPr/>
        </p:nvCxnSpPr>
        <p:spPr>
          <a:xfrm flipV="1">
            <a:off x="3893734" y="4078862"/>
            <a:ext cx="21717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678FDFB6-C972-D1D8-28ED-AA34467C3C8B}"/>
              </a:ext>
            </a:extLst>
          </p:cNvPr>
          <p:cNvCxnSpPr>
            <a:cxnSpLocks/>
            <a:stCxn id="20" idx="6"/>
            <a:endCxn id="15" idx="2"/>
          </p:cNvCxnSpPr>
          <p:nvPr/>
        </p:nvCxnSpPr>
        <p:spPr>
          <a:xfrm>
            <a:off x="4298864" y="4078862"/>
            <a:ext cx="27103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A552033B-25FF-41D8-1E0A-78B4EEE7CDF6}"/>
              </a:ext>
            </a:extLst>
          </p:cNvPr>
          <p:cNvCxnSpPr>
            <a:cxnSpLocks/>
            <a:endCxn id="14" idx="2"/>
          </p:cNvCxnSpPr>
          <p:nvPr/>
        </p:nvCxnSpPr>
        <p:spPr>
          <a:xfrm>
            <a:off x="3570568" y="3450116"/>
            <a:ext cx="5403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115AFF77-6C6D-C0B2-9D8F-10A25C7338ED}"/>
              </a:ext>
            </a:extLst>
          </p:cNvPr>
          <p:cNvCxnSpPr>
            <a:cxnSpLocks/>
            <a:stCxn id="14" idx="6"/>
            <a:endCxn id="16" idx="2"/>
          </p:cNvCxnSpPr>
          <p:nvPr/>
        </p:nvCxnSpPr>
        <p:spPr>
          <a:xfrm>
            <a:off x="4298864" y="3450116"/>
            <a:ext cx="5002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C38459BD-3D6A-7948-4388-5DFF90833C1A}"/>
              </a:ext>
            </a:extLst>
          </p:cNvPr>
          <p:cNvSpPr/>
          <p:nvPr/>
        </p:nvSpPr>
        <p:spPr>
          <a:xfrm>
            <a:off x="4667338" y="2425396"/>
            <a:ext cx="451447" cy="806093"/>
          </a:xfrm>
          <a:prstGeom prst="roundRect">
            <a:avLst/>
          </a:prstGeom>
          <a:solidFill>
            <a:srgbClr val="9CC0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3AFB937E-EC60-ECC2-62A7-FC15EC27F7E7}"/>
              </a:ext>
            </a:extLst>
          </p:cNvPr>
          <p:cNvCxnSpPr>
            <a:cxnSpLocks/>
            <a:stCxn id="34" idx="2"/>
            <a:endCxn id="15" idx="0"/>
          </p:cNvCxnSpPr>
          <p:nvPr/>
        </p:nvCxnSpPr>
        <p:spPr>
          <a:xfrm>
            <a:off x="4893062" y="3231489"/>
            <a:ext cx="1" cy="524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椭圆 68">
            <a:extLst>
              <a:ext uri="{FF2B5EF4-FFF2-40B4-BE49-F238E27FC236}">
                <a16:creationId xmlns:a16="http://schemas.microsoft.com/office/drawing/2014/main" id="{FD307671-C561-FC6F-9447-493527B7CFC2}"/>
              </a:ext>
            </a:extLst>
          </p:cNvPr>
          <p:cNvSpPr/>
          <p:nvPr/>
        </p:nvSpPr>
        <p:spPr>
          <a:xfrm>
            <a:off x="5429123" y="3356136"/>
            <a:ext cx="187960" cy="187960"/>
          </a:xfrm>
          <a:prstGeom prst="ellipse">
            <a:avLst/>
          </a:prstGeom>
          <a:solidFill>
            <a:srgbClr val="FFFFA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椭圆 69">
            <a:extLst>
              <a:ext uri="{FF2B5EF4-FFF2-40B4-BE49-F238E27FC236}">
                <a16:creationId xmlns:a16="http://schemas.microsoft.com/office/drawing/2014/main" id="{5DF1EEEE-F08D-F72C-0C19-75A9AAE1FC49}"/>
              </a:ext>
            </a:extLst>
          </p:cNvPr>
          <p:cNvSpPr/>
          <p:nvPr/>
        </p:nvSpPr>
        <p:spPr>
          <a:xfrm>
            <a:off x="5888116" y="3755697"/>
            <a:ext cx="646331" cy="646331"/>
          </a:xfrm>
          <a:prstGeom prst="ellipse">
            <a:avLst/>
          </a:prstGeom>
          <a:solidFill>
            <a:srgbClr val="FFC6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椭圆 70">
            <a:extLst>
              <a:ext uri="{FF2B5EF4-FFF2-40B4-BE49-F238E27FC236}">
                <a16:creationId xmlns:a16="http://schemas.microsoft.com/office/drawing/2014/main" id="{C62519FC-A05D-685F-2CF2-AD2FADE05655}"/>
              </a:ext>
            </a:extLst>
          </p:cNvPr>
          <p:cNvSpPr/>
          <p:nvPr/>
        </p:nvSpPr>
        <p:spPr>
          <a:xfrm>
            <a:off x="6117301" y="3356136"/>
            <a:ext cx="187960" cy="187960"/>
          </a:xfrm>
          <a:prstGeom prst="ellipse">
            <a:avLst/>
          </a:prstGeom>
          <a:solidFill>
            <a:srgbClr val="FFA6F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椭圆 71">
            <a:extLst>
              <a:ext uri="{FF2B5EF4-FFF2-40B4-BE49-F238E27FC236}">
                <a16:creationId xmlns:a16="http://schemas.microsoft.com/office/drawing/2014/main" id="{B3B20C3C-9BA5-C85B-2925-7B7087B512B5}"/>
              </a:ext>
            </a:extLst>
          </p:cNvPr>
          <p:cNvSpPr/>
          <p:nvPr/>
        </p:nvSpPr>
        <p:spPr>
          <a:xfrm>
            <a:off x="5429123" y="3984882"/>
            <a:ext cx="187960" cy="187960"/>
          </a:xfrm>
          <a:prstGeom prst="ellipse">
            <a:avLst/>
          </a:prstGeom>
          <a:solidFill>
            <a:srgbClr val="FFFFA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DE32EF4D-04DA-75DC-3734-4F492008384D}"/>
              </a:ext>
            </a:extLst>
          </p:cNvPr>
          <p:cNvCxnSpPr>
            <a:cxnSpLocks/>
            <a:endCxn id="72" idx="2"/>
          </p:cNvCxnSpPr>
          <p:nvPr/>
        </p:nvCxnSpPr>
        <p:spPr>
          <a:xfrm flipV="1">
            <a:off x="5211953" y="4078862"/>
            <a:ext cx="21717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F632A4AF-DF39-881D-3D80-E36D2AFDD010}"/>
              </a:ext>
            </a:extLst>
          </p:cNvPr>
          <p:cNvCxnSpPr>
            <a:cxnSpLocks/>
            <a:stCxn id="72" idx="6"/>
            <a:endCxn id="70" idx="2"/>
          </p:cNvCxnSpPr>
          <p:nvPr/>
        </p:nvCxnSpPr>
        <p:spPr>
          <a:xfrm>
            <a:off x="5617083" y="4078862"/>
            <a:ext cx="27103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24315FBA-7478-CB14-C8F2-783303BE1AA0}"/>
              </a:ext>
            </a:extLst>
          </p:cNvPr>
          <p:cNvCxnSpPr>
            <a:cxnSpLocks/>
            <a:stCxn id="16" idx="2"/>
          </p:cNvCxnSpPr>
          <p:nvPr/>
        </p:nvCxnSpPr>
        <p:spPr>
          <a:xfrm flipV="1">
            <a:off x="4799082" y="3441490"/>
            <a:ext cx="630041" cy="8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F9338311-7E1C-B63A-968F-864EE4DDEB6C}"/>
              </a:ext>
            </a:extLst>
          </p:cNvPr>
          <p:cNvCxnSpPr>
            <a:cxnSpLocks/>
            <a:stCxn id="69" idx="6"/>
            <a:endCxn id="71" idx="2"/>
          </p:cNvCxnSpPr>
          <p:nvPr/>
        </p:nvCxnSpPr>
        <p:spPr>
          <a:xfrm>
            <a:off x="5617083" y="3450116"/>
            <a:ext cx="5002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矩形: 圆角 76">
            <a:extLst>
              <a:ext uri="{FF2B5EF4-FFF2-40B4-BE49-F238E27FC236}">
                <a16:creationId xmlns:a16="http://schemas.microsoft.com/office/drawing/2014/main" id="{0FFF72A7-535F-D5EF-0FBE-760C4CFE3DBB}"/>
              </a:ext>
            </a:extLst>
          </p:cNvPr>
          <p:cNvSpPr/>
          <p:nvPr/>
        </p:nvSpPr>
        <p:spPr>
          <a:xfrm>
            <a:off x="5985557" y="2425396"/>
            <a:ext cx="451447" cy="806093"/>
          </a:xfrm>
          <a:prstGeom prst="roundRect">
            <a:avLst/>
          </a:prstGeom>
          <a:solidFill>
            <a:srgbClr val="9CC0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73D767D7-93B3-AE36-205C-BE4C65E57FAE}"/>
              </a:ext>
            </a:extLst>
          </p:cNvPr>
          <p:cNvCxnSpPr>
            <a:cxnSpLocks/>
            <a:stCxn id="77" idx="2"/>
            <a:endCxn id="70" idx="0"/>
          </p:cNvCxnSpPr>
          <p:nvPr/>
        </p:nvCxnSpPr>
        <p:spPr>
          <a:xfrm>
            <a:off x="6211281" y="3231489"/>
            <a:ext cx="1" cy="524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椭圆 81">
            <a:extLst>
              <a:ext uri="{FF2B5EF4-FFF2-40B4-BE49-F238E27FC236}">
                <a16:creationId xmlns:a16="http://schemas.microsoft.com/office/drawing/2014/main" id="{72F2214E-8401-A758-4884-BD44B2BF1EBC}"/>
              </a:ext>
            </a:extLst>
          </p:cNvPr>
          <p:cNvSpPr/>
          <p:nvPr/>
        </p:nvSpPr>
        <p:spPr>
          <a:xfrm>
            <a:off x="6742482" y="3356136"/>
            <a:ext cx="187960" cy="187960"/>
          </a:xfrm>
          <a:prstGeom prst="ellipse">
            <a:avLst/>
          </a:prstGeom>
          <a:solidFill>
            <a:srgbClr val="FFFFA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椭圆 82">
            <a:extLst>
              <a:ext uri="{FF2B5EF4-FFF2-40B4-BE49-F238E27FC236}">
                <a16:creationId xmlns:a16="http://schemas.microsoft.com/office/drawing/2014/main" id="{C131D1BD-980D-7540-010C-3DA66F4455C9}"/>
              </a:ext>
            </a:extLst>
          </p:cNvPr>
          <p:cNvSpPr/>
          <p:nvPr/>
        </p:nvSpPr>
        <p:spPr>
          <a:xfrm>
            <a:off x="7201475" y="3755697"/>
            <a:ext cx="646331" cy="646331"/>
          </a:xfrm>
          <a:prstGeom prst="ellipse">
            <a:avLst/>
          </a:prstGeom>
          <a:solidFill>
            <a:srgbClr val="FFC6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椭圆 83">
            <a:extLst>
              <a:ext uri="{FF2B5EF4-FFF2-40B4-BE49-F238E27FC236}">
                <a16:creationId xmlns:a16="http://schemas.microsoft.com/office/drawing/2014/main" id="{1FEE5F6D-E168-C7B2-8D79-BCDE1663083C}"/>
              </a:ext>
            </a:extLst>
          </p:cNvPr>
          <p:cNvSpPr/>
          <p:nvPr/>
        </p:nvSpPr>
        <p:spPr>
          <a:xfrm>
            <a:off x="7430660" y="3356136"/>
            <a:ext cx="187960" cy="187960"/>
          </a:xfrm>
          <a:prstGeom prst="ellipse">
            <a:avLst/>
          </a:prstGeom>
          <a:solidFill>
            <a:srgbClr val="FFA6F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椭圆 84">
            <a:extLst>
              <a:ext uri="{FF2B5EF4-FFF2-40B4-BE49-F238E27FC236}">
                <a16:creationId xmlns:a16="http://schemas.microsoft.com/office/drawing/2014/main" id="{15BA55AB-AE2C-DF1A-860D-0FD2CEACCAC9}"/>
              </a:ext>
            </a:extLst>
          </p:cNvPr>
          <p:cNvSpPr/>
          <p:nvPr/>
        </p:nvSpPr>
        <p:spPr>
          <a:xfrm>
            <a:off x="6742482" y="3984882"/>
            <a:ext cx="187960" cy="187960"/>
          </a:xfrm>
          <a:prstGeom prst="ellipse">
            <a:avLst/>
          </a:prstGeom>
          <a:solidFill>
            <a:srgbClr val="FFFFA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6" name="直接箭头连接符 85">
            <a:extLst>
              <a:ext uri="{FF2B5EF4-FFF2-40B4-BE49-F238E27FC236}">
                <a16:creationId xmlns:a16="http://schemas.microsoft.com/office/drawing/2014/main" id="{AA482F1F-B23D-FA7A-9E3C-E10616D31DDA}"/>
              </a:ext>
            </a:extLst>
          </p:cNvPr>
          <p:cNvCxnSpPr>
            <a:cxnSpLocks/>
            <a:endCxn id="85" idx="2"/>
          </p:cNvCxnSpPr>
          <p:nvPr/>
        </p:nvCxnSpPr>
        <p:spPr>
          <a:xfrm flipV="1">
            <a:off x="6525312" y="4078862"/>
            <a:ext cx="21717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直接箭头连接符 86">
            <a:extLst>
              <a:ext uri="{FF2B5EF4-FFF2-40B4-BE49-F238E27FC236}">
                <a16:creationId xmlns:a16="http://schemas.microsoft.com/office/drawing/2014/main" id="{F9C8AC9B-8DDF-179B-613B-D2589BE35DE0}"/>
              </a:ext>
            </a:extLst>
          </p:cNvPr>
          <p:cNvCxnSpPr>
            <a:cxnSpLocks/>
            <a:stCxn id="85" idx="6"/>
            <a:endCxn id="83" idx="2"/>
          </p:cNvCxnSpPr>
          <p:nvPr/>
        </p:nvCxnSpPr>
        <p:spPr>
          <a:xfrm>
            <a:off x="6930442" y="4078862"/>
            <a:ext cx="27103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84C0C9B8-07E2-5F84-4C6A-9B7E7A4041B1}"/>
              </a:ext>
            </a:extLst>
          </p:cNvPr>
          <p:cNvCxnSpPr>
            <a:cxnSpLocks/>
            <a:stCxn id="71" idx="2"/>
          </p:cNvCxnSpPr>
          <p:nvPr/>
        </p:nvCxnSpPr>
        <p:spPr>
          <a:xfrm>
            <a:off x="6117301" y="3450116"/>
            <a:ext cx="6251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194E6AD8-59F7-1E59-2233-03F87C6D07DF}"/>
              </a:ext>
            </a:extLst>
          </p:cNvPr>
          <p:cNvCxnSpPr>
            <a:cxnSpLocks/>
            <a:stCxn id="82" idx="6"/>
            <a:endCxn id="84" idx="2"/>
          </p:cNvCxnSpPr>
          <p:nvPr/>
        </p:nvCxnSpPr>
        <p:spPr>
          <a:xfrm>
            <a:off x="6930442" y="3450116"/>
            <a:ext cx="5002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矩形: 圆角 89">
            <a:extLst>
              <a:ext uri="{FF2B5EF4-FFF2-40B4-BE49-F238E27FC236}">
                <a16:creationId xmlns:a16="http://schemas.microsoft.com/office/drawing/2014/main" id="{1C168942-10A4-0CCA-FE5A-865450DBE29D}"/>
              </a:ext>
            </a:extLst>
          </p:cNvPr>
          <p:cNvSpPr/>
          <p:nvPr/>
        </p:nvSpPr>
        <p:spPr>
          <a:xfrm>
            <a:off x="7298916" y="2425396"/>
            <a:ext cx="451447" cy="806093"/>
          </a:xfrm>
          <a:prstGeom prst="roundRect">
            <a:avLst/>
          </a:prstGeom>
          <a:solidFill>
            <a:srgbClr val="9CC0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91" name="直接箭头连接符 90">
            <a:extLst>
              <a:ext uri="{FF2B5EF4-FFF2-40B4-BE49-F238E27FC236}">
                <a16:creationId xmlns:a16="http://schemas.microsoft.com/office/drawing/2014/main" id="{0100C552-8530-DC47-D186-1013C0BB75AC}"/>
              </a:ext>
            </a:extLst>
          </p:cNvPr>
          <p:cNvCxnSpPr>
            <a:cxnSpLocks/>
            <a:stCxn id="84" idx="2"/>
            <a:endCxn id="94" idx="2"/>
          </p:cNvCxnSpPr>
          <p:nvPr/>
        </p:nvCxnSpPr>
        <p:spPr>
          <a:xfrm>
            <a:off x="7430660" y="3450116"/>
            <a:ext cx="6508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直接箭头连接符 91">
            <a:extLst>
              <a:ext uri="{FF2B5EF4-FFF2-40B4-BE49-F238E27FC236}">
                <a16:creationId xmlns:a16="http://schemas.microsoft.com/office/drawing/2014/main" id="{2E93F013-6B0D-7BBC-961D-F0516E48C01A}"/>
              </a:ext>
            </a:extLst>
          </p:cNvPr>
          <p:cNvCxnSpPr>
            <a:cxnSpLocks/>
            <a:stCxn id="90" idx="2"/>
            <a:endCxn id="83" idx="0"/>
          </p:cNvCxnSpPr>
          <p:nvPr/>
        </p:nvCxnSpPr>
        <p:spPr>
          <a:xfrm>
            <a:off x="7524640" y="3231489"/>
            <a:ext cx="1" cy="524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椭圆 93">
            <a:extLst>
              <a:ext uri="{FF2B5EF4-FFF2-40B4-BE49-F238E27FC236}">
                <a16:creationId xmlns:a16="http://schemas.microsoft.com/office/drawing/2014/main" id="{F340D923-A9AB-CE63-F72C-9F5F58014585}"/>
              </a:ext>
            </a:extLst>
          </p:cNvPr>
          <p:cNvSpPr/>
          <p:nvPr/>
        </p:nvSpPr>
        <p:spPr>
          <a:xfrm>
            <a:off x="8081530" y="3356136"/>
            <a:ext cx="187960" cy="187960"/>
          </a:xfrm>
          <a:prstGeom prst="ellipse">
            <a:avLst/>
          </a:prstGeom>
          <a:solidFill>
            <a:srgbClr val="FFFFA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椭圆 94">
            <a:extLst>
              <a:ext uri="{FF2B5EF4-FFF2-40B4-BE49-F238E27FC236}">
                <a16:creationId xmlns:a16="http://schemas.microsoft.com/office/drawing/2014/main" id="{20F32C29-0F9C-DFD5-5E7B-30A4717A5A1F}"/>
              </a:ext>
            </a:extLst>
          </p:cNvPr>
          <p:cNvSpPr/>
          <p:nvPr/>
        </p:nvSpPr>
        <p:spPr>
          <a:xfrm>
            <a:off x="8540523" y="3755697"/>
            <a:ext cx="646331" cy="646331"/>
          </a:xfrm>
          <a:prstGeom prst="ellipse">
            <a:avLst/>
          </a:prstGeom>
          <a:solidFill>
            <a:srgbClr val="FFC6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椭圆 95">
            <a:extLst>
              <a:ext uri="{FF2B5EF4-FFF2-40B4-BE49-F238E27FC236}">
                <a16:creationId xmlns:a16="http://schemas.microsoft.com/office/drawing/2014/main" id="{6C307A69-3A4E-EAE0-8F9F-BAC177326144}"/>
              </a:ext>
            </a:extLst>
          </p:cNvPr>
          <p:cNvSpPr/>
          <p:nvPr/>
        </p:nvSpPr>
        <p:spPr>
          <a:xfrm>
            <a:off x="8769708" y="3356136"/>
            <a:ext cx="187960" cy="187960"/>
          </a:xfrm>
          <a:prstGeom prst="ellipse">
            <a:avLst/>
          </a:prstGeom>
          <a:solidFill>
            <a:srgbClr val="FFA6F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椭圆 96">
            <a:extLst>
              <a:ext uri="{FF2B5EF4-FFF2-40B4-BE49-F238E27FC236}">
                <a16:creationId xmlns:a16="http://schemas.microsoft.com/office/drawing/2014/main" id="{8F6BBCAA-B19D-C497-AC76-7B30EB588E80}"/>
              </a:ext>
            </a:extLst>
          </p:cNvPr>
          <p:cNvSpPr/>
          <p:nvPr/>
        </p:nvSpPr>
        <p:spPr>
          <a:xfrm>
            <a:off x="8081530" y="3984882"/>
            <a:ext cx="187960" cy="187960"/>
          </a:xfrm>
          <a:prstGeom prst="ellipse">
            <a:avLst/>
          </a:prstGeom>
          <a:solidFill>
            <a:srgbClr val="FFFFA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8" name="直接箭头连接符 97">
            <a:extLst>
              <a:ext uri="{FF2B5EF4-FFF2-40B4-BE49-F238E27FC236}">
                <a16:creationId xmlns:a16="http://schemas.microsoft.com/office/drawing/2014/main" id="{6F5BC429-AC0A-53F9-7134-62979BA35927}"/>
              </a:ext>
            </a:extLst>
          </p:cNvPr>
          <p:cNvCxnSpPr>
            <a:cxnSpLocks/>
            <a:endCxn id="97" idx="2"/>
          </p:cNvCxnSpPr>
          <p:nvPr/>
        </p:nvCxnSpPr>
        <p:spPr>
          <a:xfrm flipV="1">
            <a:off x="7864360" y="4078862"/>
            <a:ext cx="21717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直接箭头连接符 98">
            <a:extLst>
              <a:ext uri="{FF2B5EF4-FFF2-40B4-BE49-F238E27FC236}">
                <a16:creationId xmlns:a16="http://schemas.microsoft.com/office/drawing/2014/main" id="{0088A92B-87C7-58FD-8259-2F3ED8AE6D43}"/>
              </a:ext>
            </a:extLst>
          </p:cNvPr>
          <p:cNvCxnSpPr>
            <a:cxnSpLocks/>
            <a:stCxn id="97" idx="6"/>
            <a:endCxn id="95" idx="2"/>
          </p:cNvCxnSpPr>
          <p:nvPr/>
        </p:nvCxnSpPr>
        <p:spPr>
          <a:xfrm>
            <a:off x="8269490" y="4078862"/>
            <a:ext cx="27103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直接箭头连接符 99">
            <a:extLst>
              <a:ext uri="{FF2B5EF4-FFF2-40B4-BE49-F238E27FC236}">
                <a16:creationId xmlns:a16="http://schemas.microsoft.com/office/drawing/2014/main" id="{484B0449-9E3E-9CAA-0633-88AE5EF06F36}"/>
              </a:ext>
            </a:extLst>
          </p:cNvPr>
          <p:cNvCxnSpPr>
            <a:cxnSpLocks/>
            <a:stCxn id="94" idx="6"/>
            <a:endCxn id="96" idx="2"/>
          </p:cNvCxnSpPr>
          <p:nvPr/>
        </p:nvCxnSpPr>
        <p:spPr>
          <a:xfrm>
            <a:off x="8269490" y="3450116"/>
            <a:ext cx="5002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矩形: 圆角 100">
            <a:extLst>
              <a:ext uri="{FF2B5EF4-FFF2-40B4-BE49-F238E27FC236}">
                <a16:creationId xmlns:a16="http://schemas.microsoft.com/office/drawing/2014/main" id="{BDECD43E-E0DE-BBE9-3ECA-DF0B7390FEA9}"/>
              </a:ext>
            </a:extLst>
          </p:cNvPr>
          <p:cNvSpPr/>
          <p:nvPr/>
        </p:nvSpPr>
        <p:spPr>
          <a:xfrm>
            <a:off x="8637964" y="2425396"/>
            <a:ext cx="451447" cy="806093"/>
          </a:xfrm>
          <a:prstGeom prst="roundRect">
            <a:avLst/>
          </a:prstGeom>
          <a:solidFill>
            <a:srgbClr val="9CC0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03" name="直接箭头连接符 102">
            <a:extLst>
              <a:ext uri="{FF2B5EF4-FFF2-40B4-BE49-F238E27FC236}">
                <a16:creationId xmlns:a16="http://schemas.microsoft.com/office/drawing/2014/main" id="{672D0939-3FA6-C051-4B9E-154B099F9155}"/>
              </a:ext>
            </a:extLst>
          </p:cNvPr>
          <p:cNvCxnSpPr>
            <a:cxnSpLocks/>
            <a:stCxn id="101" idx="2"/>
            <a:endCxn id="95" idx="0"/>
          </p:cNvCxnSpPr>
          <p:nvPr/>
        </p:nvCxnSpPr>
        <p:spPr>
          <a:xfrm>
            <a:off x="8863688" y="3231489"/>
            <a:ext cx="1" cy="524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直接连接符 105">
            <a:extLst>
              <a:ext uri="{FF2B5EF4-FFF2-40B4-BE49-F238E27FC236}">
                <a16:creationId xmlns:a16="http://schemas.microsoft.com/office/drawing/2014/main" id="{251EEFCB-6A09-1C93-4178-51522AEFA61C}"/>
              </a:ext>
            </a:extLst>
          </p:cNvPr>
          <p:cNvCxnSpPr>
            <a:cxnSpLocks/>
            <a:stCxn id="96" idx="2"/>
            <a:endCxn id="96" idx="6"/>
          </p:cNvCxnSpPr>
          <p:nvPr/>
        </p:nvCxnSpPr>
        <p:spPr>
          <a:xfrm>
            <a:off x="8769708" y="3450116"/>
            <a:ext cx="1879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直接箭头连接符 107">
            <a:extLst>
              <a:ext uri="{FF2B5EF4-FFF2-40B4-BE49-F238E27FC236}">
                <a16:creationId xmlns:a16="http://schemas.microsoft.com/office/drawing/2014/main" id="{A87DFF63-ED7F-12E2-E4C0-45065792B4EA}"/>
              </a:ext>
            </a:extLst>
          </p:cNvPr>
          <p:cNvCxnSpPr>
            <a:cxnSpLocks/>
            <a:stCxn id="95" idx="6"/>
          </p:cNvCxnSpPr>
          <p:nvPr/>
        </p:nvCxnSpPr>
        <p:spPr>
          <a:xfrm flipV="1">
            <a:off x="9186854" y="4078862"/>
            <a:ext cx="49892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直接箭头连接符 110">
            <a:extLst>
              <a:ext uri="{FF2B5EF4-FFF2-40B4-BE49-F238E27FC236}">
                <a16:creationId xmlns:a16="http://schemas.microsoft.com/office/drawing/2014/main" id="{EB4E7A0A-302C-1DBD-D099-6E037B8A4347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3574843" y="2066903"/>
            <a:ext cx="0" cy="3584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直接箭头连接符 112">
            <a:extLst>
              <a:ext uri="{FF2B5EF4-FFF2-40B4-BE49-F238E27FC236}">
                <a16:creationId xmlns:a16="http://schemas.microsoft.com/office/drawing/2014/main" id="{A0332629-433B-1FFF-7A33-A0012613EB33}"/>
              </a:ext>
            </a:extLst>
          </p:cNvPr>
          <p:cNvCxnSpPr>
            <a:cxnSpLocks/>
          </p:cNvCxnSpPr>
          <p:nvPr/>
        </p:nvCxnSpPr>
        <p:spPr>
          <a:xfrm>
            <a:off x="4900349" y="2066903"/>
            <a:ext cx="0" cy="3584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直接箭头连接符 113">
            <a:extLst>
              <a:ext uri="{FF2B5EF4-FFF2-40B4-BE49-F238E27FC236}">
                <a16:creationId xmlns:a16="http://schemas.microsoft.com/office/drawing/2014/main" id="{C497A152-84E1-BFC9-C01C-0AE5B79D8D02}"/>
              </a:ext>
            </a:extLst>
          </p:cNvPr>
          <p:cNvCxnSpPr>
            <a:cxnSpLocks/>
          </p:cNvCxnSpPr>
          <p:nvPr/>
        </p:nvCxnSpPr>
        <p:spPr>
          <a:xfrm>
            <a:off x="6211281" y="2066903"/>
            <a:ext cx="0" cy="3584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直接箭头连接符 114">
            <a:extLst>
              <a:ext uri="{FF2B5EF4-FFF2-40B4-BE49-F238E27FC236}">
                <a16:creationId xmlns:a16="http://schemas.microsoft.com/office/drawing/2014/main" id="{912B636B-F376-EC69-CE9B-8DBA8E4C4F42}"/>
              </a:ext>
            </a:extLst>
          </p:cNvPr>
          <p:cNvCxnSpPr>
            <a:cxnSpLocks/>
          </p:cNvCxnSpPr>
          <p:nvPr/>
        </p:nvCxnSpPr>
        <p:spPr>
          <a:xfrm>
            <a:off x="7524640" y="2066903"/>
            <a:ext cx="0" cy="3584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直接箭头连接符 115">
            <a:extLst>
              <a:ext uri="{FF2B5EF4-FFF2-40B4-BE49-F238E27FC236}">
                <a16:creationId xmlns:a16="http://schemas.microsoft.com/office/drawing/2014/main" id="{64BE68C2-97A4-2042-87FF-4EC3D41E1BE5}"/>
              </a:ext>
            </a:extLst>
          </p:cNvPr>
          <p:cNvCxnSpPr>
            <a:cxnSpLocks/>
          </p:cNvCxnSpPr>
          <p:nvPr/>
        </p:nvCxnSpPr>
        <p:spPr>
          <a:xfrm>
            <a:off x="7533082" y="2066903"/>
            <a:ext cx="0" cy="3584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直接箭头连接符 116">
            <a:extLst>
              <a:ext uri="{FF2B5EF4-FFF2-40B4-BE49-F238E27FC236}">
                <a16:creationId xmlns:a16="http://schemas.microsoft.com/office/drawing/2014/main" id="{9466DCA0-4D32-7FE4-2235-9A92B560EFD9}"/>
              </a:ext>
            </a:extLst>
          </p:cNvPr>
          <p:cNvCxnSpPr>
            <a:cxnSpLocks/>
          </p:cNvCxnSpPr>
          <p:nvPr/>
        </p:nvCxnSpPr>
        <p:spPr>
          <a:xfrm>
            <a:off x="8863688" y="2066903"/>
            <a:ext cx="0" cy="3584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文本框 108">
            <a:extLst>
              <a:ext uri="{FF2B5EF4-FFF2-40B4-BE49-F238E27FC236}">
                <a16:creationId xmlns:a16="http://schemas.microsoft.com/office/drawing/2014/main" id="{F05B9186-D8EE-6EA2-E5AA-EBC7E6867310}"/>
              </a:ext>
            </a:extLst>
          </p:cNvPr>
          <p:cNvSpPr txBox="1"/>
          <p:nvPr/>
        </p:nvSpPr>
        <p:spPr>
          <a:xfrm>
            <a:off x="9628631" y="3894196"/>
            <a:ext cx="2247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H/2 * W/2 * 2</a:t>
            </a:r>
            <a:r>
              <a:rPr lang="en-US" altLang="zh-CN" baseline="30000" dirty="0"/>
              <a:t>n</a:t>
            </a:r>
            <a:r>
              <a:rPr lang="en-US" altLang="zh-CN" dirty="0"/>
              <a:t>N</a:t>
            </a:r>
            <a:r>
              <a:rPr lang="en-US" altLang="zh-CN" baseline="-25000" dirty="0"/>
              <a:t>seed</a:t>
            </a:r>
            <a:endParaRPr lang="zh-CN" altLang="en-US" baseline="-250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F11B4FD-2457-13FD-E18A-70E764EDA888}"/>
              </a:ext>
            </a:extLst>
          </p:cNvPr>
          <p:cNvSpPr txBox="1"/>
          <p:nvPr/>
        </p:nvSpPr>
        <p:spPr>
          <a:xfrm>
            <a:off x="297543" y="261257"/>
            <a:ext cx="62035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Design of the </a:t>
            </a:r>
            <a:r>
              <a:rPr lang="en-US" altLang="zh-CN" sz="3200" b="1" dirty="0"/>
              <a:t>LocalBins </a:t>
            </a:r>
            <a:r>
              <a:rPr lang="en-US" altLang="zh-CN" sz="3200" dirty="0"/>
              <a:t>module</a:t>
            </a:r>
            <a:endParaRPr lang="zh-CN" altLang="en-US" sz="32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3ED27DA-1E9F-159E-E0D4-646FBD187734}"/>
              </a:ext>
            </a:extLst>
          </p:cNvPr>
          <p:cNvSpPr/>
          <p:nvPr/>
        </p:nvSpPr>
        <p:spPr>
          <a:xfrm>
            <a:off x="702831" y="2066903"/>
            <a:ext cx="2279260" cy="233512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2411E08-61BC-2D17-2C31-2C158E102D2A}"/>
              </a:ext>
            </a:extLst>
          </p:cNvPr>
          <p:cNvSpPr txBox="1"/>
          <p:nvPr/>
        </p:nvSpPr>
        <p:spPr>
          <a:xfrm>
            <a:off x="3834236" y="4126675"/>
            <a:ext cx="98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C=</a:t>
            </a:r>
            <a:r>
              <a:rPr lang="en-US" altLang="zh-CN" dirty="0" err="1"/>
              <a:t>N</a:t>
            </a:r>
            <a:r>
              <a:rPr lang="en-US" altLang="zh-CN" baseline="-25000" dirty="0" err="1"/>
              <a:t>seed</a:t>
            </a:r>
            <a:endParaRPr lang="zh-CN" altLang="en-US" baseline="-250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6145621-8385-AA37-1621-650A0E7B483F}"/>
              </a:ext>
            </a:extLst>
          </p:cNvPr>
          <p:cNvSpPr txBox="1"/>
          <p:nvPr/>
        </p:nvSpPr>
        <p:spPr>
          <a:xfrm>
            <a:off x="3285136" y="1774429"/>
            <a:ext cx="646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1/32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E98567E-A9A3-DFAC-79CB-0CBB44560A11}"/>
              </a:ext>
            </a:extLst>
          </p:cNvPr>
          <p:cNvSpPr txBox="1"/>
          <p:nvPr/>
        </p:nvSpPr>
        <p:spPr>
          <a:xfrm>
            <a:off x="4650469" y="1774429"/>
            <a:ext cx="646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1/16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C5F55DA-323C-FB85-40D9-743B389FA2C2}"/>
              </a:ext>
            </a:extLst>
          </p:cNvPr>
          <p:cNvSpPr txBox="1"/>
          <p:nvPr/>
        </p:nvSpPr>
        <p:spPr>
          <a:xfrm>
            <a:off x="5958751" y="1774429"/>
            <a:ext cx="646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1/8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785B397-098E-A9E2-4B1C-18F64840B9AC}"/>
              </a:ext>
            </a:extLst>
          </p:cNvPr>
          <p:cNvSpPr txBox="1"/>
          <p:nvPr/>
        </p:nvSpPr>
        <p:spPr>
          <a:xfrm>
            <a:off x="7269683" y="1774429"/>
            <a:ext cx="646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1/4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C8469E1-923C-2298-5E3D-1174696D3CE9}"/>
              </a:ext>
            </a:extLst>
          </p:cNvPr>
          <p:cNvSpPr txBox="1"/>
          <p:nvPr/>
        </p:nvSpPr>
        <p:spPr>
          <a:xfrm>
            <a:off x="8608387" y="1774429"/>
            <a:ext cx="646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1/2</a:t>
            </a:r>
            <a:endParaRPr lang="zh-CN" altLang="en-US" dirty="0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72FC8BDF-C6FE-A86D-6BFA-ED85B3169B35}"/>
              </a:ext>
            </a:extLst>
          </p:cNvPr>
          <p:cNvSpPr/>
          <p:nvPr/>
        </p:nvSpPr>
        <p:spPr>
          <a:xfrm>
            <a:off x="839241" y="3938715"/>
            <a:ext cx="187960" cy="187960"/>
          </a:xfrm>
          <a:prstGeom prst="ellipse">
            <a:avLst/>
          </a:prstGeom>
          <a:solidFill>
            <a:srgbClr val="FFFFA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903E620C-CD41-3419-5D9F-0A7D449AA5CA}"/>
              </a:ext>
            </a:extLst>
          </p:cNvPr>
          <p:cNvSpPr txBox="1"/>
          <p:nvPr/>
        </p:nvSpPr>
        <p:spPr>
          <a:xfrm>
            <a:off x="1084551" y="3838394"/>
            <a:ext cx="176213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/>
              <a:t>2x interpolation</a:t>
            </a:r>
            <a:endParaRPr lang="zh-CN" altLang="en-US" sz="1600" dirty="0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8DC07FA4-22F1-D7A9-D446-BCF93C096528}"/>
              </a:ext>
            </a:extLst>
          </p:cNvPr>
          <p:cNvSpPr/>
          <p:nvPr/>
        </p:nvSpPr>
        <p:spPr>
          <a:xfrm>
            <a:off x="843379" y="3544096"/>
            <a:ext cx="187960" cy="187960"/>
          </a:xfrm>
          <a:prstGeom prst="ellipse">
            <a:avLst/>
          </a:prstGeom>
          <a:solidFill>
            <a:srgbClr val="FFA6F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7EDF795B-FCC9-3683-71DD-C84EF1D1AB7B}"/>
              </a:ext>
            </a:extLst>
          </p:cNvPr>
          <p:cNvCxnSpPr>
            <a:stCxn id="31" idx="2"/>
            <a:endCxn id="31" idx="6"/>
          </p:cNvCxnSpPr>
          <p:nvPr/>
        </p:nvCxnSpPr>
        <p:spPr>
          <a:xfrm>
            <a:off x="843379" y="3638076"/>
            <a:ext cx="1879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0465DBAD-68B3-95A2-4AAC-507E0B15F211}"/>
              </a:ext>
            </a:extLst>
          </p:cNvPr>
          <p:cNvCxnSpPr>
            <a:stCxn id="31" idx="0"/>
            <a:endCxn id="31" idx="4"/>
          </p:cNvCxnSpPr>
          <p:nvPr/>
        </p:nvCxnSpPr>
        <p:spPr>
          <a:xfrm>
            <a:off x="937359" y="3544096"/>
            <a:ext cx="0" cy="1879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E2566706-8DDE-84C3-119D-0BA3CBE62B16}"/>
              </a:ext>
            </a:extLst>
          </p:cNvPr>
          <p:cNvSpPr txBox="1"/>
          <p:nvPr/>
        </p:nvSpPr>
        <p:spPr>
          <a:xfrm>
            <a:off x="1100936" y="3442014"/>
            <a:ext cx="193357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/>
              <a:t>Residual connection</a:t>
            </a:r>
            <a:endParaRPr lang="zh-CN" altLang="en-US" sz="1600" dirty="0"/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868C5755-B291-B05D-384E-FED0E781D8CE}"/>
              </a:ext>
            </a:extLst>
          </p:cNvPr>
          <p:cNvSpPr/>
          <p:nvPr/>
        </p:nvSpPr>
        <p:spPr>
          <a:xfrm>
            <a:off x="790976" y="3074228"/>
            <a:ext cx="309960" cy="309960"/>
          </a:xfrm>
          <a:prstGeom prst="ellipse">
            <a:avLst/>
          </a:prstGeom>
          <a:solidFill>
            <a:srgbClr val="FFC6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48F0C168-86AC-F4D0-DFAE-770B0C1FCFF1}"/>
              </a:ext>
            </a:extLst>
          </p:cNvPr>
          <p:cNvSpPr txBox="1"/>
          <p:nvPr/>
        </p:nvSpPr>
        <p:spPr>
          <a:xfrm>
            <a:off x="1100936" y="3039933"/>
            <a:ext cx="171698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/>
              <a:t>Bin splitter MLP</a:t>
            </a:r>
            <a:endParaRPr lang="zh-CN" altLang="en-US" sz="1600" dirty="0"/>
          </a:p>
        </p:txBody>
      </p:sp>
      <p:sp>
        <p:nvSpPr>
          <p:cNvPr id="53" name="矩形: 圆角 52">
            <a:extLst>
              <a:ext uri="{FF2B5EF4-FFF2-40B4-BE49-F238E27FC236}">
                <a16:creationId xmlns:a16="http://schemas.microsoft.com/office/drawing/2014/main" id="{72A6CFA1-C529-0759-A749-D68EF717AD24}"/>
              </a:ext>
            </a:extLst>
          </p:cNvPr>
          <p:cNvSpPr/>
          <p:nvPr/>
        </p:nvSpPr>
        <p:spPr>
          <a:xfrm>
            <a:off x="790976" y="2620022"/>
            <a:ext cx="339551" cy="339551"/>
          </a:xfrm>
          <a:prstGeom prst="roundRect">
            <a:avLst/>
          </a:prstGeom>
          <a:solidFill>
            <a:srgbClr val="9FFFE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B2DF7288-35D1-DBB2-2440-47A5C88451E4}"/>
              </a:ext>
            </a:extLst>
          </p:cNvPr>
          <p:cNvSpPr txBox="1"/>
          <p:nvPr/>
        </p:nvSpPr>
        <p:spPr>
          <a:xfrm>
            <a:off x="1100936" y="2642203"/>
            <a:ext cx="202034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/>
              <a:t>Seed bin-width MLP</a:t>
            </a:r>
            <a:endParaRPr lang="zh-CN" altLang="en-US" sz="1600" dirty="0"/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43D19C8A-B96F-9AA9-3962-FB52612DC962}"/>
              </a:ext>
            </a:extLst>
          </p:cNvPr>
          <p:cNvSpPr txBox="1"/>
          <p:nvPr/>
        </p:nvSpPr>
        <p:spPr>
          <a:xfrm>
            <a:off x="1126491" y="2196341"/>
            <a:ext cx="211692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/>
              <a:t>Bin embedding MLP</a:t>
            </a:r>
            <a:endParaRPr lang="zh-CN" altLang="en-US" sz="1600" dirty="0"/>
          </a:p>
        </p:txBody>
      </p:sp>
      <p:sp>
        <p:nvSpPr>
          <p:cNvPr id="59" name="矩形: 圆角 58">
            <a:extLst>
              <a:ext uri="{FF2B5EF4-FFF2-40B4-BE49-F238E27FC236}">
                <a16:creationId xmlns:a16="http://schemas.microsoft.com/office/drawing/2014/main" id="{36E604C1-005A-EA60-E402-7DA66E5F5965}"/>
              </a:ext>
            </a:extLst>
          </p:cNvPr>
          <p:cNvSpPr/>
          <p:nvPr/>
        </p:nvSpPr>
        <p:spPr>
          <a:xfrm>
            <a:off x="754485" y="2237271"/>
            <a:ext cx="399729" cy="282484"/>
          </a:xfrm>
          <a:prstGeom prst="roundRect">
            <a:avLst/>
          </a:prstGeom>
          <a:solidFill>
            <a:srgbClr val="9CC0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6" name="矩形 135">
            <a:extLst>
              <a:ext uri="{FF2B5EF4-FFF2-40B4-BE49-F238E27FC236}">
                <a16:creationId xmlns:a16="http://schemas.microsoft.com/office/drawing/2014/main" id="{4A597112-2203-9DE3-E926-C6C28DA2BFD9}"/>
              </a:ext>
            </a:extLst>
          </p:cNvPr>
          <p:cNvSpPr/>
          <p:nvPr/>
        </p:nvSpPr>
        <p:spPr>
          <a:xfrm>
            <a:off x="3243415" y="1774429"/>
            <a:ext cx="5943439" cy="1555828"/>
          </a:xfrm>
          <a:prstGeom prst="rect">
            <a:avLst/>
          </a:prstGeom>
          <a:noFill/>
          <a:ln w="19050">
            <a:solidFill>
              <a:srgbClr val="257D8B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7" name="文本框 136">
            <a:extLst>
              <a:ext uri="{FF2B5EF4-FFF2-40B4-BE49-F238E27FC236}">
                <a16:creationId xmlns:a16="http://schemas.microsoft.com/office/drawing/2014/main" id="{ECDAD150-BBE3-1C69-C6BE-9C510BB634EF}"/>
              </a:ext>
            </a:extLst>
          </p:cNvPr>
          <p:cNvSpPr txBox="1"/>
          <p:nvPr/>
        </p:nvSpPr>
        <p:spPr>
          <a:xfrm>
            <a:off x="1582651" y="4770566"/>
            <a:ext cx="90692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b="1" dirty="0"/>
              <a:t>Bin Embedding Layer</a:t>
            </a:r>
            <a:r>
              <a:rPr lang="zh-CN" altLang="en-US" dirty="0"/>
              <a:t>：所有输入到</a:t>
            </a:r>
            <a:r>
              <a:rPr lang="en-US" altLang="zh-CN" dirty="0"/>
              <a:t>LocalBins</a:t>
            </a:r>
            <a:r>
              <a:rPr lang="zh-CN" altLang="en-US" dirty="0"/>
              <a:t>模块的特征图（来自编码器的瓶颈特征和解码器各尺度的特征）首先会传递到</a:t>
            </a:r>
            <a:r>
              <a:rPr lang="en-US" altLang="zh-CN" dirty="0"/>
              <a:t>bin embedding</a:t>
            </a:r>
            <a:r>
              <a:rPr lang="zh-CN" altLang="en-US" dirty="0"/>
              <a:t>层</a:t>
            </a:r>
            <a:r>
              <a:rPr lang="en-US" altLang="zh-CN" dirty="0"/>
              <a:t>.</a:t>
            </a:r>
            <a:r>
              <a:rPr lang="zh-CN" altLang="en-US" dirty="0"/>
              <a:t>这些层将不同通道维度的特征投影到一个相同的空间（维度为 </a:t>
            </a:r>
            <a:r>
              <a:rPr lang="en-US" altLang="zh-CN" dirty="0"/>
              <a:t>128</a:t>
            </a:r>
            <a:r>
              <a:rPr lang="zh-CN" altLang="en-US" dirty="0"/>
              <a:t>），我们称之为“</a:t>
            </a:r>
            <a:r>
              <a:rPr lang="en-US" altLang="zh-CN" dirty="0"/>
              <a:t>bin embedding </a:t>
            </a:r>
            <a:r>
              <a:rPr lang="zh-CN" altLang="en-US" dirty="0"/>
              <a:t>空间”</a:t>
            </a:r>
            <a:r>
              <a:rPr lang="en-US" altLang="zh-CN" dirty="0"/>
              <a:t>. LocalBins</a:t>
            </a:r>
            <a:r>
              <a:rPr lang="zh-CN" altLang="en-US" dirty="0"/>
              <a:t>模块中的后续层会根据这些</a:t>
            </a:r>
            <a:r>
              <a:rPr lang="en-US" altLang="zh-CN" dirty="0"/>
              <a:t>bin embedding</a:t>
            </a:r>
            <a:r>
              <a:rPr lang="zh-CN" altLang="en-US" dirty="0"/>
              <a:t>决定每个像素的 </a:t>
            </a:r>
            <a:r>
              <a:rPr lang="en-US" altLang="zh-CN" dirty="0"/>
              <a:t>bin </a:t>
            </a:r>
            <a:r>
              <a:rPr lang="zh-CN" altLang="en-US" dirty="0"/>
              <a:t>划分</a:t>
            </a:r>
            <a:r>
              <a:rPr lang="en-US" altLang="zh-CN" dirty="0"/>
              <a:t>.</a:t>
            </a:r>
            <a:endParaRPr lang="zh-CN" altLang="en-US" dirty="0"/>
          </a:p>
        </p:txBody>
      </p:sp>
      <p:cxnSp>
        <p:nvCxnSpPr>
          <p:cNvPr id="138" name="连接符: 肘形 137">
            <a:extLst>
              <a:ext uri="{FF2B5EF4-FFF2-40B4-BE49-F238E27FC236}">
                <a16:creationId xmlns:a16="http://schemas.microsoft.com/office/drawing/2014/main" id="{7A685B8A-C769-3737-45C8-B42934E322CF}"/>
              </a:ext>
            </a:extLst>
          </p:cNvPr>
          <p:cNvCxnSpPr>
            <a:stCxn id="136" idx="3"/>
            <a:endCxn id="137" idx="3"/>
          </p:cNvCxnSpPr>
          <p:nvPr/>
        </p:nvCxnSpPr>
        <p:spPr>
          <a:xfrm>
            <a:off x="9186854" y="2552343"/>
            <a:ext cx="1465096" cy="2818388"/>
          </a:xfrm>
          <a:prstGeom prst="bentConnector3">
            <a:avLst>
              <a:gd name="adj1" fmla="val 115603"/>
            </a:avLst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21" name="图片 20">
            <a:extLst>
              <a:ext uri="{FF2B5EF4-FFF2-40B4-BE49-F238E27FC236}">
                <a16:creationId xmlns:a16="http://schemas.microsoft.com/office/drawing/2014/main" id="{E1312538-DC21-2502-7E44-4B14716A81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0660" y="5685418"/>
            <a:ext cx="1599827" cy="965770"/>
          </a:xfrm>
          <a:prstGeom prst="rect">
            <a:avLst/>
          </a:prstGeom>
        </p:spPr>
      </p:pic>
      <p:sp>
        <p:nvSpPr>
          <p:cNvPr id="25" name="矩形 24">
            <a:extLst>
              <a:ext uri="{FF2B5EF4-FFF2-40B4-BE49-F238E27FC236}">
                <a16:creationId xmlns:a16="http://schemas.microsoft.com/office/drawing/2014/main" id="{AEDFA98B-7BD2-B8E5-A097-B0C905AC2748}"/>
              </a:ext>
            </a:extLst>
          </p:cNvPr>
          <p:cNvSpPr/>
          <p:nvPr/>
        </p:nvSpPr>
        <p:spPr>
          <a:xfrm>
            <a:off x="6423838" y="5622699"/>
            <a:ext cx="839792" cy="338365"/>
          </a:xfrm>
          <a:prstGeom prst="rect">
            <a:avLst/>
          </a:prstGeom>
          <a:noFill/>
          <a:ln w="19050">
            <a:solidFill>
              <a:srgbClr val="257D8B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</a:t>
            </a:r>
            <a:endParaRPr lang="zh-CN" altLang="en-US" dirty="0"/>
          </a:p>
        </p:txBody>
      </p:sp>
      <p:cxnSp>
        <p:nvCxnSpPr>
          <p:cNvPr id="33" name="连接符: 肘形 32">
            <a:extLst>
              <a:ext uri="{FF2B5EF4-FFF2-40B4-BE49-F238E27FC236}">
                <a16:creationId xmlns:a16="http://schemas.microsoft.com/office/drawing/2014/main" id="{2B3F1F38-C680-3307-5EAC-25B7191F67F4}"/>
              </a:ext>
            </a:extLst>
          </p:cNvPr>
          <p:cNvCxnSpPr>
            <a:cxnSpLocks/>
            <a:stCxn id="25" idx="2"/>
          </p:cNvCxnSpPr>
          <p:nvPr/>
        </p:nvCxnSpPr>
        <p:spPr>
          <a:xfrm rot="16200000" flipH="1">
            <a:off x="7115865" y="5688932"/>
            <a:ext cx="204789" cy="749051"/>
          </a:xfrm>
          <a:prstGeom prst="bentConnector2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1693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" grpId="0" animBg="1"/>
      <p:bldP spid="137" grpId="0"/>
      <p:bldP spid="2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矩形 88">
            <a:extLst>
              <a:ext uri="{FF2B5EF4-FFF2-40B4-BE49-F238E27FC236}">
                <a16:creationId xmlns:a16="http://schemas.microsoft.com/office/drawing/2014/main" id="{0D5B73F9-FB2F-2CC7-638C-BADF9315404B}"/>
              </a:ext>
            </a:extLst>
          </p:cNvPr>
          <p:cNvSpPr/>
          <p:nvPr/>
        </p:nvSpPr>
        <p:spPr>
          <a:xfrm>
            <a:off x="3157286" y="3668744"/>
            <a:ext cx="835289" cy="788014"/>
          </a:xfrm>
          <a:prstGeom prst="rect">
            <a:avLst/>
          </a:prstGeom>
          <a:noFill/>
          <a:ln w="19050">
            <a:solidFill>
              <a:srgbClr val="257D8B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A438E79-E54A-FA1F-00E8-F00C035DF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/>
              <a:t>ZoeDepth: Zero-shot Transfer by Combining Relative and Metric Depth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93A9E87-9058-6527-B722-3B6DBA828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Shariq Farooq Bhat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ADD2658-80D5-3C1C-DE07-C84A2EFBA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C41E6-7B25-4130-840D-D49CA92EF4E2}" type="slidenum">
              <a:rPr lang="zh-CN" altLang="en-US" smtClean="0"/>
              <a:pPr/>
              <a:t>7</a:t>
            </a:fld>
            <a:endParaRPr lang="zh-CN" altLang="en-US" dirty="0"/>
          </a:p>
        </p:txBody>
      </p:sp>
      <p:sp>
        <p:nvSpPr>
          <p:cNvPr id="5" name="日期占位符 1">
            <a:extLst>
              <a:ext uri="{FF2B5EF4-FFF2-40B4-BE49-F238E27FC236}">
                <a16:creationId xmlns:a16="http://schemas.microsoft.com/office/drawing/2014/main" id="{771C2697-87A4-4C2A-7BAB-407498BAD596}"/>
              </a:ext>
            </a:extLst>
          </p:cNvPr>
          <p:cNvSpPr txBox="1">
            <a:spLocks/>
          </p:cNvSpPr>
          <p:nvPr/>
        </p:nvSpPr>
        <p:spPr>
          <a:xfrm>
            <a:off x="0" y="6356350"/>
            <a:ext cx="4038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ZoeDepth: Zero-shot Transfer by Combining Relative and Metric Depth</a:t>
            </a:r>
            <a:endParaRPr lang="zh-CN" altLang="en-US" dirty="0"/>
          </a:p>
        </p:txBody>
      </p:sp>
      <p:sp>
        <p:nvSpPr>
          <p:cNvPr id="6" name="页脚占位符 2">
            <a:extLst>
              <a:ext uri="{FF2B5EF4-FFF2-40B4-BE49-F238E27FC236}">
                <a16:creationId xmlns:a16="http://schemas.microsoft.com/office/drawing/2014/main" id="{85B0350F-AAEE-61E5-DC72-EC01FEEA17DB}"/>
              </a:ext>
            </a:extLst>
          </p:cNvPr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Shariq Farooq Bhat</a:t>
            </a:r>
            <a:endParaRPr lang="zh-CN" altLang="en-US" dirty="0"/>
          </a:p>
        </p:txBody>
      </p:sp>
      <p:sp>
        <p:nvSpPr>
          <p:cNvPr id="7" name="灯片编号占位符 3">
            <a:extLst>
              <a:ext uri="{FF2B5EF4-FFF2-40B4-BE49-F238E27FC236}">
                <a16:creationId xmlns:a16="http://schemas.microsoft.com/office/drawing/2014/main" id="{D66B7AF3-7CD7-6B8F-9DEE-5D11A761D059}"/>
              </a:ext>
            </a:extLst>
          </p:cNvPr>
          <p:cNvSpPr txBox="1">
            <a:spLocks/>
          </p:cNvSpPr>
          <p:nvPr/>
        </p:nvSpPr>
        <p:spPr>
          <a:xfrm>
            <a:off x="8153400" y="6356350"/>
            <a:ext cx="4038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0AC41E6-7B25-4130-840D-D49CA92EF4E2}" type="slidenum">
              <a:rPr lang="zh-CN" altLang="en-US" smtClean="0"/>
              <a:pPr/>
              <a:t>7</a:t>
            </a:fld>
            <a:endParaRPr lang="zh-CN" altLang="en-US" dirty="0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9D988043-C915-B293-57A6-73F6AB7D0275}"/>
              </a:ext>
            </a:extLst>
          </p:cNvPr>
          <p:cNvSpPr/>
          <p:nvPr/>
        </p:nvSpPr>
        <p:spPr>
          <a:xfrm>
            <a:off x="3247403" y="3755697"/>
            <a:ext cx="646331" cy="646331"/>
          </a:xfrm>
          <a:prstGeom prst="roundRect">
            <a:avLst/>
          </a:prstGeom>
          <a:solidFill>
            <a:srgbClr val="9FFFE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03EF2050-E799-E1A8-D086-4B956FB38BEB}"/>
              </a:ext>
            </a:extLst>
          </p:cNvPr>
          <p:cNvSpPr/>
          <p:nvPr/>
        </p:nvSpPr>
        <p:spPr>
          <a:xfrm>
            <a:off x="4110904" y="3356136"/>
            <a:ext cx="187960" cy="187960"/>
          </a:xfrm>
          <a:prstGeom prst="ellipse">
            <a:avLst/>
          </a:prstGeom>
          <a:solidFill>
            <a:srgbClr val="FFFFA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0D35F9ED-BBB1-A3D8-E2B8-CF82B23496D4}"/>
              </a:ext>
            </a:extLst>
          </p:cNvPr>
          <p:cNvSpPr/>
          <p:nvPr/>
        </p:nvSpPr>
        <p:spPr>
          <a:xfrm>
            <a:off x="4569897" y="3755697"/>
            <a:ext cx="646331" cy="646331"/>
          </a:xfrm>
          <a:prstGeom prst="ellipse">
            <a:avLst/>
          </a:prstGeom>
          <a:solidFill>
            <a:srgbClr val="FFC6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9DF86ED-1893-7CF7-20BB-008735005C2B}"/>
              </a:ext>
            </a:extLst>
          </p:cNvPr>
          <p:cNvSpPr/>
          <p:nvPr/>
        </p:nvSpPr>
        <p:spPr>
          <a:xfrm>
            <a:off x="4799082" y="3356136"/>
            <a:ext cx="187960" cy="187960"/>
          </a:xfrm>
          <a:prstGeom prst="ellipse">
            <a:avLst/>
          </a:prstGeom>
          <a:solidFill>
            <a:srgbClr val="FFA6F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F1E2129C-89C5-189C-568C-D997719798B3}"/>
              </a:ext>
            </a:extLst>
          </p:cNvPr>
          <p:cNvSpPr/>
          <p:nvPr/>
        </p:nvSpPr>
        <p:spPr>
          <a:xfrm>
            <a:off x="3349119" y="2425396"/>
            <a:ext cx="451447" cy="806093"/>
          </a:xfrm>
          <a:prstGeom prst="roundRect">
            <a:avLst/>
          </a:prstGeom>
          <a:solidFill>
            <a:srgbClr val="9CC0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221D7463-0C2B-016F-E06A-D9306EEDD682}"/>
              </a:ext>
            </a:extLst>
          </p:cNvPr>
          <p:cNvCxnSpPr>
            <a:cxnSpLocks/>
            <a:stCxn id="12" idx="2"/>
            <a:endCxn id="8" idx="0"/>
          </p:cNvCxnSpPr>
          <p:nvPr/>
        </p:nvCxnSpPr>
        <p:spPr>
          <a:xfrm flipH="1">
            <a:off x="3570569" y="3231489"/>
            <a:ext cx="4274" cy="524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椭圆 13">
            <a:extLst>
              <a:ext uri="{FF2B5EF4-FFF2-40B4-BE49-F238E27FC236}">
                <a16:creationId xmlns:a16="http://schemas.microsoft.com/office/drawing/2014/main" id="{FB8FEF2A-999A-2E96-93AE-64D84A25E723}"/>
              </a:ext>
            </a:extLst>
          </p:cNvPr>
          <p:cNvSpPr/>
          <p:nvPr/>
        </p:nvSpPr>
        <p:spPr>
          <a:xfrm>
            <a:off x="4110904" y="3984882"/>
            <a:ext cx="187960" cy="187960"/>
          </a:xfrm>
          <a:prstGeom prst="ellipse">
            <a:avLst/>
          </a:prstGeom>
          <a:solidFill>
            <a:srgbClr val="FFFFA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93E0D9E0-74A1-9BF3-6D30-50198893085C}"/>
              </a:ext>
            </a:extLst>
          </p:cNvPr>
          <p:cNvCxnSpPr>
            <a:cxnSpLocks/>
            <a:stCxn id="8" idx="3"/>
            <a:endCxn id="14" idx="2"/>
          </p:cNvCxnSpPr>
          <p:nvPr/>
        </p:nvCxnSpPr>
        <p:spPr>
          <a:xfrm flipV="1">
            <a:off x="3893734" y="4078862"/>
            <a:ext cx="21717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840D81C5-A718-872F-700E-10B9E93B488B}"/>
              </a:ext>
            </a:extLst>
          </p:cNvPr>
          <p:cNvCxnSpPr>
            <a:cxnSpLocks/>
            <a:stCxn id="14" idx="6"/>
            <a:endCxn id="10" idx="2"/>
          </p:cNvCxnSpPr>
          <p:nvPr/>
        </p:nvCxnSpPr>
        <p:spPr>
          <a:xfrm>
            <a:off x="4298864" y="4078862"/>
            <a:ext cx="27103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95E69915-BC84-F75D-BB31-29EBC8226378}"/>
              </a:ext>
            </a:extLst>
          </p:cNvPr>
          <p:cNvCxnSpPr>
            <a:cxnSpLocks/>
            <a:endCxn id="9" idx="2"/>
          </p:cNvCxnSpPr>
          <p:nvPr/>
        </p:nvCxnSpPr>
        <p:spPr>
          <a:xfrm>
            <a:off x="3570568" y="3450116"/>
            <a:ext cx="5403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BD86AE84-A9A8-C3A3-8762-FD330CB0774F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>
          <a:xfrm>
            <a:off x="4298864" y="3450116"/>
            <a:ext cx="5002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83CB80B4-6DE2-F98A-08FD-434CC366B6BA}"/>
              </a:ext>
            </a:extLst>
          </p:cNvPr>
          <p:cNvSpPr/>
          <p:nvPr/>
        </p:nvSpPr>
        <p:spPr>
          <a:xfrm>
            <a:off x="4667338" y="2425396"/>
            <a:ext cx="451447" cy="806093"/>
          </a:xfrm>
          <a:prstGeom prst="roundRect">
            <a:avLst/>
          </a:prstGeom>
          <a:solidFill>
            <a:srgbClr val="9CC0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B90E8ACE-A591-ACF7-F834-2CE3C8818513}"/>
              </a:ext>
            </a:extLst>
          </p:cNvPr>
          <p:cNvCxnSpPr>
            <a:cxnSpLocks/>
            <a:stCxn id="19" idx="2"/>
            <a:endCxn id="10" idx="0"/>
          </p:cNvCxnSpPr>
          <p:nvPr/>
        </p:nvCxnSpPr>
        <p:spPr>
          <a:xfrm>
            <a:off x="4893062" y="3231489"/>
            <a:ext cx="1" cy="524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椭圆 20">
            <a:extLst>
              <a:ext uri="{FF2B5EF4-FFF2-40B4-BE49-F238E27FC236}">
                <a16:creationId xmlns:a16="http://schemas.microsoft.com/office/drawing/2014/main" id="{0CAEEA27-94C0-2459-88D9-F5505BF238CA}"/>
              </a:ext>
            </a:extLst>
          </p:cNvPr>
          <p:cNvSpPr/>
          <p:nvPr/>
        </p:nvSpPr>
        <p:spPr>
          <a:xfrm>
            <a:off x="5429123" y="3356136"/>
            <a:ext cx="187960" cy="187960"/>
          </a:xfrm>
          <a:prstGeom prst="ellipse">
            <a:avLst/>
          </a:prstGeom>
          <a:solidFill>
            <a:srgbClr val="FFFFA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B42CE409-5E76-2035-5844-34FCC70BBBD4}"/>
              </a:ext>
            </a:extLst>
          </p:cNvPr>
          <p:cNvSpPr/>
          <p:nvPr/>
        </p:nvSpPr>
        <p:spPr>
          <a:xfrm>
            <a:off x="5888116" y="3755697"/>
            <a:ext cx="646331" cy="646331"/>
          </a:xfrm>
          <a:prstGeom prst="ellipse">
            <a:avLst/>
          </a:prstGeom>
          <a:solidFill>
            <a:srgbClr val="FFC6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B85B6483-3FAB-8298-AD5D-571954DD5388}"/>
              </a:ext>
            </a:extLst>
          </p:cNvPr>
          <p:cNvSpPr/>
          <p:nvPr/>
        </p:nvSpPr>
        <p:spPr>
          <a:xfrm>
            <a:off x="6117301" y="3356136"/>
            <a:ext cx="187960" cy="187960"/>
          </a:xfrm>
          <a:prstGeom prst="ellipse">
            <a:avLst/>
          </a:prstGeom>
          <a:solidFill>
            <a:srgbClr val="FFA6F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F01C8F07-FBB7-7F07-B5B5-3C9B24819C99}"/>
              </a:ext>
            </a:extLst>
          </p:cNvPr>
          <p:cNvSpPr/>
          <p:nvPr/>
        </p:nvSpPr>
        <p:spPr>
          <a:xfrm>
            <a:off x="5429123" y="3984882"/>
            <a:ext cx="187960" cy="187960"/>
          </a:xfrm>
          <a:prstGeom prst="ellipse">
            <a:avLst/>
          </a:prstGeom>
          <a:solidFill>
            <a:srgbClr val="FFFFA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FB1028C9-82C7-3934-B3ED-8DB0A46B7857}"/>
              </a:ext>
            </a:extLst>
          </p:cNvPr>
          <p:cNvCxnSpPr>
            <a:cxnSpLocks/>
            <a:endCxn id="24" idx="2"/>
          </p:cNvCxnSpPr>
          <p:nvPr/>
        </p:nvCxnSpPr>
        <p:spPr>
          <a:xfrm flipV="1">
            <a:off x="5211953" y="4078862"/>
            <a:ext cx="21717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EF6B107C-D1BD-F8CA-9160-B09D9FB3FF4F}"/>
              </a:ext>
            </a:extLst>
          </p:cNvPr>
          <p:cNvCxnSpPr>
            <a:cxnSpLocks/>
            <a:stCxn id="24" idx="6"/>
            <a:endCxn id="22" idx="2"/>
          </p:cNvCxnSpPr>
          <p:nvPr/>
        </p:nvCxnSpPr>
        <p:spPr>
          <a:xfrm>
            <a:off x="5617083" y="4078862"/>
            <a:ext cx="27103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88A741E3-ED32-66FF-AFB3-857D2A1C8CB7}"/>
              </a:ext>
            </a:extLst>
          </p:cNvPr>
          <p:cNvCxnSpPr>
            <a:cxnSpLocks/>
            <a:stCxn id="11" idx="2"/>
          </p:cNvCxnSpPr>
          <p:nvPr/>
        </p:nvCxnSpPr>
        <p:spPr>
          <a:xfrm flipV="1">
            <a:off x="4799082" y="3441490"/>
            <a:ext cx="630041" cy="8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312F50FF-F815-A747-FF99-2BEF2146D613}"/>
              </a:ext>
            </a:extLst>
          </p:cNvPr>
          <p:cNvCxnSpPr>
            <a:cxnSpLocks/>
            <a:stCxn id="21" idx="6"/>
            <a:endCxn id="23" idx="2"/>
          </p:cNvCxnSpPr>
          <p:nvPr/>
        </p:nvCxnSpPr>
        <p:spPr>
          <a:xfrm>
            <a:off x="5617083" y="3450116"/>
            <a:ext cx="5002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CEF27860-C2DB-7519-0FBE-650EE25A43D4}"/>
              </a:ext>
            </a:extLst>
          </p:cNvPr>
          <p:cNvSpPr/>
          <p:nvPr/>
        </p:nvSpPr>
        <p:spPr>
          <a:xfrm>
            <a:off x="5985557" y="2425396"/>
            <a:ext cx="451447" cy="806093"/>
          </a:xfrm>
          <a:prstGeom prst="roundRect">
            <a:avLst/>
          </a:prstGeom>
          <a:solidFill>
            <a:srgbClr val="9CC0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BD48B130-99DD-B145-8972-8C52ED5409D7}"/>
              </a:ext>
            </a:extLst>
          </p:cNvPr>
          <p:cNvCxnSpPr>
            <a:cxnSpLocks/>
            <a:stCxn id="29" idx="2"/>
            <a:endCxn id="22" idx="0"/>
          </p:cNvCxnSpPr>
          <p:nvPr/>
        </p:nvCxnSpPr>
        <p:spPr>
          <a:xfrm>
            <a:off x="6211281" y="3231489"/>
            <a:ext cx="1" cy="524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椭圆 30">
            <a:extLst>
              <a:ext uri="{FF2B5EF4-FFF2-40B4-BE49-F238E27FC236}">
                <a16:creationId xmlns:a16="http://schemas.microsoft.com/office/drawing/2014/main" id="{0811F241-A7FD-68F2-157E-F3E9A4AE1274}"/>
              </a:ext>
            </a:extLst>
          </p:cNvPr>
          <p:cNvSpPr/>
          <p:nvPr/>
        </p:nvSpPr>
        <p:spPr>
          <a:xfrm>
            <a:off x="6742482" y="3356136"/>
            <a:ext cx="187960" cy="187960"/>
          </a:xfrm>
          <a:prstGeom prst="ellipse">
            <a:avLst/>
          </a:prstGeom>
          <a:solidFill>
            <a:srgbClr val="FFFFA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2D1FBA4B-644D-A1CF-C965-C7ED91F4B362}"/>
              </a:ext>
            </a:extLst>
          </p:cNvPr>
          <p:cNvSpPr/>
          <p:nvPr/>
        </p:nvSpPr>
        <p:spPr>
          <a:xfrm>
            <a:off x="7201475" y="3755697"/>
            <a:ext cx="646331" cy="646331"/>
          </a:xfrm>
          <a:prstGeom prst="ellipse">
            <a:avLst/>
          </a:prstGeom>
          <a:solidFill>
            <a:srgbClr val="FFC6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9D2BCF90-4563-64C6-FB3B-EB09F4ACAACA}"/>
              </a:ext>
            </a:extLst>
          </p:cNvPr>
          <p:cNvSpPr/>
          <p:nvPr/>
        </p:nvSpPr>
        <p:spPr>
          <a:xfrm>
            <a:off x="7430660" y="3356136"/>
            <a:ext cx="187960" cy="187960"/>
          </a:xfrm>
          <a:prstGeom prst="ellipse">
            <a:avLst/>
          </a:prstGeom>
          <a:solidFill>
            <a:srgbClr val="FFA6F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E331983D-8200-1CD7-230E-F4240F4E4EA2}"/>
              </a:ext>
            </a:extLst>
          </p:cNvPr>
          <p:cNvSpPr/>
          <p:nvPr/>
        </p:nvSpPr>
        <p:spPr>
          <a:xfrm>
            <a:off x="6742482" y="3984882"/>
            <a:ext cx="187960" cy="187960"/>
          </a:xfrm>
          <a:prstGeom prst="ellipse">
            <a:avLst/>
          </a:prstGeom>
          <a:solidFill>
            <a:srgbClr val="FFFFA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659CFF1A-4382-105C-4A7D-3A8E2CD8B91F}"/>
              </a:ext>
            </a:extLst>
          </p:cNvPr>
          <p:cNvCxnSpPr>
            <a:cxnSpLocks/>
            <a:endCxn id="34" idx="2"/>
          </p:cNvCxnSpPr>
          <p:nvPr/>
        </p:nvCxnSpPr>
        <p:spPr>
          <a:xfrm flipV="1">
            <a:off x="6525312" y="4078862"/>
            <a:ext cx="21717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5B8EA0B8-2EE9-ED3C-EF09-574DE26709E3}"/>
              </a:ext>
            </a:extLst>
          </p:cNvPr>
          <p:cNvCxnSpPr>
            <a:cxnSpLocks/>
            <a:stCxn id="34" idx="6"/>
            <a:endCxn id="32" idx="2"/>
          </p:cNvCxnSpPr>
          <p:nvPr/>
        </p:nvCxnSpPr>
        <p:spPr>
          <a:xfrm>
            <a:off x="6930442" y="4078862"/>
            <a:ext cx="27103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4026CE00-D5FB-136D-411A-9CABEEFE0746}"/>
              </a:ext>
            </a:extLst>
          </p:cNvPr>
          <p:cNvCxnSpPr>
            <a:cxnSpLocks/>
            <a:stCxn id="23" idx="2"/>
          </p:cNvCxnSpPr>
          <p:nvPr/>
        </p:nvCxnSpPr>
        <p:spPr>
          <a:xfrm>
            <a:off x="6117301" y="3450116"/>
            <a:ext cx="6251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2D250F81-15FF-7520-799A-48A0A1C1F70C}"/>
              </a:ext>
            </a:extLst>
          </p:cNvPr>
          <p:cNvCxnSpPr>
            <a:cxnSpLocks/>
            <a:stCxn id="31" idx="6"/>
            <a:endCxn id="33" idx="2"/>
          </p:cNvCxnSpPr>
          <p:nvPr/>
        </p:nvCxnSpPr>
        <p:spPr>
          <a:xfrm>
            <a:off x="6930442" y="3450116"/>
            <a:ext cx="5002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4496A533-8F15-B750-6F2D-1F131CDFAB0E}"/>
              </a:ext>
            </a:extLst>
          </p:cNvPr>
          <p:cNvSpPr/>
          <p:nvPr/>
        </p:nvSpPr>
        <p:spPr>
          <a:xfrm>
            <a:off x="7298916" y="2425396"/>
            <a:ext cx="451447" cy="806093"/>
          </a:xfrm>
          <a:prstGeom prst="roundRect">
            <a:avLst/>
          </a:prstGeom>
          <a:solidFill>
            <a:srgbClr val="9CC0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52DAD735-AC95-7A58-98A4-F56D8C4FAD27}"/>
              </a:ext>
            </a:extLst>
          </p:cNvPr>
          <p:cNvCxnSpPr>
            <a:cxnSpLocks/>
            <a:stCxn id="33" idx="2"/>
            <a:endCxn id="42" idx="2"/>
          </p:cNvCxnSpPr>
          <p:nvPr/>
        </p:nvCxnSpPr>
        <p:spPr>
          <a:xfrm>
            <a:off x="7430660" y="3450116"/>
            <a:ext cx="6508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B725B30F-1D08-D20E-BCA7-BA256995C50D}"/>
              </a:ext>
            </a:extLst>
          </p:cNvPr>
          <p:cNvCxnSpPr>
            <a:cxnSpLocks/>
            <a:stCxn id="39" idx="2"/>
            <a:endCxn id="32" idx="0"/>
          </p:cNvCxnSpPr>
          <p:nvPr/>
        </p:nvCxnSpPr>
        <p:spPr>
          <a:xfrm>
            <a:off x="7524640" y="3231489"/>
            <a:ext cx="1" cy="524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椭圆 41">
            <a:extLst>
              <a:ext uri="{FF2B5EF4-FFF2-40B4-BE49-F238E27FC236}">
                <a16:creationId xmlns:a16="http://schemas.microsoft.com/office/drawing/2014/main" id="{1F19325E-C822-B69C-C36D-4CFB8268F689}"/>
              </a:ext>
            </a:extLst>
          </p:cNvPr>
          <p:cNvSpPr/>
          <p:nvPr/>
        </p:nvSpPr>
        <p:spPr>
          <a:xfrm>
            <a:off x="8081530" y="3356136"/>
            <a:ext cx="187960" cy="187960"/>
          </a:xfrm>
          <a:prstGeom prst="ellipse">
            <a:avLst/>
          </a:prstGeom>
          <a:solidFill>
            <a:srgbClr val="FFFFA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ECA09C08-311A-58FE-941F-90ACB7F4243C}"/>
              </a:ext>
            </a:extLst>
          </p:cNvPr>
          <p:cNvSpPr/>
          <p:nvPr/>
        </p:nvSpPr>
        <p:spPr>
          <a:xfrm>
            <a:off x="8540523" y="3755697"/>
            <a:ext cx="646331" cy="646331"/>
          </a:xfrm>
          <a:prstGeom prst="ellipse">
            <a:avLst/>
          </a:prstGeom>
          <a:solidFill>
            <a:srgbClr val="FFC6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59450957-F00B-E31F-3ACF-13C19647AB7D}"/>
              </a:ext>
            </a:extLst>
          </p:cNvPr>
          <p:cNvSpPr/>
          <p:nvPr/>
        </p:nvSpPr>
        <p:spPr>
          <a:xfrm>
            <a:off x="8769708" y="3356136"/>
            <a:ext cx="187960" cy="187960"/>
          </a:xfrm>
          <a:prstGeom prst="ellipse">
            <a:avLst/>
          </a:prstGeom>
          <a:solidFill>
            <a:srgbClr val="FFA6F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6D6E5639-791C-A77A-DADF-65F24F925EDA}"/>
              </a:ext>
            </a:extLst>
          </p:cNvPr>
          <p:cNvSpPr/>
          <p:nvPr/>
        </p:nvSpPr>
        <p:spPr>
          <a:xfrm>
            <a:off x="8081530" y="3984882"/>
            <a:ext cx="187960" cy="187960"/>
          </a:xfrm>
          <a:prstGeom prst="ellipse">
            <a:avLst/>
          </a:prstGeom>
          <a:solidFill>
            <a:srgbClr val="FFFFA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E966E498-4E17-91C8-1E57-922212BA659F}"/>
              </a:ext>
            </a:extLst>
          </p:cNvPr>
          <p:cNvCxnSpPr>
            <a:cxnSpLocks/>
            <a:endCxn id="45" idx="2"/>
          </p:cNvCxnSpPr>
          <p:nvPr/>
        </p:nvCxnSpPr>
        <p:spPr>
          <a:xfrm flipV="1">
            <a:off x="7864360" y="4078862"/>
            <a:ext cx="21717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961178FA-010D-370D-A7E2-416B843C05F8}"/>
              </a:ext>
            </a:extLst>
          </p:cNvPr>
          <p:cNvCxnSpPr>
            <a:cxnSpLocks/>
            <a:stCxn id="45" idx="6"/>
            <a:endCxn id="43" idx="2"/>
          </p:cNvCxnSpPr>
          <p:nvPr/>
        </p:nvCxnSpPr>
        <p:spPr>
          <a:xfrm>
            <a:off x="8269490" y="4078862"/>
            <a:ext cx="27103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A1A451C5-20B5-5B18-EB12-2DFF8E8A6DA4}"/>
              </a:ext>
            </a:extLst>
          </p:cNvPr>
          <p:cNvCxnSpPr>
            <a:cxnSpLocks/>
            <a:stCxn id="42" idx="6"/>
            <a:endCxn id="44" idx="2"/>
          </p:cNvCxnSpPr>
          <p:nvPr/>
        </p:nvCxnSpPr>
        <p:spPr>
          <a:xfrm>
            <a:off x="8269490" y="3450116"/>
            <a:ext cx="5002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D2ABA5FF-B603-6C82-C08B-28A5E6CC510B}"/>
              </a:ext>
            </a:extLst>
          </p:cNvPr>
          <p:cNvSpPr/>
          <p:nvPr/>
        </p:nvSpPr>
        <p:spPr>
          <a:xfrm>
            <a:off x="8637964" y="2425396"/>
            <a:ext cx="451447" cy="806093"/>
          </a:xfrm>
          <a:prstGeom prst="roundRect">
            <a:avLst/>
          </a:prstGeom>
          <a:solidFill>
            <a:srgbClr val="9CC0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2E1ABF87-55B9-179C-7D84-AE9B69179BFC}"/>
              </a:ext>
            </a:extLst>
          </p:cNvPr>
          <p:cNvCxnSpPr>
            <a:cxnSpLocks/>
            <a:stCxn id="49" idx="2"/>
            <a:endCxn id="43" idx="0"/>
          </p:cNvCxnSpPr>
          <p:nvPr/>
        </p:nvCxnSpPr>
        <p:spPr>
          <a:xfrm>
            <a:off x="8863688" y="3231489"/>
            <a:ext cx="1" cy="524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9C808037-B1A5-1795-D475-4A086FA0E4CB}"/>
              </a:ext>
            </a:extLst>
          </p:cNvPr>
          <p:cNvCxnSpPr>
            <a:cxnSpLocks/>
            <a:stCxn id="44" idx="2"/>
            <a:endCxn id="44" idx="6"/>
          </p:cNvCxnSpPr>
          <p:nvPr/>
        </p:nvCxnSpPr>
        <p:spPr>
          <a:xfrm>
            <a:off x="8769708" y="3450116"/>
            <a:ext cx="1879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7CBAA993-BC31-826D-2A24-985A114FB1DA}"/>
              </a:ext>
            </a:extLst>
          </p:cNvPr>
          <p:cNvCxnSpPr>
            <a:cxnSpLocks/>
            <a:stCxn id="43" idx="6"/>
          </p:cNvCxnSpPr>
          <p:nvPr/>
        </p:nvCxnSpPr>
        <p:spPr>
          <a:xfrm flipV="1">
            <a:off x="9186854" y="4078862"/>
            <a:ext cx="49892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2CB4928A-89A1-D9DE-B3E9-9912FD02AEA4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3574843" y="2066903"/>
            <a:ext cx="0" cy="3584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ACC8D3AA-229B-667F-B088-B4D5DF9D5F2C}"/>
              </a:ext>
            </a:extLst>
          </p:cNvPr>
          <p:cNvCxnSpPr>
            <a:cxnSpLocks/>
          </p:cNvCxnSpPr>
          <p:nvPr/>
        </p:nvCxnSpPr>
        <p:spPr>
          <a:xfrm>
            <a:off x="4900349" y="2066903"/>
            <a:ext cx="0" cy="3584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070F006C-29CF-8508-1B5D-0148DA411082}"/>
              </a:ext>
            </a:extLst>
          </p:cNvPr>
          <p:cNvCxnSpPr>
            <a:cxnSpLocks/>
          </p:cNvCxnSpPr>
          <p:nvPr/>
        </p:nvCxnSpPr>
        <p:spPr>
          <a:xfrm>
            <a:off x="6211281" y="2066903"/>
            <a:ext cx="0" cy="3584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BB2087FF-A1E6-FA94-B993-64D2EBB22384}"/>
              </a:ext>
            </a:extLst>
          </p:cNvPr>
          <p:cNvCxnSpPr>
            <a:cxnSpLocks/>
          </p:cNvCxnSpPr>
          <p:nvPr/>
        </p:nvCxnSpPr>
        <p:spPr>
          <a:xfrm>
            <a:off x="7524640" y="2066903"/>
            <a:ext cx="0" cy="3584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E110DB4D-CC03-9E7A-841E-2487B7527226}"/>
              </a:ext>
            </a:extLst>
          </p:cNvPr>
          <p:cNvCxnSpPr>
            <a:cxnSpLocks/>
          </p:cNvCxnSpPr>
          <p:nvPr/>
        </p:nvCxnSpPr>
        <p:spPr>
          <a:xfrm>
            <a:off x="7533082" y="2066903"/>
            <a:ext cx="0" cy="3584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B1691474-DB6D-38A5-F477-8C985EBC9871}"/>
              </a:ext>
            </a:extLst>
          </p:cNvPr>
          <p:cNvCxnSpPr>
            <a:cxnSpLocks/>
          </p:cNvCxnSpPr>
          <p:nvPr/>
        </p:nvCxnSpPr>
        <p:spPr>
          <a:xfrm>
            <a:off x="8863688" y="2066903"/>
            <a:ext cx="0" cy="3584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文本框 58">
            <a:extLst>
              <a:ext uri="{FF2B5EF4-FFF2-40B4-BE49-F238E27FC236}">
                <a16:creationId xmlns:a16="http://schemas.microsoft.com/office/drawing/2014/main" id="{63EEF035-3CB5-9D6E-0578-A0BCB63B116D}"/>
              </a:ext>
            </a:extLst>
          </p:cNvPr>
          <p:cNvSpPr txBox="1"/>
          <p:nvPr/>
        </p:nvSpPr>
        <p:spPr>
          <a:xfrm>
            <a:off x="9628631" y="3894196"/>
            <a:ext cx="2247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H/2 * W/2 * 2</a:t>
            </a:r>
            <a:r>
              <a:rPr lang="en-US" altLang="zh-CN" baseline="30000" dirty="0"/>
              <a:t>n</a:t>
            </a:r>
            <a:r>
              <a:rPr lang="en-US" altLang="zh-CN" dirty="0"/>
              <a:t>N</a:t>
            </a:r>
            <a:r>
              <a:rPr lang="en-US" altLang="zh-CN" baseline="-25000" dirty="0"/>
              <a:t>seed</a:t>
            </a:r>
            <a:endParaRPr lang="zh-CN" altLang="en-US" baseline="-25000" dirty="0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4E2A0498-5BEE-AD40-0CC5-D6B09E19409E}"/>
              </a:ext>
            </a:extLst>
          </p:cNvPr>
          <p:cNvSpPr txBox="1"/>
          <p:nvPr/>
        </p:nvSpPr>
        <p:spPr>
          <a:xfrm>
            <a:off x="297543" y="261257"/>
            <a:ext cx="62035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Design of the </a:t>
            </a:r>
            <a:r>
              <a:rPr lang="en-US" altLang="zh-CN" sz="3200" b="1" dirty="0"/>
              <a:t>LocalBins </a:t>
            </a:r>
            <a:r>
              <a:rPr lang="en-US" altLang="zh-CN" sz="3200" dirty="0"/>
              <a:t>module</a:t>
            </a:r>
            <a:endParaRPr lang="zh-CN" altLang="en-US" sz="3200" dirty="0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CB688B26-65A2-339B-10A2-D70D710FC0F7}"/>
              </a:ext>
            </a:extLst>
          </p:cNvPr>
          <p:cNvSpPr/>
          <p:nvPr/>
        </p:nvSpPr>
        <p:spPr>
          <a:xfrm>
            <a:off x="702831" y="2066903"/>
            <a:ext cx="2279260" cy="233512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7A4CC4E6-1A64-A66F-DEC3-9725A7F93546}"/>
              </a:ext>
            </a:extLst>
          </p:cNvPr>
          <p:cNvSpPr txBox="1"/>
          <p:nvPr/>
        </p:nvSpPr>
        <p:spPr>
          <a:xfrm>
            <a:off x="3285136" y="1774429"/>
            <a:ext cx="646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1/32</a:t>
            </a:r>
            <a:endParaRPr lang="zh-CN" altLang="en-US" dirty="0"/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7518A25E-CD2D-521C-33F9-63376D5D094F}"/>
              </a:ext>
            </a:extLst>
          </p:cNvPr>
          <p:cNvSpPr txBox="1"/>
          <p:nvPr/>
        </p:nvSpPr>
        <p:spPr>
          <a:xfrm>
            <a:off x="4650469" y="1774429"/>
            <a:ext cx="646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1/16</a:t>
            </a:r>
            <a:endParaRPr lang="zh-CN" altLang="en-US" dirty="0"/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3DED95DB-D768-941E-8D08-25EADDAA13B0}"/>
              </a:ext>
            </a:extLst>
          </p:cNvPr>
          <p:cNvSpPr txBox="1"/>
          <p:nvPr/>
        </p:nvSpPr>
        <p:spPr>
          <a:xfrm>
            <a:off x="5958751" y="1774429"/>
            <a:ext cx="646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1/8</a:t>
            </a:r>
            <a:endParaRPr lang="zh-CN" altLang="en-US" dirty="0"/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842C4BEB-CE2E-0576-095D-DCB8206D944B}"/>
              </a:ext>
            </a:extLst>
          </p:cNvPr>
          <p:cNvSpPr txBox="1"/>
          <p:nvPr/>
        </p:nvSpPr>
        <p:spPr>
          <a:xfrm>
            <a:off x="7269683" y="1774429"/>
            <a:ext cx="646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1/4</a:t>
            </a:r>
            <a:endParaRPr lang="zh-CN" altLang="en-US" dirty="0"/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E3909047-2EE0-61BC-7698-F9CBF9726E63}"/>
              </a:ext>
            </a:extLst>
          </p:cNvPr>
          <p:cNvSpPr txBox="1"/>
          <p:nvPr/>
        </p:nvSpPr>
        <p:spPr>
          <a:xfrm>
            <a:off x="8608387" y="1774429"/>
            <a:ext cx="646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1/2</a:t>
            </a:r>
            <a:endParaRPr lang="zh-CN" altLang="en-US" dirty="0"/>
          </a:p>
        </p:txBody>
      </p:sp>
      <p:sp>
        <p:nvSpPr>
          <p:cNvPr id="68" name="椭圆 67">
            <a:extLst>
              <a:ext uri="{FF2B5EF4-FFF2-40B4-BE49-F238E27FC236}">
                <a16:creationId xmlns:a16="http://schemas.microsoft.com/office/drawing/2014/main" id="{39C1B692-93B0-F8E8-2D07-05E86C5494B7}"/>
              </a:ext>
            </a:extLst>
          </p:cNvPr>
          <p:cNvSpPr/>
          <p:nvPr/>
        </p:nvSpPr>
        <p:spPr>
          <a:xfrm>
            <a:off x="839241" y="3938715"/>
            <a:ext cx="187960" cy="187960"/>
          </a:xfrm>
          <a:prstGeom prst="ellipse">
            <a:avLst/>
          </a:prstGeom>
          <a:solidFill>
            <a:srgbClr val="FFFFA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72F018AA-AD2B-3B19-5916-8D353BC7D196}"/>
              </a:ext>
            </a:extLst>
          </p:cNvPr>
          <p:cNvSpPr txBox="1"/>
          <p:nvPr/>
        </p:nvSpPr>
        <p:spPr>
          <a:xfrm>
            <a:off x="1084551" y="3838394"/>
            <a:ext cx="176213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/>
              <a:t>2x interpolation</a:t>
            </a:r>
            <a:endParaRPr lang="zh-CN" altLang="en-US" sz="1600" dirty="0"/>
          </a:p>
        </p:txBody>
      </p:sp>
      <p:sp>
        <p:nvSpPr>
          <p:cNvPr id="70" name="椭圆 69">
            <a:extLst>
              <a:ext uri="{FF2B5EF4-FFF2-40B4-BE49-F238E27FC236}">
                <a16:creationId xmlns:a16="http://schemas.microsoft.com/office/drawing/2014/main" id="{00B901EC-B915-9F0D-9453-05553508BAC6}"/>
              </a:ext>
            </a:extLst>
          </p:cNvPr>
          <p:cNvSpPr/>
          <p:nvPr/>
        </p:nvSpPr>
        <p:spPr>
          <a:xfrm>
            <a:off x="843379" y="3544096"/>
            <a:ext cx="187960" cy="187960"/>
          </a:xfrm>
          <a:prstGeom prst="ellipse">
            <a:avLst/>
          </a:prstGeom>
          <a:solidFill>
            <a:srgbClr val="FFA6F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1" name="直接连接符 70">
            <a:extLst>
              <a:ext uri="{FF2B5EF4-FFF2-40B4-BE49-F238E27FC236}">
                <a16:creationId xmlns:a16="http://schemas.microsoft.com/office/drawing/2014/main" id="{4682B997-D9F9-7C2A-BC3A-209B826DEC8C}"/>
              </a:ext>
            </a:extLst>
          </p:cNvPr>
          <p:cNvCxnSpPr>
            <a:stCxn id="70" idx="2"/>
            <a:endCxn id="70" idx="6"/>
          </p:cNvCxnSpPr>
          <p:nvPr/>
        </p:nvCxnSpPr>
        <p:spPr>
          <a:xfrm>
            <a:off x="843379" y="3638076"/>
            <a:ext cx="1879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直接连接符 71">
            <a:extLst>
              <a:ext uri="{FF2B5EF4-FFF2-40B4-BE49-F238E27FC236}">
                <a16:creationId xmlns:a16="http://schemas.microsoft.com/office/drawing/2014/main" id="{6E8ADFE4-BA34-A060-D77A-C3FFEB0E8533}"/>
              </a:ext>
            </a:extLst>
          </p:cNvPr>
          <p:cNvCxnSpPr>
            <a:stCxn id="70" idx="0"/>
            <a:endCxn id="70" idx="4"/>
          </p:cNvCxnSpPr>
          <p:nvPr/>
        </p:nvCxnSpPr>
        <p:spPr>
          <a:xfrm>
            <a:off x="937359" y="3544096"/>
            <a:ext cx="0" cy="1879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文本框 72">
            <a:extLst>
              <a:ext uri="{FF2B5EF4-FFF2-40B4-BE49-F238E27FC236}">
                <a16:creationId xmlns:a16="http://schemas.microsoft.com/office/drawing/2014/main" id="{FA112ACC-D7EE-C6C3-A298-037EE4F0C7BF}"/>
              </a:ext>
            </a:extLst>
          </p:cNvPr>
          <p:cNvSpPr txBox="1"/>
          <p:nvPr/>
        </p:nvSpPr>
        <p:spPr>
          <a:xfrm>
            <a:off x="1100936" y="3442014"/>
            <a:ext cx="193357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/>
              <a:t>Residual connection</a:t>
            </a:r>
            <a:endParaRPr lang="zh-CN" altLang="en-US" sz="1600" dirty="0"/>
          </a:p>
        </p:txBody>
      </p:sp>
      <p:sp>
        <p:nvSpPr>
          <p:cNvPr id="74" name="椭圆 73">
            <a:extLst>
              <a:ext uri="{FF2B5EF4-FFF2-40B4-BE49-F238E27FC236}">
                <a16:creationId xmlns:a16="http://schemas.microsoft.com/office/drawing/2014/main" id="{E43B35B2-BA10-4F1B-F694-CEF69192E38B}"/>
              </a:ext>
            </a:extLst>
          </p:cNvPr>
          <p:cNvSpPr/>
          <p:nvPr/>
        </p:nvSpPr>
        <p:spPr>
          <a:xfrm>
            <a:off x="790976" y="3074228"/>
            <a:ext cx="309960" cy="309960"/>
          </a:xfrm>
          <a:prstGeom prst="ellipse">
            <a:avLst/>
          </a:prstGeom>
          <a:solidFill>
            <a:srgbClr val="FFC6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A4565960-8E6A-3C13-8492-869AE8613EA0}"/>
              </a:ext>
            </a:extLst>
          </p:cNvPr>
          <p:cNvSpPr txBox="1"/>
          <p:nvPr/>
        </p:nvSpPr>
        <p:spPr>
          <a:xfrm>
            <a:off x="1100936" y="3039933"/>
            <a:ext cx="171698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/>
              <a:t>Bin splitter MLP</a:t>
            </a:r>
            <a:endParaRPr lang="zh-CN" altLang="en-US" sz="1600" dirty="0"/>
          </a:p>
        </p:txBody>
      </p:sp>
      <p:sp>
        <p:nvSpPr>
          <p:cNvPr id="76" name="矩形: 圆角 75">
            <a:extLst>
              <a:ext uri="{FF2B5EF4-FFF2-40B4-BE49-F238E27FC236}">
                <a16:creationId xmlns:a16="http://schemas.microsoft.com/office/drawing/2014/main" id="{22E3C84B-A2B4-81A1-06B4-CF7AE9AAB9F8}"/>
              </a:ext>
            </a:extLst>
          </p:cNvPr>
          <p:cNvSpPr/>
          <p:nvPr/>
        </p:nvSpPr>
        <p:spPr>
          <a:xfrm>
            <a:off x="790976" y="2620022"/>
            <a:ext cx="339551" cy="339551"/>
          </a:xfrm>
          <a:prstGeom prst="roundRect">
            <a:avLst/>
          </a:prstGeom>
          <a:solidFill>
            <a:srgbClr val="9FFFE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C0261067-6CE0-B568-BEC9-7B8AE9D2A829}"/>
              </a:ext>
            </a:extLst>
          </p:cNvPr>
          <p:cNvSpPr txBox="1"/>
          <p:nvPr/>
        </p:nvSpPr>
        <p:spPr>
          <a:xfrm>
            <a:off x="1100936" y="2642203"/>
            <a:ext cx="202034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/>
              <a:t>Seed bin-width MLP</a:t>
            </a:r>
            <a:endParaRPr lang="zh-CN" altLang="en-US" sz="1600" dirty="0"/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7A6C37A5-E31F-4838-6121-6C1BBA0D8BB9}"/>
              </a:ext>
            </a:extLst>
          </p:cNvPr>
          <p:cNvSpPr txBox="1"/>
          <p:nvPr/>
        </p:nvSpPr>
        <p:spPr>
          <a:xfrm>
            <a:off x="1126491" y="2196341"/>
            <a:ext cx="211692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/>
              <a:t>Bin embedding MLP</a:t>
            </a:r>
            <a:endParaRPr lang="zh-CN" altLang="en-US" sz="1600" dirty="0"/>
          </a:p>
        </p:txBody>
      </p:sp>
      <p:sp>
        <p:nvSpPr>
          <p:cNvPr id="79" name="矩形: 圆角 78">
            <a:extLst>
              <a:ext uri="{FF2B5EF4-FFF2-40B4-BE49-F238E27FC236}">
                <a16:creationId xmlns:a16="http://schemas.microsoft.com/office/drawing/2014/main" id="{604C8400-C4D0-FCDB-02A4-BD47D2451405}"/>
              </a:ext>
            </a:extLst>
          </p:cNvPr>
          <p:cNvSpPr/>
          <p:nvPr/>
        </p:nvSpPr>
        <p:spPr>
          <a:xfrm>
            <a:off x="754485" y="2237271"/>
            <a:ext cx="399729" cy="282484"/>
          </a:xfrm>
          <a:prstGeom prst="roundRect">
            <a:avLst/>
          </a:prstGeom>
          <a:solidFill>
            <a:srgbClr val="9CC0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5B1E4070-455E-0CC6-75E7-795E9F760B28}"/>
              </a:ext>
            </a:extLst>
          </p:cNvPr>
          <p:cNvSpPr txBox="1"/>
          <p:nvPr/>
        </p:nvSpPr>
        <p:spPr>
          <a:xfrm>
            <a:off x="476250" y="4625910"/>
            <a:ext cx="54825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b="1" dirty="0"/>
              <a:t>Seed bin width estimator</a:t>
            </a:r>
            <a:r>
              <a:rPr lang="zh-CN" altLang="zh-CN" dirty="0"/>
              <a:t>：这一层以来自瓶颈的 </a:t>
            </a:r>
            <a:r>
              <a:rPr lang="en-US" altLang="zh-CN" dirty="0"/>
              <a:t>bin embedding </a:t>
            </a:r>
            <a:r>
              <a:rPr lang="zh-CN" altLang="zh-CN" dirty="0"/>
              <a:t>作为输入，在</a:t>
            </a:r>
            <a:r>
              <a:rPr lang="en-US" altLang="zh-CN" dirty="0"/>
              <a:t>Bottle Neck</a:t>
            </a:r>
            <a:r>
              <a:rPr lang="zh-CN" altLang="zh-CN" dirty="0"/>
              <a:t>的每个像素位置预测</a:t>
            </a:r>
            <a:r>
              <a:rPr lang="en-US" altLang="zh-CN" dirty="0" err="1"/>
              <a:t>N</a:t>
            </a:r>
            <a:r>
              <a:rPr lang="en-US" altLang="zh-CN" baseline="-25000" dirty="0" err="1"/>
              <a:t>seed</a:t>
            </a:r>
            <a:r>
              <a:rPr lang="zh-CN" altLang="zh-CN" dirty="0"/>
              <a:t>个 </a:t>
            </a:r>
            <a:r>
              <a:rPr lang="en-US" altLang="zh-CN" dirty="0"/>
              <a:t>bin</a:t>
            </a:r>
            <a:r>
              <a:rPr lang="zh-CN" altLang="zh-CN" dirty="0"/>
              <a:t>，随后在每个解码器层中通过</a:t>
            </a:r>
            <a:r>
              <a:rPr lang="en-US" altLang="zh-CN" dirty="0"/>
              <a:t>bin splitter</a:t>
            </a:r>
            <a:r>
              <a:rPr lang="zh-CN" altLang="zh-CN" dirty="0"/>
              <a:t>将每个</a:t>
            </a:r>
            <a:r>
              <a:rPr lang="en-US" altLang="zh-CN" dirty="0"/>
              <a:t>bin</a:t>
            </a:r>
            <a:r>
              <a:rPr lang="zh-CN" altLang="zh-CN" dirty="0"/>
              <a:t>分成两个，并进行空间上的</a:t>
            </a:r>
            <a:r>
              <a:rPr lang="en-US" altLang="zh-CN" dirty="0"/>
              <a:t>2</a:t>
            </a:r>
            <a:r>
              <a:rPr lang="zh-CN" altLang="zh-CN" dirty="0"/>
              <a:t>倍插值</a:t>
            </a:r>
            <a:r>
              <a:rPr lang="en-US" altLang="zh-CN" dirty="0"/>
              <a:t>. </a:t>
            </a:r>
            <a:endParaRPr lang="zh-CN" altLang="zh-CN" dirty="0">
              <a:effectLst/>
            </a:endParaRPr>
          </a:p>
        </p:txBody>
      </p:sp>
      <p:cxnSp>
        <p:nvCxnSpPr>
          <p:cNvPr id="91" name="连接符: 肘形 90">
            <a:extLst>
              <a:ext uri="{FF2B5EF4-FFF2-40B4-BE49-F238E27FC236}">
                <a16:creationId xmlns:a16="http://schemas.microsoft.com/office/drawing/2014/main" id="{9E0A2A00-228E-AAC8-EF35-F703909DACAB}"/>
              </a:ext>
            </a:extLst>
          </p:cNvPr>
          <p:cNvCxnSpPr>
            <a:cxnSpLocks/>
            <a:stCxn id="89" idx="2"/>
            <a:endCxn id="90" idx="3"/>
          </p:cNvCxnSpPr>
          <p:nvPr/>
        </p:nvCxnSpPr>
        <p:spPr>
          <a:xfrm rot="16200000" flipH="1">
            <a:off x="4382183" y="3649506"/>
            <a:ext cx="769317" cy="2383820"/>
          </a:xfrm>
          <a:prstGeom prst="bentConnector4">
            <a:avLst>
              <a:gd name="adj1" fmla="val 10994"/>
              <a:gd name="adj2" fmla="val 109590"/>
            </a:avLst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2" name="文本框 61">
            <a:extLst>
              <a:ext uri="{FF2B5EF4-FFF2-40B4-BE49-F238E27FC236}">
                <a16:creationId xmlns:a16="http://schemas.microsoft.com/office/drawing/2014/main" id="{94789EC9-99D9-3949-7017-B24BB5D4ABD3}"/>
              </a:ext>
            </a:extLst>
          </p:cNvPr>
          <p:cNvSpPr txBox="1"/>
          <p:nvPr/>
        </p:nvSpPr>
        <p:spPr>
          <a:xfrm>
            <a:off x="3834236" y="4126675"/>
            <a:ext cx="98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C=</a:t>
            </a:r>
            <a:r>
              <a:rPr lang="en-US" altLang="zh-CN" dirty="0" err="1"/>
              <a:t>N</a:t>
            </a:r>
            <a:r>
              <a:rPr lang="en-US" altLang="zh-CN" baseline="-25000" dirty="0" err="1"/>
              <a:t>seed</a:t>
            </a:r>
            <a:endParaRPr lang="zh-CN" alt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16747592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7F3622B-414F-A631-255A-C50B0191A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/>
              <a:t>ZoeDepth: Zero-shot Transfer by Combining Relative and Metric Depth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AED5D44-9C24-92D4-FD88-5AEBF2386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Shariq Farooq Bhat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51C8A53-33C5-ED21-9BA5-B581DEF72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C41E6-7B25-4130-840D-D49CA92EF4E2}" type="slidenum">
              <a:rPr lang="zh-CN" altLang="en-US" smtClean="0"/>
              <a:pPr/>
              <a:t>8</a:t>
            </a:fld>
            <a:endParaRPr lang="zh-CN" altLang="en-US" dirty="0"/>
          </a:p>
        </p:txBody>
      </p:sp>
      <p:sp>
        <p:nvSpPr>
          <p:cNvPr id="5" name="日期占位符 1">
            <a:extLst>
              <a:ext uri="{FF2B5EF4-FFF2-40B4-BE49-F238E27FC236}">
                <a16:creationId xmlns:a16="http://schemas.microsoft.com/office/drawing/2014/main" id="{5A8E7CD1-791F-7070-7F8B-904863838F41}"/>
              </a:ext>
            </a:extLst>
          </p:cNvPr>
          <p:cNvSpPr txBox="1">
            <a:spLocks/>
          </p:cNvSpPr>
          <p:nvPr/>
        </p:nvSpPr>
        <p:spPr>
          <a:xfrm>
            <a:off x="0" y="6356350"/>
            <a:ext cx="4038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ZoeDepth: Zero-shot Transfer by Combining Relative and Metric Depth</a:t>
            </a:r>
            <a:endParaRPr lang="zh-CN" altLang="en-US" dirty="0"/>
          </a:p>
        </p:txBody>
      </p:sp>
      <p:sp>
        <p:nvSpPr>
          <p:cNvPr id="6" name="页脚占位符 2">
            <a:extLst>
              <a:ext uri="{FF2B5EF4-FFF2-40B4-BE49-F238E27FC236}">
                <a16:creationId xmlns:a16="http://schemas.microsoft.com/office/drawing/2014/main" id="{40FFEDD5-19A3-D5C9-C252-AFFBAB5B88A6}"/>
              </a:ext>
            </a:extLst>
          </p:cNvPr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Shariq Farooq Bhat</a:t>
            </a:r>
            <a:endParaRPr lang="zh-CN" altLang="en-US" dirty="0"/>
          </a:p>
        </p:txBody>
      </p:sp>
      <p:sp>
        <p:nvSpPr>
          <p:cNvPr id="7" name="灯片编号占位符 3">
            <a:extLst>
              <a:ext uri="{FF2B5EF4-FFF2-40B4-BE49-F238E27FC236}">
                <a16:creationId xmlns:a16="http://schemas.microsoft.com/office/drawing/2014/main" id="{136BD4BD-6C52-7871-0510-DADCB7704640}"/>
              </a:ext>
            </a:extLst>
          </p:cNvPr>
          <p:cNvSpPr txBox="1">
            <a:spLocks/>
          </p:cNvSpPr>
          <p:nvPr/>
        </p:nvSpPr>
        <p:spPr>
          <a:xfrm>
            <a:off x="8153400" y="6356350"/>
            <a:ext cx="4038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0AC41E6-7B25-4130-840D-D49CA92EF4E2}" type="slidenum">
              <a:rPr lang="zh-CN" altLang="en-US" smtClean="0"/>
              <a:pPr/>
              <a:t>8</a:t>
            </a:fld>
            <a:endParaRPr lang="zh-CN" altLang="en-US" dirty="0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0EEA454B-4EA4-5518-F443-D009938D367A}"/>
              </a:ext>
            </a:extLst>
          </p:cNvPr>
          <p:cNvSpPr/>
          <p:nvPr/>
        </p:nvSpPr>
        <p:spPr>
          <a:xfrm>
            <a:off x="3247403" y="3755697"/>
            <a:ext cx="646331" cy="646331"/>
          </a:xfrm>
          <a:prstGeom prst="roundRect">
            <a:avLst/>
          </a:prstGeom>
          <a:solidFill>
            <a:srgbClr val="9FFFE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377C672-9B9A-044B-3B2D-8A09F15A02C9}"/>
              </a:ext>
            </a:extLst>
          </p:cNvPr>
          <p:cNvSpPr/>
          <p:nvPr/>
        </p:nvSpPr>
        <p:spPr>
          <a:xfrm>
            <a:off x="4110904" y="3356136"/>
            <a:ext cx="187960" cy="187960"/>
          </a:xfrm>
          <a:prstGeom prst="ellipse">
            <a:avLst/>
          </a:prstGeom>
          <a:solidFill>
            <a:srgbClr val="FFFFA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FCB0A0DF-08D5-288C-0943-F01872A0DF8F}"/>
              </a:ext>
            </a:extLst>
          </p:cNvPr>
          <p:cNvSpPr/>
          <p:nvPr/>
        </p:nvSpPr>
        <p:spPr>
          <a:xfrm>
            <a:off x="4569897" y="3755697"/>
            <a:ext cx="646331" cy="646331"/>
          </a:xfrm>
          <a:prstGeom prst="ellipse">
            <a:avLst/>
          </a:prstGeom>
          <a:solidFill>
            <a:srgbClr val="FFC6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78423028-F019-6897-8EF3-CD7E22797B09}"/>
              </a:ext>
            </a:extLst>
          </p:cNvPr>
          <p:cNvSpPr/>
          <p:nvPr/>
        </p:nvSpPr>
        <p:spPr>
          <a:xfrm>
            <a:off x="4799082" y="3356136"/>
            <a:ext cx="187960" cy="187960"/>
          </a:xfrm>
          <a:prstGeom prst="ellipse">
            <a:avLst/>
          </a:prstGeom>
          <a:solidFill>
            <a:srgbClr val="FFA6F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65452D77-2E76-F9E5-C35E-EB9F80433381}"/>
              </a:ext>
            </a:extLst>
          </p:cNvPr>
          <p:cNvSpPr/>
          <p:nvPr/>
        </p:nvSpPr>
        <p:spPr>
          <a:xfrm>
            <a:off x="3349119" y="2425396"/>
            <a:ext cx="451447" cy="806093"/>
          </a:xfrm>
          <a:prstGeom prst="roundRect">
            <a:avLst/>
          </a:prstGeom>
          <a:solidFill>
            <a:srgbClr val="9CC0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B1B5011C-B850-7B08-F908-652A23B7D5CC}"/>
              </a:ext>
            </a:extLst>
          </p:cNvPr>
          <p:cNvCxnSpPr>
            <a:cxnSpLocks/>
            <a:stCxn id="12" idx="2"/>
            <a:endCxn id="8" idx="0"/>
          </p:cNvCxnSpPr>
          <p:nvPr/>
        </p:nvCxnSpPr>
        <p:spPr>
          <a:xfrm flipH="1">
            <a:off x="3570569" y="3231489"/>
            <a:ext cx="4274" cy="524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椭圆 13">
            <a:extLst>
              <a:ext uri="{FF2B5EF4-FFF2-40B4-BE49-F238E27FC236}">
                <a16:creationId xmlns:a16="http://schemas.microsoft.com/office/drawing/2014/main" id="{302A339E-3BEA-CBC7-2391-B556FCE6CBD5}"/>
              </a:ext>
            </a:extLst>
          </p:cNvPr>
          <p:cNvSpPr/>
          <p:nvPr/>
        </p:nvSpPr>
        <p:spPr>
          <a:xfrm>
            <a:off x="4110904" y="3984882"/>
            <a:ext cx="187960" cy="187960"/>
          </a:xfrm>
          <a:prstGeom prst="ellipse">
            <a:avLst/>
          </a:prstGeom>
          <a:solidFill>
            <a:srgbClr val="FFFFA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DD3271D7-F44C-5639-DCBB-0A8CA8D4E942}"/>
              </a:ext>
            </a:extLst>
          </p:cNvPr>
          <p:cNvCxnSpPr>
            <a:cxnSpLocks/>
            <a:stCxn id="8" idx="3"/>
            <a:endCxn id="14" idx="2"/>
          </p:cNvCxnSpPr>
          <p:nvPr/>
        </p:nvCxnSpPr>
        <p:spPr>
          <a:xfrm flipV="1">
            <a:off x="3893734" y="4078862"/>
            <a:ext cx="21717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6DC9424C-5FD8-EE2A-E0A0-44EECBAF0B49}"/>
              </a:ext>
            </a:extLst>
          </p:cNvPr>
          <p:cNvCxnSpPr>
            <a:cxnSpLocks/>
            <a:stCxn id="14" idx="6"/>
            <a:endCxn id="10" idx="2"/>
          </p:cNvCxnSpPr>
          <p:nvPr/>
        </p:nvCxnSpPr>
        <p:spPr>
          <a:xfrm>
            <a:off x="4298864" y="4078862"/>
            <a:ext cx="27103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9458D58F-F59E-4D0E-2401-7E007E5EF6BD}"/>
              </a:ext>
            </a:extLst>
          </p:cNvPr>
          <p:cNvCxnSpPr>
            <a:cxnSpLocks/>
            <a:endCxn id="9" idx="2"/>
          </p:cNvCxnSpPr>
          <p:nvPr/>
        </p:nvCxnSpPr>
        <p:spPr>
          <a:xfrm>
            <a:off x="3570568" y="3450116"/>
            <a:ext cx="5403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D92DFACB-9029-FAC4-5E7B-6621C3985245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>
          <a:xfrm>
            <a:off x="4298864" y="3450116"/>
            <a:ext cx="5002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9C98209C-CEB8-CDF3-17B2-B6E0ABB5642B}"/>
              </a:ext>
            </a:extLst>
          </p:cNvPr>
          <p:cNvSpPr/>
          <p:nvPr/>
        </p:nvSpPr>
        <p:spPr>
          <a:xfrm>
            <a:off x="4667338" y="2425396"/>
            <a:ext cx="451447" cy="806093"/>
          </a:xfrm>
          <a:prstGeom prst="roundRect">
            <a:avLst/>
          </a:prstGeom>
          <a:solidFill>
            <a:srgbClr val="9CC0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F3366060-7246-0CA5-2759-F471DFE2F3DC}"/>
              </a:ext>
            </a:extLst>
          </p:cNvPr>
          <p:cNvCxnSpPr>
            <a:cxnSpLocks/>
            <a:stCxn id="19" idx="2"/>
            <a:endCxn id="10" idx="0"/>
          </p:cNvCxnSpPr>
          <p:nvPr/>
        </p:nvCxnSpPr>
        <p:spPr>
          <a:xfrm>
            <a:off x="4893062" y="3231489"/>
            <a:ext cx="1" cy="524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椭圆 20">
            <a:extLst>
              <a:ext uri="{FF2B5EF4-FFF2-40B4-BE49-F238E27FC236}">
                <a16:creationId xmlns:a16="http://schemas.microsoft.com/office/drawing/2014/main" id="{E88DF2F9-B5EC-C669-D0D0-EB10ED9F8F2D}"/>
              </a:ext>
            </a:extLst>
          </p:cNvPr>
          <p:cNvSpPr/>
          <p:nvPr/>
        </p:nvSpPr>
        <p:spPr>
          <a:xfrm>
            <a:off x="5429123" y="3356136"/>
            <a:ext cx="187960" cy="187960"/>
          </a:xfrm>
          <a:prstGeom prst="ellipse">
            <a:avLst/>
          </a:prstGeom>
          <a:solidFill>
            <a:srgbClr val="FFFFA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5A306237-C3B3-1ADE-0F90-038C8B0EE051}"/>
              </a:ext>
            </a:extLst>
          </p:cNvPr>
          <p:cNvSpPr/>
          <p:nvPr/>
        </p:nvSpPr>
        <p:spPr>
          <a:xfrm>
            <a:off x="5888116" y="3755697"/>
            <a:ext cx="646331" cy="646331"/>
          </a:xfrm>
          <a:prstGeom prst="ellipse">
            <a:avLst/>
          </a:prstGeom>
          <a:solidFill>
            <a:srgbClr val="FFC6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0F2ABFC3-2B75-B435-3EA1-8AA5E9CDBAC1}"/>
              </a:ext>
            </a:extLst>
          </p:cNvPr>
          <p:cNvSpPr/>
          <p:nvPr/>
        </p:nvSpPr>
        <p:spPr>
          <a:xfrm>
            <a:off x="6117301" y="3356136"/>
            <a:ext cx="187960" cy="187960"/>
          </a:xfrm>
          <a:prstGeom prst="ellipse">
            <a:avLst/>
          </a:prstGeom>
          <a:solidFill>
            <a:srgbClr val="FFA6F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41454FF1-36B4-FA2E-EB3A-8AD966C7F02A}"/>
              </a:ext>
            </a:extLst>
          </p:cNvPr>
          <p:cNvSpPr/>
          <p:nvPr/>
        </p:nvSpPr>
        <p:spPr>
          <a:xfrm>
            <a:off x="5429123" y="3984882"/>
            <a:ext cx="187960" cy="187960"/>
          </a:xfrm>
          <a:prstGeom prst="ellipse">
            <a:avLst/>
          </a:prstGeom>
          <a:solidFill>
            <a:srgbClr val="FFFFA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194713C8-7322-1129-93AD-48682C56B451}"/>
              </a:ext>
            </a:extLst>
          </p:cNvPr>
          <p:cNvCxnSpPr>
            <a:cxnSpLocks/>
            <a:endCxn id="24" idx="2"/>
          </p:cNvCxnSpPr>
          <p:nvPr/>
        </p:nvCxnSpPr>
        <p:spPr>
          <a:xfrm flipV="1">
            <a:off x="5211953" y="4078862"/>
            <a:ext cx="21717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3C4F42A6-001D-1C3F-2158-0CD59357926D}"/>
              </a:ext>
            </a:extLst>
          </p:cNvPr>
          <p:cNvCxnSpPr>
            <a:cxnSpLocks/>
            <a:stCxn id="24" idx="6"/>
            <a:endCxn id="22" idx="2"/>
          </p:cNvCxnSpPr>
          <p:nvPr/>
        </p:nvCxnSpPr>
        <p:spPr>
          <a:xfrm>
            <a:off x="5617083" y="4078862"/>
            <a:ext cx="27103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7CA7254E-E7E2-32D5-D672-1533A8689115}"/>
              </a:ext>
            </a:extLst>
          </p:cNvPr>
          <p:cNvCxnSpPr>
            <a:cxnSpLocks/>
            <a:stCxn id="11" idx="2"/>
          </p:cNvCxnSpPr>
          <p:nvPr/>
        </p:nvCxnSpPr>
        <p:spPr>
          <a:xfrm flipV="1">
            <a:off x="4799082" y="3441490"/>
            <a:ext cx="630041" cy="8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AB38232F-E2C9-D588-DBEC-A00878D26CF4}"/>
              </a:ext>
            </a:extLst>
          </p:cNvPr>
          <p:cNvCxnSpPr>
            <a:cxnSpLocks/>
            <a:stCxn id="21" idx="6"/>
            <a:endCxn id="23" idx="2"/>
          </p:cNvCxnSpPr>
          <p:nvPr/>
        </p:nvCxnSpPr>
        <p:spPr>
          <a:xfrm>
            <a:off x="5617083" y="3450116"/>
            <a:ext cx="5002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529A8AB9-651F-1305-6474-144F73F0A4F2}"/>
              </a:ext>
            </a:extLst>
          </p:cNvPr>
          <p:cNvSpPr/>
          <p:nvPr/>
        </p:nvSpPr>
        <p:spPr>
          <a:xfrm>
            <a:off x="5985557" y="2425396"/>
            <a:ext cx="451447" cy="806093"/>
          </a:xfrm>
          <a:prstGeom prst="roundRect">
            <a:avLst/>
          </a:prstGeom>
          <a:solidFill>
            <a:srgbClr val="9CC0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E6F304F6-70CE-3672-2444-C7D1B72EFF5B}"/>
              </a:ext>
            </a:extLst>
          </p:cNvPr>
          <p:cNvCxnSpPr>
            <a:cxnSpLocks/>
            <a:stCxn id="29" idx="2"/>
            <a:endCxn id="22" idx="0"/>
          </p:cNvCxnSpPr>
          <p:nvPr/>
        </p:nvCxnSpPr>
        <p:spPr>
          <a:xfrm>
            <a:off x="6211281" y="3231489"/>
            <a:ext cx="1" cy="524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椭圆 30">
            <a:extLst>
              <a:ext uri="{FF2B5EF4-FFF2-40B4-BE49-F238E27FC236}">
                <a16:creationId xmlns:a16="http://schemas.microsoft.com/office/drawing/2014/main" id="{72EC0666-9E90-C40E-8ECF-44582A6DC7CB}"/>
              </a:ext>
            </a:extLst>
          </p:cNvPr>
          <p:cNvSpPr/>
          <p:nvPr/>
        </p:nvSpPr>
        <p:spPr>
          <a:xfrm>
            <a:off x="6742482" y="3356136"/>
            <a:ext cx="187960" cy="187960"/>
          </a:xfrm>
          <a:prstGeom prst="ellipse">
            <a:avLst/>
          </a:prstGeom>
          <a:solidFill>
            <a:srgbClr val="FFFFA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25247B7A-31D4-A584-D9CF-07BD19CACA8D}"/>
              </a:ext>
            </a:extLst>
          </p:cNvPr>
          <p:cNvSpPr/>
          <p:nvPr/>
        </p:nvSpPr>
        <p:spPr>
          <a:xfrm>
            <a:off x="7201475" y="3755697"/>
            <a:ext cx="646331" cy="646331"/>
          </a:xfrm>
          <a:prstGeom prst="ellipse">
            <a:avLst/>
          </a:prstGeom>
          <a:solidFill>
            <a:srgbClr val="FFC6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116E0655-945B-B2DD-2A48-D2407D94111D}"/>
              </a:ext>
            </a:extLst>
          </p:cNvPr>
          <p:cNvSpPr/>
          <p:nvPr/>
        </p:nvSpPr>
        <p:spPr>
          <a:xfrm>
            <a:off x="7430660" y="3356136"/>
            <a:ext cx="187960" cy="187960"/>
          </a:xfrm>
          <a:prstGeom prst="ellipse">
            <a:avLst/>
          </a:prstGeom>
          <a:solidFill>
            <a:srgbClr val="FFA6F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2F9FE380-1629-E913-5CFB-2A6636FBF252}"/>
              </a:ext>
            </a:extLst>
          </p:cNvPr>
          <p:cNvSpPr/>
          <p:nvPr/>
        </p:nvSpPr>
        <p:spPr>
          <a:xfrm>
            <a:off x="6742482" y="3984882"/>
            <a:ext cx="187960" cy="187960"/>
          </a:xfrm>
          <a:prstGeom prst="ellipse">
            <a:avLst/>
          </a:prstGeom>
          <a:solidFill>
            <a:srgbClr val="FFFFA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3F783B86-5E41-BF6C-E905-C250BD10C724}"/>
              </a:ext>
            </a:extLst>
          </p:cNvPr>
          <p:cNvCxnSpPr>
            <a:cxnSpLocks/>
            <a:endCxn id="34" idx="2"/>
          </p:cNvCxnSpPr>
          <p:nvPr/>
        </p:nvCxnSpPr>
        <p:spPr>
          <a:xfrm flipV="1">
            <a:off x="6525312" y="4078862"/>
            <a:ext cx="21717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2F9251FE-8060-080B-E9BE-224A003306A7}"/>
              </a:ext>
            </a:extLst>
          </p:cNvPr>
          <p:cNvCxnSpPr>
            <a:cxnSpLocks/>
            <a:stCxn id="34" idx="6"/>
            <a:endCxn id="32" idx="2"/>
          </p:cNvCxnSpPr>
          <p:nvPr/>
        </p:nvCxnSpPr>
        <p:spPr>
          <a:xfrm>
            <a:off x="6930442" y="4078862"/>
            <a:ext cx="27103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EF67E3E4-3662-330B-71B0-F0DB0769FAF3}"/>
              </a:ext>
            </a:extLst>
          </p:cNvPr>
          <p:cNvCxnSpPr>
            <a:cxnSpLocks/>
            <a:stCxn id="23" idx="2"/>
          </p:cNvCxnSpPr>
          <p:nvPr/>
        </p:nvCxnSpPr>
        <p:spPr>
          <a:xfrm>
            <a:off x="6117301" y="3450116"/>
            <a:ext cx="6251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2A86664D-9F82-24A2-F72A-5CD6ED6C2B24}"/>
              </a:ext>
            </a:extLst>
          </p:cNvPr>
          <p:cNvCxnSpPr>
            <a:cxnSpLocks/>
            <a:stCxn id="31" idx="6"/>
            <a:endCxn id="33" idx="2"/>
          </p:cNvCxnSpPr>
          <p:nvPr/>
        </p:nvCxnSpPr>
        <p:spPr>
          <a:xfrm>
            <a:off x="6930442" y="3450116"/>
            <a:ext cx="5002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9F8294C7-C276-636F-3643-06A0C55ED65A}"/>
              </a:ext>
            </a:extLst>
          </p:cNvPr>
          <p:cNvSpPr/>
          <p:nvPr/>
        </p:nvSpPr>
        <p:spPr>
          <a:xfrm>
            <a:off x="7298916" y="2425396"/>
            <a:ext cx="451447" cy="806093"/>
          </a:xfrm>
          <a:prstGeom prst="roundRect">
            <a:avLst/>
          </a:prstGeom>
          <a:solidFill>
            <a:srgbClr val="9CC0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B9994DF8-120E-0925-8270-935E56D2DAB8}"/>
              </a:ext>
            </a:extLst>
          </p:cNvPr>
          <p:cNvCxnSpPr>
            <a:cxnSpLocks/>
            <a:stCxn id="33" idx="2"/>
            <a:endCxn id="42" idx="2"/>
          </p:cNvCxnSpPr>
          <p:nvPr/>
        </p:nvCxnSpPr>
        <p:spPr>
          <a:xfrm>
            <a:off x="7430660" y="3450116"/>
            <a:ext cx="6508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5959BA57-146D-7CBF-1085-40C8AE1DB265}"/>
              </a:ext>
            </a:extLst>
          </p:cNvPr>
          <p:cNvCxnSpPr>
            <a:cxnSpLocks/>
            <a:stCxn id="39" idx="2"/>
            <a:endCxn id="32" idx="0"/>
          </p:cNvCxnSpPr>
          <p:nvPr/>
        </p:nvCxnSpPr>
        <p:spPr>
          <a:xfrm>
            <a:off x="7524640" y="3231489"/>
            <a:ext cx="1" cy="524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椭圆 41">
            <a:extLst>
              <a:ext uri="{FF2B5EF4-FFF2-40B4-BE49-F238E27FC236}">
                <a16:creationId xmlns:a16="http://schemas.microsoft.com/office/drawing/2014/main" id="{DDF85D77-5DE2-1BD4-4D74-DE6D0BB39859}"/>
              </a:ext>
            </a:extLst>
          </p:cNvPr>
          <p:cNvSpPr/>
          <p:nvPr/>
        </p:nvSpPr>
        <p:spPr>
          <a:xfrm>
            <a:off x="8081530" y="3356136"/>
            <a:ext cx="187960" cy="187960"/>
          </a:xfrm>
          <a:prstGeom prst="ellipse">
            <a:avLst/>
          </a:prstGeom>
          <a:solidFill>
            <a:srgbClr val="FFFFA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ED50F252-DE11-4504-43F1-2D95196AC3D2}"/>
              </a:ext>
            </a:extLst>
          </p:cNvPr>
          <p:cNvSpPr/>
          <p:nvPr/>
        </p:nvSpPr>
        <p:spPr>
          <a:xfrm>
            <a:off x="8540523" y="3755697"/>
            <a:ext cx="646331" cy="646331"/>
          </a:xfrm>
          <a:prstGeom prst="ellipse">
            <a:avLst/>
          </a:prstGeom>
          <a:solidFill>
            <a:srgbClr val="FFC6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6380FF0B-0EA0-D634-2434-F90DDA712A18}"/>
              </a:ext>
            </a:extLst>
          </p:cNvPr>
          <p:cNvSpPr/>
          <p:nvPr/>
        </p:nvSpPr>
        <p:spPr>
          <a:xfrm>
            <a:off x="8769708" y="3356136"/>
            <a:ext cx="187960" cy="187960"/>
          </a:xfrm>
          <a:prstGeom prst="ellipse">
            <a:avLst/>
          </a:prstGeom>
          <a:solidFill>
            <a:srgbClr val="FFA6F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707EA4A9-A0F5-25E2-B773-2F58FE832B1A}"/>
              </a:ext>
            </a:extLst>
          </p:cNvPr>
          <p:cNvSpPr/>
          <p:nvPr/>
        </p:nvSpPr>
        <p:spPr>
          <a:xfrm>
            <a:off x="8081530" y="3984882"/>
            <a:ext cx="187960" cy="187960"/>
          </a:xfrm>
          <a:prstGeom prst="ellipse">
            <a:avLst/>
          </a:prstGeom>
          <a:solidFill>
            <a:srgbClr val="FFFFA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15B9D81E-9AAA-6BDC-6569-B8FA71BC6653}"/>
              </a:ext>
            </a:extLst>
          </p:cNvPr>
          <p:cNvCxnSpPr>
            <a:cxnSpLocks/>
            <a:endCxn id="45" idx="2"/>
          </p:cNvCxnSpPr>
          <p:nvPr/>
        </p:nvCxnSpPr>
        <p:spPr>
          <a:xfrm flipV="1">
            <a:off x="7864360" y="4078862"/>
            <a:ext cx="21717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053BA8BF-A34E-C187-1F7E-96E8115FCC0B}"/>
              </a:ext>
            </a:extLst>
          </p:cNvPr>
          <p:cNvCxnSpPr>
            <a:cxnSpLocks/>
            <a:stCxn id="45" idx="6"/>
            <a:endCxn id="43" idx="2"/>
          </p:cNvCxnSpPr>
          <p:nvPr/>
        </p:nvCxnSpPr>
        <p:spPr>
          <a:xfrm>
            <a:off x="8269490" y="4078862"/>
            <a:ext cx="27103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DC31567A-7D8E-9121-5F8D-F25216F6DD77}"/>
              </a:ext>
            </a:extLst>
          </p:cNvPr>
          <p:cNvCxnSpPr>
            <a:cxnSpLocks/>
            <a:stCxn id="42" idx="6"/>
            <a:endCxn id="44" idx="2"/>
          </p:cNvCxnSpPr>
          <p:nvPr/>
        </p:nvCxnSpPr>
        <p:spPr>
          <a:xfrm>
            <a:off x="8269490" y="3450116"/>
            <a:ext cx="5002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8C818D1C-D166-00A9-E1D9-2ABA971974E2}"/>
              </a:ext>
            </a:extLst>
          </p:cNvPr>
          <p:cNvSpPr/>
          <p:nvPr/>
        </p:nvSpPr>
        <p:spPr>
          <a:xfrm>
            <a:off x="8637964" y="2425396"/>
            <a:ext cx="451447" cy="806093"/>
          </a:xfrm>
          <a:prstGeom prst="roundRect">
            <a:avLst/>
          </a:prstGeom>
          <a:solidFill>
            <a:srgbClr val="9CC0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11205AF3-77F3-8DC0-6FCC-6DC0B3AB9DD3}"/>
              </a:ext>
            </a:extLst>
          </p:cNvPr>
          <p:cNvCxnSpPr>
            <a:cxnSpLocks/>
            <a:stCxn id="49" idx="2"/>
            <a:endCxn id="43" idx="0"/>
          </p:cNvCxnSpPr>
          <p:nvPr/>
        </p:nvCxnSpPr>
        <p:spPr>
          <a:xfrm>
            <a:off x="8863688" y="3231489"/>
            <a:ext cx="1" cy="524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B4D914BC-751C-03DE-80CF-7B5B99F7FB36}"/>
              </a:ext>
            </a:extLst>
          </p:cNvPr>
          <p:cNvCxnSpPr>
            <a:cxnSpLocks/>
            <a:stCxn id="44" idx="2"/>
            <a:endCxn id="44" idx="6"/>
          </p:cNvCxnSpPr>
          <p:nvPr/>
        </p:nvCxnSpPr>
        <p:spPr>
          <a:xfrm>
            <a:off x="8769708" y="3450116"/>
            <a:ext cx="1879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9EFD186B-A00E-43E8-8876-4E232FAFCEEC}"/>
              </a:ext>
            </a:extLst>
          </p:cNvPr>
          <p:cNvCxnSpPr>
            <a:cxnSpLocks/>
            <a:stCxn id="43" idx="6"/>
          </p:cNvCxnSpPr>
          <p:nvPr/>
        </p:nvCxnSpPr>
        <p:spPr>
          <a:xfrm flipV="1">
            <a:off x="9186854" y="4078862"/>
            <a:ext cx="49892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A08E661D-30D1-199A-655F-07C9D6FE9399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3574843" y="2066903"/>
            <a:ext cx="0" cy="3584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F72F86DE-8BC6-C517-99D7-E16037AF718A}"/>
              </a:ext>
            </a:extLst>
          </p:cNvPr>
          <p:cNvCxnSpPr>
            <a:cxnSpLocks/>
          </p:cNvCxnSpPr>
          <p:nvPr/>
        </p:nvCxnSpPr>
        <p:spPr>
          <a:xfrm>
            <a:off x="4900349" y="2066903"/>
            <a:ext cx="0" cy="3584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C7EFB2B7-4411-F0D6-667B-53905E462A59}"/>
              </a:ext>
            </a:extLst>
          </p:cNvPr>
          <p:cNvCxnSpPr>
            <a:cxnSpLocks/>
          </p:cNvCxnSpPr>
          <p:nvPr/>
        </p:nvCxnSpPr>
        <p:spPr>
          <a:xfrm>
            <a:off x="6211281" y="2066903"/>
            <a:ext cx="0" cy="3584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E4C1680E-83EA-4A1A-07E9-00DF96061115}"/>
              </a:ext>
            </a:extLst>
          </p:cNvPr>
          <p:cNvCxnSpPr>
            <a:cxnSpLocks/>
          </p:cNvCxnSpPr>
          <p:nvPr/>
        </p:nvCxnSpPr>
        <p:spPr>
          <a:xfrm>
            <a:off x="7524640" y="2066903"/>
            <a:ext cx="0" cy="3584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B639FB8C-330B-EC2F-5026-DDEFCBB8B049}"/>
              </a:ext>
            </a:extLst>
          </p:cNvPr>
          <p:cNvCxnSpPr>
            <a:cxnSpLocks/>
          </p:cNvCxnSpPr>
          <p:nvPr/>
        </p:nvCxnSpPr>
        <p:spPr>
          <a:xfrm>
            <a:off x="7533082" y="2066903"/>
            <a:ext cx="0" cy="3584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7DE14A8A-6144-D823-2D7F-4E04A88B0380}"/>
              </a:ext>
            </a:extLst>
          </p:cNvPr>
          <p:cNvCxnSpPr>
            <a:cxnSpLocks/>
          </p:cNvCxnSpPr>
          <p:nvPr/>
        </p:nvCxnSpPr>
        <p:spPr>
          <a:xfrm>
            <a:off x="8863688" y="2066903"/>
            <a:ext cx="0" cy="3584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文本框 58">
            <a:extLst>
              <a:ext uri="{FF2B5EF4-FFF2-40B4-BE49-F238E27FC236}">
                <a16:creationId xmlns:a16="http://schemas.microsoft.com/office/drawing/2014/main" id="{30E673B1-00D6-7A91-41E8-26A37EDECE5E}"/>
              </a:ext>
            </a:extLst>
          </p:cNvPr>
          <p:cNvSpPr txBox="1"/>
          <p:nvPr/>
        </p:nvSpPr>
        <p:spPr>
          <a:xfrm>
            <a:off x="9628631" y="3894196"/>
            <a:ext cx="2247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H/2 * W/2 * 2</a:t>
            </a:r>
            <a:r>
              <a:rPr lang="en-US" altLang="zh-CN" baseline="30000" dirty="0"/>
              <a:t>n</a:t>
            </a:r>
            <a:r>
              <a:rPr lang="en-US" altLang="zh-CN" dirty="0"/>
              <a:t>N</a:t>
            </a:r>
            <a:r>
              <a:rPr lang="en-US" altLang="zh-CN" baseline="-25000" dirty="0"/>
              <a:t>seed</a:t>
            </a:r>
            <a:endParaRPr lang="zh-CN" altLang="en-US" baseline="-25000" dirty="0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774A499E-4C0A-BC13-3E53-52D65065F907}"/>
              </a:ext>
            </a:extLst>
          </p:cNvPr>
          <p:cNvSpPr txBox="1"/>
          <p:nvPr/>
        </p:nvSpPr>
        <p:spPr>
          <a:xfrm>
            <a:off x="297543" y="261257"/>
            <a:ext cx="62035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Design of the </a:t>
            </a:r>
            <a:r>
              <a:rPr lang="en-US" altLang="zh-CN" sz="3200" b="1" dirty="0"/>
              <a:t>LocalBins </a:t>
            </a:r>
            <a:r>
              <a:rPr lang="en-US" altLang="zh-CN" sz="3200" dirty="0"/>
              <a:t>module</a:t>
            </a:r>
            <a:endParaRPr lang="zh-CN" altLang="en-US" sz="3200" dirty="0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AC68810E-FD99-4E4B-3073-6B17F24C0A7E}"/>
              </a:ext>
            </a:extLst>
          </p:cNvPr>
          <p:cNvSpPr/>
          <p:nvPr/>
        </p:nvSpPr>
        <p:spPr>
          <a:xfrm>
            <a:off x="702831" y="2066903"/>
            <a:ext cx="2279260" cy="233512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965B1024-0D1C-7D3C-6FF9-64601A6C64FA}"/>
              </a:ext>
            </a:extLst>
          </p:cNvPr>
          <p:cNvSpPr txBox="1"/>
          <p:nvPr/>
        </p:nvSpPr>
        <p:spPr>
          <a:xfrm>
            <a:off x="3834236" y="4126675"/>
            <a:ext cx="98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C=</a:t>
            </a:r>
            <a:r>
              <a:rPr lang="en-US" altLang="zh-CN" dirty="0" err="1"/>
              <a:t>N</a:t>
            </a:r>
            <a:r>
              <a:rPr lang="en-US" altLang="zh-CN" baseline="-25000" dirty="0" err="1"/>
              <a:t>seed</a:t>
            </a:r>
            <a:endParaRPr lang="zh-CN" altLang="en-US" baseline="-25000" dirty="0"/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DA50638A-7CDE-8055-E951-EEA79E90D949}"/>
              </a:ext>
            </a:extLst>
          </p:cNvPr>
          <p:cNvSpPr txBox="1"/>
          <p:nvPr/>
        </p:nvSpPr>
        <p:spPr>
          <a:xfrm>
            <a:off x="3285136" y="1774429"/>
            <a:ext cx="646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1/32</a:t>
            </a:r>
            <a:endParaRPr lang="zh-CN" altLang="en-US" dirty="0"/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B7606796-AB1F-6673-B8C8-CE59F3E6E174}"/>
              </a:ext>
            </a:extLst>
          </p:cNvPr>
          <p:cNvSpPr txBox="1"/>
          <p:nvPr/>
        </p:nvSpPr>
        <p:spPr>
          <a:xfrm>
            <a:off x="4650469" y="1774429"/>
            <a:ext cx="646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1/16</a:t>
            </a:r>
            <a:endParaRPr lang="zh-CN" altLang="en-US" dirty="0"/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4A2E675E-5D1B-DC3F-439A-1579F36EAB4D}"/>
              </a:ext>
            </a:extLst>
          </p:cNvPr>
          <p:cNvSpPr txBox="1"/>
          <p:nvPr/>
        </p:nvSpPr>
        <p:spPr>
          <a:xfrm>
            <a:off x="5958751" y="1774429"/>
            <a:ext cx="646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1/8</a:t>
            </a:r>
            <a:endParaRPr lang="zh-CN" altLang="en-US" dirty="0"/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166F7B62-FC68-FE21-A642-F3B1DD04696B}"/>
              </a:ext>
            </a:extLst>
          </p:cNvPr>
          <p:cNvSpPr txBox="1"/>
          <p:nvPr/>
        </p:nvSpPr>
        <p:spPr>
          <a:xfrm>
            <a:off x="7269683" y="1774429"/>
            <a:ext cx="646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1/4</a:t>
            </a:r>
            <a:endParaRPr lang="zh-CN" altLang="en-US" dirty="0"/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5B3F91E2-3FE6-9F72-8BD5-5B3916ABDB7E}"/>
              </a:ext>
            </a:extLst>
          </p:cNvPr>
          <p:cNvSpPr txBox="1"/>
          <p:nvPr/>
        </p:nvSpPr>
        <p:spPr>
          <a:xfrm>
            <a:off x="8608387" y="1774429"/>
            <a:ext cx="646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1/2</a:t>
            </a:r>
            <a:endParaRPr lang="zh-CN" altLang="en-US" dirty="0"/>
          </a:p>
        </p:txBody>
      </p:sp>
      <p:sp>
        <p:nvSpPr>
          <p:cNvPr id="68" name="椭圆 67">
            <a:extLst>
              <a:ext uri="{FF2B5EF4-FFF2-40B4-BE49-F238E27FC236}">
                <a16:creationId xmlns:a16="http://schemas.microsoft.com/office/drawing/2014/main" id="{6338D451-5208-05F6-CC97-FD0EBC5E3167}"/>
              </a:ext>
            </a:extLst>
          </p:cNvPr>
          <p:cNvSpPr/>
          <p:nvPr/>
        </p:nvSpPr>
        <p:spPr>
          <a:xfrm>
            <a:off x="839241" y="3938715"/>
            <a:ext cx="187960" cy="187960"/>
          </a:xfrm>
          <a:prstGeom prst="ellipse">
            <a:avLst/>
          </a:prstGeom>
          <a:solidFill>
            <a:srgbClr val="FFFFA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16E4FAA2-BCC9-4E37-E4F1-7B1CA03419F3}"/>
              </a:ext>
            </a:extLst>
          </p:cNvPr>
          <p:cNvSpPr txBox="1"/>
          <p:nvPr/>
        </p:nvSpPr>
        <p:spPr>
          <a:xfrm>
            <a:off x="1084551" y="3838394"/>
            <a:ext cx="176213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/>
              <a:t>2x interpolation</a:t>
            </a:r>
            <a:endParaRPr lang="zh-CN" altLang="en-US" sz="1600" dirty="0"/>
          </a:p>
        </p:txBody>
      </p:sp>
      <p:sp>
        <p:nvSpPr>
          <p:cNvPr id="70" name="椭圆 69">
            <a:extLst>
              <a:ext uri="{FF2B5EF4-FFF2-40B4-BE49-F238E27FC236}">
                <a16:creationId xmlns:a16="http://schemas.microsoft.com/office/drawing/2014/main" id="{E1EB77E2-5041-3F37-A7C4-A9A5E01CBE09}"/>
              </a:ext>
            </a:extLst>
          </p:cNvPr>
          <p:cNvSpPr/>
          <p:nvPr/>
        </p:nvSpPr>
        <p:spPr>
          <a:xfrm>
            <a:off x="843379" y="3544096"/>
            <a:ext cx="187960" cy="187960"/>
          </a:xfrm>
          <a:prstGeom prst="ellipse">
            <a:avLst/>
          </a:prstGeom>
          <a:solidFill>
            <a:srgbClr val="FFA6F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1" name="直接连接符 70">
            <a:extLst>
              <a:ext uri="{FF2B5EF4-FFF2-40B4-BE49-F238E27FC236}">
                <a16:creationId xmlns:a16="http://schemas.microsoft.com/office/drawing/2014/main" id="{49BC3802-4EBE-B2F1-41D9-AA03C7BFB8BF}"/>
              </a:ext>
            </a:extLst>
          </p:cNvPr>
          <p:cNvCxnSpPr>
            <a:stCxn id="70" idx="2"/>
            <a:endCxn id="70" idx="6"/>
          </p:cNvCxnSpPr>
          <p:nvPr/>
        </p:nvCxnSpPr>
        <p:spPr>
          <a:xfrm>
            <a:off x="843379" y="3638076"/>
            <a:ext cx="1879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直接连接符 71">
            <a:extLst>
              <a:ext uri="{FF2B5EF4-FFF2-40B4-BE49-F238E27FC236}">
                <a16:creationId xmlns:a16="http://schemas.microsoft.com/office/drawing/2014/main" id="{F0DC98AC-A0D5-1442-1EAC-120F17BC9432}"/>
              </a:ext>
            </a:extLst>
          </p:cNvPr>
          <p:cNvCxnSpPr>
            <a:stCxn id="70" idx="0"/>
            <a:endCxn id="70" idx="4"/>
          </p:cNvCxnSpPr>
          <p:nvPr/>
        </p:nvCxnSpPr>
        <p:spPr>
          <a:xfrm>
            <a:off x="937359" y="3544096"/>
            <a:ext cx="0" cy="1879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文本框 72">
            <a:extLst>
              <a:ext uri="{FF2B5EF4-FFF2-40B4-BE49-F238E27FC236}">
                <a16:creationId xmlns:a16="http://schemas.microsoft.com/office/drawing/2014/main" id="{E50FBBF2-D884-7CFC-6E37-3BB146878820}"/>
              </a:ext>
            </a:extLst>
          </p:cNvPr>
          <p:cNvSpPr txBox="1"/>
          <p:nvPr/>
        </p:nvSpPr>
        <p:spPr>
          <a:xfrm>
            <a:off x="1100936" y="3442014"/>
            <a:ext cx="193357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/>
              <a:t>Residual connection</a:t>
            </a:r>
            <a:endParaRPr lang="zh-CN" altLang="en-US" sz="1600" dirty="0"/>
          </a:p>
        </p:txBody>
      </p:sp>
      <p:sp>
        <p:nvSpPr>
          <p:cNvPr id="74" name="椭圆 73">
            <a:extLst>
              <a:ext uri="{FF2B5EF4-FFF2-40B4-BE49-F238E27FC236}">
                <a16:creationId xmlns:a16="http://schemas.microsoft.com/office/drawing/2014/main" id="{68FA3B34-3D8F-4479-E253-883D8BB3713E}"/>
              </a:ext>
            </a:extLst>
          </p:cNvPr>
          <p:cNvSpPr/>
          <p:nvPr/>
        </p:nvSpPr>
        <p:spPr>
          <a:xfrm>
            <a:off x="790976" y="3074228"/>
            <a:ext cx="309960" cy="309960"/>
          </a:xfrm>
          <a:prstGeom prst="ellipse">
            <a:avLst/>
          </a:prstGeom>
          <a:solidFill>
            <a:srgbClr val="FFC6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CA24F006-5BF8-07BB-979E-D4A00DBAB1BF}"/>
              </a:ext>
            </a:extLst>
          </p:cNvPr>
          <p:cNvSpPr txBox="1"/>
          <p:nvPr/>
        </p:nvSpPr>
        <p:spPr>
          <a:xfrm>
            <a:off x="1100936" y="3039933"/>
            <a:ext cx="171698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/>
              <a:t>Bin splitter MLP</a:t>
            </a:r>
            <a:endParaRPr lang="zh-CN" altLang="en-US" sz="1600" dirty="0"/>
          </a:p>
        </p:txBody>
      </p:sp>
      <p:sp>
        <p:nvSpPr>
          <p:cNvPr id="76" name="矩形: 圆角 75">
            <a:extLst>
              <a:ext uri="{FF2B5EF4-FFF2-40B4-BE49-F238E27FC236}">
                <a16:creationId xmlns:a16="http://schemas.microsoft.com/office/drawing/2014/main" id="{9BE45285-E9BC-2FA1-85A5-998F27753EAB}"/>
              </a:ext>
            </a:extLst>
          </p:cNvPr>
          <p:cNvSpPr/>
          <p:nvPr/>
        </p:nvSpPr>
        <p:spPr>
          <a:xfrm>
            <a:off x="790976" y="2620022"/>
            <a:ext cx="339551" cy="339551"/>
          </a:xfrm>
          <a:prstGeom prst="roundRect">
            <a:avLst/>
          </a:prstGeom>
          <a:solidFill>
            <a:srgbClr val="9FFFE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AC9EE339-51FF-3E14-F692-949EE41FD276}"/>
              </a:ext>
            </a:extLst>
          </p:cNvPr>
          <p:cNvSpPr txBox="1"/>
          <p:nvPr/>
        </p:nvSpPr>
        <p:spPr>
          <a:xfrm>
            <a:off x="1100936" y="2642203"/>
            <a:ext cx="202034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/>
              <a:t>Seed bin-width MLP</a:t>
            </a:r>
            <a:endParaRPr lang="zh-CN" altLang="en-US" sz="1600" dirty="0"/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8D6BFD2B-9435-E70E-3DEE-604FE0126783}"/>
              </a:ext>
            </a:extLst>
          </p:cNvPr>
          <p:cNvSpPr txBox="1"/>
          <p:nvPr/>
        </p:nvSpPr>
        <p:spPr>
          <a:xfrm>
            <a:off x="1126491" y="2196341"/>
            <a:ext cx="211692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/>
              <a:t>Bin embedding MLP</a:t>
            </a:r>
            <a:endParaRPr lang="zh-CN" altLang="en-US" sz="1600" dirty="0"/>
          </a:p>
        </p:txBody>
      </p:sp>
      <p:sp>
        <p:nvSpPr>
          <p:cNvPr id="79" name="矩形: 圆角 78">
            <a:extLst>
              <a:ext uri="{FF2B5EF4-FFF2-40B4-BE49-F238E27FC236}">
                <a16:creationId xmlns:a16="http://schemas.microsoft.com/office/drawing/2014/main" id="{467DB90A-ABAB-799D-40EF-5E3316D2B08B}"/>
              </a:ext>
            </a:extLst>
          </p:cNvPr>
          <p:cNvSpPr/>
          <p:nvPr/>
        </p:nvSpPr>
        <p:spPr>
          <a:xfrm>
            <a:off x="754485" y="2237271"/>
            <a:ext cx="399729" cy="282484"/>
          </a:xfrm>
          <a:prstGeom prst="roundRect">
            <a:avLst/>
          </a:prstGeom>
          <a:solidFill>
            <a:srgbClr val="9CC0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D1AE2D35-AC7D-1DCF-4B05-5B421213835B}"/>
              </a:ext>
            </a:extLst>
          </p:cNvPr>
          <p:cNvSpPr txBox="1"/>
          <p:nvPr/>
        </p:nvSpPr>
        <p:spPr>
          <a:xfrm>
            <a:off x="1582651" y="4770566"/>
            <a:ext cx="975844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b="1" dirty="0"/>
              <a:t>Bin Splitters</a:t>
            </a:r>
            <a:r>
              <a:rPr lang="zh-CN" altLang="en-US" dirty="0"/>
              <a:t>：这些逐点 </a:t>
            </a:r>
            <a:r>
              <a:rPr lang="en-US" altLang="zh-CN" dirty="0"/>
              <a:t>MLP</a:t>
            </a:r>
            <a:r>
              <a:rPr lang="zh-CN" altLang="en-US" dirty="0"/>
              <a:t>（多层感知机）用于实现从粗到细的</a:t>
            </a:r>
            <a:r>
              <a:rPr lang="en-US" altLang="zh-CN" dirty="0"/>
              <a:t>bin</a:t>
            </a:r>
            <a:r>
              <a:rPr lang="zh-CN" altLang="en-US" dirty="0"/>
              <a:t>划分策略</a:t>
            </a:r>
            <a:r>
              <a:rPr lang="en-US" altLang="zh-CN" dirty="0"/>
              <a:t>. </a:t>
            </a:r>
            <a:r>
              <a:rPr lang="zh-CN" altLang="en-US" dirty="0"/>
              <a:t>简单来说，</a:t>
            </a:r>
            <a:r>
              <a:rPr lang="en-US" altLang="zh-CN" dirty="0"/>
              <a:t>bin </a:t>
            </a:r>
            <a:r>
              <a:rPr lang="zh-CN" altLang="en-US" dirty="0"/>
              <a:t>分裂器根据每个像素的</a:t>
            </a:r>
            <a:r>
              <a:rPr lang="en-US" altLang="zh-CN" dirty="0"/>
              <a:t>bin embedding</a:t>
            </a:r>
            <a:r>
              <a:rPr lang="zh-CN" altLang="en-US" dirty="0"/>
              <a:t>来“决定”在哪些地方放置更多的 </a:t>
            </a:r>
            <a:r>
              <a:rPr lang="en-US" altLang="zh-CN" dirty="0"/>
              <a:t>bin </a:t>
            </a:r>
            <a:r>
              <a:rPr lang="zh-CN" altLang="en-US" dirty="0"/>
              <a:t>中心</a:t>
            </a:r>
            <a:r>
              <a:rPr lang="en-US" altLang="zh-CN" dirty="0"/>
              <a:t>. </a:t>
            </a:r>
            <a:r>
              <a:rPr lang="zh-CN" altLang="en-US" dirty="0"/>
              <a:t>来自上一层的 </a:t>
            </a:r>
            <a:r>
              <a:rPr lang="en-US" altLang="zh-CN" dirty="0"/>
              <a:t>bin embedding </a:t>
            </a:r>
            <a:r>
              <a:rPr lang="zh-CN" altLang="en-US" dirty="0"/>
              <a:t>和 </a:t>
            </a:r>
            <a:r>
              <a:rPr lang="en-US" altLang="zh-CN" dirty="0"/>
              <a:t>bin </a:t>
            </a:r>
            <a:r>
              <a:rPr lang="zh-CN" altLang="en-US" dirty="0"/>
              <a:t>宽度首先通过双线性插值上采样，以匹配当前层的空间分辨率</a:t>
            </a:r>
            <a:r>
              <a:rPr lang="en-US" altLang="zh-CN" dirty="0"/>
              <a:t>. </a:t>
            </a:r>
            <a:r>
              <a:rPr lang="zh-CN" altLang="en-US" dirty="0"/>
              <a:t>在第</a:t>
            </a:r>
            <a:r>
              <a:rPr lang="en-US" altLang="zh-CN" dirty="0"/>
              <a:t>k</a:t>
            </a:r>
            <a:r>
              <a:rPr lang="zh-CN" altLang="en-US" dirty="0"/>
              <a:t>层的</a:t>
            </a:r>
            <a:r>
              <a:rPr lang="en-US" altLang="zh-CN" dirty="0"/>
              <a:t>bin</a:t>
            </a:r>
            <a:r>
              <a:rPr lang="zh-CN" altLang="en-US" dirty="0"/>
              <a:t>分裂器以“当前”层的</a:t>
            </a:r>
            <a:r>
              <a:rPr lang="en-US" altLang="zh-CN" dirty="0"/>
              <a:t>bin embedding</a:t>
            </a:r>
            <a:r>
              <a:rPr lang="zh-CN" altLang="en-US" dirty="0"/>
              <a:t>作为输入，并与上采样后的上一层</a:t>
            </a:r>
            <a:r>
              <a:rPr lang="en-US" altLang="zh-CN" dirty="0"/>
              <a:t>bin embedding</a:t>
            </a:r>
            <a:r>
              <a:rPr lang="zh-CN" altLang="en-US" dirty="0"/>
              <a:t>通过残差连接结合</a:t>
            </a:r>
            <a:r>
              <a:rPr lang="en-US" altLang="zh-CN" dirty="0"/>
              <a:t>. </a:t>
            </a:r>
            <a:r>
              <a:rPr lang="zh-CN" altLang="en-US" dirty="0"/>
              <a:t>输出结果用于将上一层的每个</a:t>
            </a:r>
            <a:r>
              <a:rPr lang="en-US" altLang="zh-CN" dirty="0"/>
              <a:t>bin</a:t>
            </a:r>
            <a:r>
              <a:rPr lang="zh-CN" altLang="en-US" dirty="0"/>
              <a:t>分裂为两个</a:t>
            </a:r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374B24F7-2453-4C63-36FA-E4DA24FC8B1F}"/>
              </a:ext>
            </a:extLst>
          </p:cNvPr>
          <p:cNvSpPr/>
          <p:nvPr/>
        </p:nvSpPr>
        <p:spPr>
          <a:xfrm>
            <a:off x="4038600" y="3231489"/>
            <a:ext cx="5256509" cy="1325352"/>
          </a:xfrm>
          <a:prstGeom prst="rect">
            <a:avLst/>
          </a:prstGeom>
          <a:noFill/>
          <a:ln w="19050">
            <a:solidFill>
              <a:srgbClr val="257D8B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8" name="连接符: 肘形 87">
            <a:extLst>
              <a:ext uri="{FF2B5EF4-FFF2-40B4-BE49-F238E27FC236}">
                <a16:creationId xmlns:a16="http://schemas.microsoft.com/office/drawing/2014/main" id="{0C8241DF-568A-4D49-5375-A8570D057384}"/>
              </a:ext>
            </a:extLst>
          </p:cNvPr>
          <p:cNvCxnSpPr>
            <a:cxnSpLocks/>
            <a:stCxn id="87" idx="2"/>
          </p:cNvCxnSpPr>
          <p:nvPr/>
        </p:nvCxnSpPr>
        <p:spPr>
          <a:xfrm rot="5400000">
            <a:off x="6336583" y="4502109"/>
            <a:ext cx="275540" cy="385004"/>
          </a:xfrm>
          <a:prstGeom prst="bentConnector3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06367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739</TotalTime>
  <Words>2176</Words>
  <Application>Microsoft Office PowerPoint</Application>
  <PresentationFormat>宽屏</PresentationFormat>
  <Paragraphs>175</Paragraphs>
  <Slides>16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4" baseType="lpstr">
      <vt:lpstr>等线</vt:lpstr>
      <vt:lpstr>等线 Light</vt:lpstr>
      <vt:lpstr>Arial</vt:lpstr>
      <vt:lpstr>Calibri</vt:lpstr>
      <vt:lpstr>Cambria</vt:lpstr>
      <vt:lpstr>Cambria Math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Developy Hare</dc:creator>
  <cp:lastModifiedBy>Developy Hare</cp:lastModifiedBy>
  <cp:revision>177</cp:revision>
  <dcterms:created xsi:type="dcterms:W3CDTF">2024-11-25T03:01:57Z</dcterms:created>
  <dcterms:modified xsi:type="dcterms:W3CDTF">2024-12-06T01:23:04Z</dcterms:modified>
</cp:coreProperties>
</file>