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3"/>
  </p:notesMasterIdLst>
  <p:handoutMasterIdLst>
    <p:handoutMasterId r:id="rId14"/>
  </p:handoutMasterIdLst>
  <p:sldIdLst>
    <p:sldId id="256" r:id="rId2"/>
    <p:sldId id="257" r:id="rId3"/>
    <p:sldId id="262" r:id="rId4"/>
    <p:sldId id="258" r:id="rId5"/>
    <p:sldId id="272" r:id="rId6"/>
    <p:sldId id="273" r:id="rId7"/>
    <p:sldId id="274" r:id="rId8"/>
    <p:sldId id="275" r:id="rId9"/>
    <p:sldId id="277" r:id="rId10"/>
    <p:sldId id="276" r:id="rId11"/>
    <p:sldId id="261" r:id="rId12"/>
  </p:sldIdLst>
  <p:sldSz cx="12192000" cy="6858000"/>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Alpha" id="{1C859B82-01F5-44B0-AC47-13E1C07148B1}">
          <p14:sldIdLst>
            <p14:sldId id="256"/>
          </p14:sldIdLst>
        </p14:section>
        <p14:section name="Abstract ＆ Introduction" id="{C452623B-CF41-4694-95D5-79C2D15D0857}">
          <p14:sldIdLst>
            <p14:sldId id="257"/>
            <p14:sldId id="262"/>
          </p14:sldIdLst>
        </p14:section>
        <p14:section name="Methodology ＆ Framework" id="{E27982FC-A5EC-4EA2-A0B1-836BEFE772DE}">
          <p14:sldIdLst>
            <p14:sldId id="258"/>
            <p14:sldId id="272"/>
            <p14:sldId id="273"/>
            <p14:sldId id="274"/>
          </p14:sldIdLst>
        </p14:section>
        <p14:section name="Result" id="{5CCB1BC1-C38C-42DB-BA68-3FB5190E14EA}">
          <p14:sldIdLst>
            <p14:sldId id="275"/>
            <p14:sldId id="277"/>
            <p14:sldId id="276"/>
          </p14:sldIdLst>
        </p14:section>
        <p14:section name="The Omega" id="{F2EB3B9F-B4BA-4573-B54C-01DAF38E7884}">
          <p14:sldIdLst>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7D8B"/>
    <a:srgbClr val="92D050"/>
    <a:srgbClr val="4B6F87"/>
    <a:srgbClr val="9CC0FF"/>
    <a:srgbClr val="FFA6F8"/>
    <a:srgbClr val="FFC6A0"/>
    <a:srgbClr val="FFFFA3"/>
    <a:srgbClr val="9FFFEC"/>
    <a:srgbClr val="EAA558"/>
    <a:srgbClr val="68BE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5244" autoAdjust="0"/>
  </p:normalViewPr>
  <p:slideViewPr>
    <p:cSldViewPr snapToGrid="0">
      <p:cViewPr varScale="1">
        <p:scale>
          <a:sx n="88" d="100"/>
          <a:sy n="88" d="100"/>
        </p:scale>
        <p:origin x="916" y="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3" d="100"/>
          <a:sy n="93" d="100"/>
        </p:scale>
        <p:origin x="240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19E2967D-5AB7-16C9-6D8A-36FC7F41A9D6}"/>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dirty="0"/>
          </a:p>
        </p:txBody>
      </p:sp>
      <p:sp>
        <p:nvSpPr>
          <p:cNvPr id="6" name="灯片编号占位符 5">
            <a:extLst>
              <a:ext uri="{FF2B5EF4-FFF2-40B4-BE49-F238E27FC236}">
                <a16:creationId xmlns:a16="http://schemas.microsoft.com/office/drawing/2014/main" id="{B481F581-E179-E396-9887-E5852236BE15}"/>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F68C721-C856-4935-81DD-4C52299575BD}" type="slidenum">
              <a:rPr lang="zh-CN" altLang="en-US" smtClean="0"/>
              <a:t>‹#›</a:t>
            </a:fld>
            <a:endParaRPr lang="zh-CN" altLang="en-US"/>
          </a:p>
        </p:txBody>
      </p:sp>
    </p:spTree>
    <p:extLst>
      <p:ext uri="{BB962C8B-B14F-4D97-AF65-F5344CB8AC3E}">
        <p14:creationId xmlns:p14="http://schemas.microsoft.com/office/powerpoint/2010/main" val="2595991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6C3901B-F6E5-4507-8032-26DBA18E7066}" type="datetimeFigureOut">
              <a:rPr lang="zh-CN" altLang="en-US" smtClean="0"/>
              <a:t>2024/12/5</a:t>
            </a:fld>
            <a:endParaRPr lang="zh-CN" altLang="en-US"/>
          </a:p>
        </p:txBody>
      </p:sp>
      <p:sp>
        <p:nvSpPr>
          <p:cNvPr id="4" name="幻灯片图像占位符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2CB3BA9D-3EBB-4E44-B478-36C97F45D99A}" type="slidenum">
              <a:rPr lang="zh-CN" altLang="en-US" smtClean="0"/>
              <a:t>‹#›</a:t>
            </a:fld>
            <a:endParaRPr lang="zh-CN" altLang="en-US"/>
          </a:p>
        </p:txBody>
      </p:sp>
    </p:spTree>
    <p:extLst>
      <p:ext uri="{BB962C8B-B14F-4D97-AF65-F5344CB8AC3E}">
        <p14:creationId xmlns:p14="http://schemas.microsoft.com/office/powerpoint/2010/main" val="15777405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en-US" altLang="zh-CN" dirty="0" err="1"/>
              <a:t>Buzzzzz</a:t>
            </a:r>
            <a:endParaRPr lang="zh-CN" altLang="en-US" dirty="0"/>
          </a:p>
        </p:txBody>
      </p:sp>
      <p:sp>
        <p:nvSpPr>
          <p:cNvPr id="4" name="灯片编号占位符 3"/>
          <p:cNvSpPr>
            <a:spLocks noGrp="1"/>
          </p:cNvSpPr>
          <p:nvPr>
            <p:ph type="sldNum" sz="quarter" idx="5"/>
          </p:nvPr>
        </p:nvSpPr>
        <p:spPr/>
        <p:txBody>
          <a:bodyPr/>
          <a:lstStyle/>
          <a:p>
            <a:fld id="{2CB3BA9D-3EBB-4E44-B478-36C97F45D99A}" type="slidenum">
              <a:rPr lang="zh-CN" altLang="en-US" smtClean="0"/>
              <a:t>0</a:t>
            </a:fld>
            <a:endParaRPr lang="zh-CN" altLang="en-US"/>
          </a:p>
        </p:txBody>
      </p:sp>
    </p:spTree>
    <p:extLst>
      <p:ext uri="{BB962C8B-B14F-4D97-AF65-F5344CB8AC3E}">
        <p14:creationId xmlns:p14="http://schemas.microsoft.com/office/powerpoint/2010/main" val="2800890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B3BA9D-3EBB-4E44-B478-36C97F45D99A}" type="slidenum">
              <a:rPr lang="zh-CN" altLang="en-US" smtClean="0"/>
              <a:t>1</a:t>
            </a:fld>
            <a:endParaRPr lang="zh-CN" altLang="en-US"/>
          </a:p>
        </p:txBody>
      </p:sp>
    </p:spTree>
    <p:extLst>
      <p:ext uri="{BB962C8B-B14F-4D97-AF65-F5344CB8AC3E}">
        <p14:creationId xmlns:p14="http://schemas.microsoft.com/office/powerpoint/2010/main" val="3496783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B3BA9D-3EBB-4E44-B478-36C97F45D99A}" type="slidenum">
              <a:rPr lang="zh-CN" altLang="en-US" smtClean="0"/>
              <a:t>2</a:t>
            </a:fld>
            <a:endParaRPr lang="zh-CN" altLang="en-US"/>
          </a:p>
        </p:txBody>
      </p:sp>
    </p:spTree>
    <p:extLst>
      <p:ext uri="{BB962C8B-B14F-4D97-AF65-F5344CB8AC3E}">
        <p14:creationId xmlns:p14="http://schemas.microsoft.com/office/powerpoint/2010/main" val="2192502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B3BA9D-3EBB-4E44-B478-36C97F45D99A}" type="slidenum">
              <a:rPr lang="zh-CN" altLang="en-US" smtClean="0"/>
              <a:t>3</a:t>
            </a:fld>
            <a:endParaRPr lang="zh-CN" altLang="en-US"/>
          </a:p>
        </p:txBody>
      </p:sp>
    </p:spTree>
    <p:extLst>
      <p:ext uri="{BB962C8B-B14F-4D97-AF65-F5344CB8AC3E}">
        <p14:creationId xmlns:p14="http://schemas.microsoft.com/office/powerpoint/2010/main" val="3805175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CB3BA9D-3EBB-4E44-B478-36C97F45D99A}" type="slidenum">
              <a:rPr lang="zh-CN" altLang="en-US" smtClean="0"/>
              <a:t>10</a:t>
            </a:fld>
            <a:endParaRPr lang="zh-CN" altLang="en-US"/>
          </a:p>
        </p:txBody>
      </p:sp>
    </p:spTree>
    <p:extLst>
      <p:ext uri="{BB962C8B-B14F-4D97-AF65-F5344CB8AC3E}">
        <p14:creationId xmlns:p14="http://schemas.microsoft.com/office/powerpoint/2010/main" val="3297869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B99AE5-BD55-FEF6-69C2-0E120E73D0E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37E31EB-386A-C309-D899-0C8F0B36A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7940994-4618-B44A-2DEE-4D84D6281B3F}"/>
              </a:ext>
            </a:extLst>
          </p:cNvPr>
          <p:cNvSpPr>
            <a:spLocks noGrp="1"/>
          </p:cNvSpPr>
          <p:nvPr>
            <p:ph type="dt" sz="half" idx="10"/>
          </p:nvPr>
        </p:nvSpPr>
        <p:spPr/>
        <p:txBody>
          <a:bodyPr/>
          <a:lstStyle/>
          <a:p>
            <a:r>
              <a:rPr lang="en-US" altLang="zh-CN" dirty="0"/>
              <a:t>ZoeDepth: Zero-shot Transfer by Combining Relative and Metric Depth</a:t>
            </a:r>
            <a:endParaRPr lang="zh-CN" altLang="en-US" dirty="0"/>
          </a:p>
        </p:txBody>
      </p:sp>
      <p:sp>
        <p:nvSpPr>
          <p:cNvPr id="5" name="页脚占位符 4">
            <a:extLst>
              <a:ext uri="{FF2B5EF4-FFF2-40B4-BE49-F238E27FC236}">
                <a16:creationId xmlns:a16="http://schemas.microsoft.com/office/drawing/2014/main" id="{931896D6-1425-898B-8712-877388E6505F}"/>
              </a:ext>
            </a:extLst>
          </p:cNvPr>
          <p:cNvSpPr>
            <a:spLocks noGrp="1"/>
          </p:cNvSpPr>
          <p:nvPr>
            <p:ph type="ftr" sz="quarter" idx="11"/>
          </p:nvPr>
        </p:nvSpPr>
        <p:spPr/>
        <p:txBody>
          <a:bodyPr/>
          <a:lstStyle/>
          <a:p>
            <a:r>
              <a:rPr lang="en-US" altLang="zh-CN"/>
              <a:t>Shariq Farooq Bhat</a:t>
            </a:r>
            <a:endParaRPr lang="zh-CN" altLang="en-US" dirty="0"/>
          </a:p>
        </p:txBody>
      </p:sp>
      <p:sp>
        <p:nvSpPr>
          <p:cNvPr id="6" name="灯片编号占位符 5">
            <a:extLst>
              <a:ext uri="{FF2B5EF4-FFF2-40B4-BE49-F238E27FC236}">
                <a16:creationId xmlns:a16="http://schemas.microsoft.com/office/drawing/2014/main" id="{829243DC-1F7F-1EAC-7D9C-D46A4219506B}"/>
              </a:ext>
            </a:extLst>
          </p:cNvPr>
          <p:cNvSpPr>
            <a:spLocks noGrp="1"/>
          </p:cNvSpPr>
          <p:nvPr>
            <p:ph type="sldNum" sz="quarter" idx="12"/>
          </p:nvPr>
        </p:nvSpPr>
        <p:spPr/>
        <p:txBody>
          <a:bodyPr/>
          <a:lstStyle/>
          <a:p>
            <a:fld id="{90AC41E6-7B25-4130-840D-D49CA92EF4E2}" type="slidenum">
              <a:rPr lang="zh-CN" altLang="en-US" smtClean="0"/>
              <a:t>‹#›</a:t>
            </a:fld>
            <a:endParaRPr lang="zh-CN" altLang="en-US"/>
          </a:p>
        </p:txBody>
      </p:sp>
    </p:spTree>
    <p:extLst>
      <p:ext uri="{BB962C8B-B14F-4D97-AF65-F5344CB8AC3E}">
        <p14:creationId xmlns:p14="http://schemas.microsoft.com/office/powerpoint/2010/main" val="22631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0FFE3-C88B-D11E-2122-069A7D6C3C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C9218E-BA8B-1931-9BC6-5CD5FF99AD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2149FF3-0F5A-BEB7-9832-6AE5D89A53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DC122C-EEEE-E9C8-F876-B38561BECF9B}"/>
              </a:ext>
            </a:extLst>
          </p:cNvPr>
          <p:cNvSpPr>
            <a:spLocks noGrp="1"/>
          </p:cNvSpPr>
          <p:nvPr>
            <p:ph type="dt" sz="half" idx="10"/>
          </p:nvPr>
        </p:nvSpPr>
        <p:spPr/>
        <p:txBody>
          <a:bodyPr/>
          <a:lstStyle/>
          <a:p>
            <a:r>
              <a:rPr lang="en-US" altLang="zh-CN" dirty="0"/>
              <a:t>ZoeDepth: Zero-shot Transfer by Combining Relative and Metric Depth</a:t>
            </a:r>
            <a:endParaRPr lang="zh-CN" altLang="en-US" dirty="0"/>
          </a:p>
        </p:txBody>
      </p:sp>
      <p:sp>
        <p:nvSpPr>
          <p:cNvPr id="6" name="页脚占位符 5">
            <a:extLst>
              <a:ext uri="{FF2B5EF4-FFF2-40B4-BE49-F238E27FC236}">
                <a16:creationId xmlns:a16="http://schemas.microsoft.com/office/drawing/2014/main" id="{9E90D7A4-F89B-134E-9970-52F48149BFDA}"/>
              </a:ext>
            </a:extLst>
          </p:cNvPr>
          <p:cNvSpPr>
            <a:spLocks noGrp="1"/>
          </p:cNvSpPr>
          <p:nvPr>
            <p:ph type="ftr" sz="quarter" idx="11"/>
          </p:nvPr>
        </p:nvSpPr>
        <p:spPr/>
        <p:txBody>
          <a:bodyPr/>
          <a:lstStyle/>
          <a:p>
            <a:r>
              <a:rPr lang="en-US" altLang="zh-CN"/>
              <a:t>Shariq Farooq Bhat</a:t>
            </a:r>
            <a:endParaRPr lang="zh-CN" altLang="en-US" dirty="0"/>
          </a:p>
        </p:txBody>
      </p:sp>
      <p:sp>
        <p:nvSpPr>
          <p:cNvPr id="7" name="灯片编号占位符 6">
            <a:extLst>
              <a:ext uri="{FF2B5EF4-FFF2-40B4-BE49-F238E27FC236}">
                <a16:creationId xmlns:a16="http://schemas.microsoft.com/office/drawing/2014/main" id="{CBC6DE0B-6FF6-843E-1180-E218EA2A4274}"/>
              </a:ext>
            </a:extLst>
          </p:cNvPr>
          <p:cNvSpPr>
            <a:spLocks noGrp="1"/>
          </p:cNvSpPr>
          <p:nvPr>
            <p:ph type="sldNum" sz="quarter" idx="12"/>
          </p:nvPr>
        </p:nvSpPr>
        <p:spPr/>
        <p:txBody>
          <a:bodyPr/>
          <a:lstStyle/>
          <a:p>
            <a:fld id="{90AC41E6-7B25-4130-840D-D49CA92EF4E2}" type="slidenum">
              <a:rPr lang="zh-CN" altLang="en-US" smtClean="0"/>
              <a:t>‹#›</a:t>
            </a:fld>
            <a:endParaRPr lang="zh-CN" altLang="en-US"/>
          </a:p>
        </p:txBody>
      </p:sp>
    </p:spTree>
    <p:extLst>
      <p:ext uri="{BB962C8B-B14F-4D97-AF65-F5344CB8AC3E}">
        <p14:creationId xmlns:p14="http://schemas.microsoft.com/office/powerpoint/2010/main" val="77808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37253-85A5-F954-666A-7CC16D0D7D2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7D33AD-9BD8-C402-CF7D-9F7F6C9196F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9D44AC-3F73-E0F0-42E1-D549E307974A}"/>
              </a:ext>
            </a:extLst>
          </p:cNvPr>
          <p:cNvSpPr>
            <a:spLocks noGrp="1"/>
          </p:cNvSpPr>
          <p:nvPr>
            <p:ph type="dt" sz="half" idx="10"/>
          </p:nvPr>
        </p:nvSpPr>
        <p:spPr/>
        <p:txBody>
          <a:bodyPr/>
          <a:lstStyle/>
          <a:p>
            <a:r>
              <a:rPr lang="en-US" altLang="zh-CN" dirty="0"/>
              <a:t>ZoeDepth: Zero-shot Transfer by Combining Relative and Metric Depth</a:t>
            </a:r>
            <a:endParaRPr lang="zh-CN" altLang="en-US" dirty="0"/>
          </a:p>
        </p:txBody>
      </p:sp>
      <p:sp>
        <p:nvSpPr>
          <p:cNvPr id="5" name="页脚占位符 4">
            <a:extLst>
              <a:ext uri="{FF2B5EF4-FFF2-40B4-BE49-F238E27FC236}">
                <a16:creationId xmlns:a16="http://schemas.microsoft.com/office/drawing/2014/main" id="{CDB544C1-CD8B-B6B5-5945-7A7CC04483CD}"/>
              </a:ext>
            </a:extLst>
          </p:cNvPr>
          <p:cNvSpPr>
            <a:spLocks noGrp="1"/>
          </p:cNvSpPr>
          <p:nvPr>
            <p:ph type="ftr" sz="quarter" idx="11"/>
          </p:nvPr>
        </p:nvSpPr>
        <p:spPr/>
        <p:txBody>
          <a:bodyPr/>
          <a:lstStyle/>
          <a:p>
            <a:r>
              <a:rPr lang="en-US" altLang="zh-CN"/>
              <a:t>Shariq Farooq Bhat</a:t>
            </a:r>
            <a:endParaRPr lang="zh-CN" altLang="en-US" dirty="0"/>
          </a:p>
        </p:txBody>
      </p:sp>
      <p:sp>
        <p:nvSpPr>
          <p:cNvPr id="6" name="灯片编号占位符 5">
            <a:extLst>
              <a:ext uri="{FF2B5EF4-FFF2-40B4-BE49-F238E27FC236}">
                <a16:creationId xmlns:a16="http://schemas.microsoft.com/office/drawing/2014/main" id="{E324A5FD-D7D2-BBFF-4F88-9A48F9330908}"/>
              </a:ext>
            </a:extLst>
          </p:cNvPr>
          <p:cNvSpPr>
            <a:spLocks noGrp="1"/>
          </p:cNvSpPr>
          <p:nvPr>
            <p:ph type="sldNum" sz="quarter" idx="12"/>
          </p:nvPr>
        </p:nvSpPr>
        <p:spPr/>
        <p:txBody>
          <a:bodyPr/>
          <a:lstStyle/>
          <a:p>
            <a:fld id="{90AC41E6-7B25-4130-840D-D49CA92EF4E2}" type="slidenum">
              <a:rPr lang="zh-CN" altLang="en-US" smtClean="0"/>
              <a:t>‹#›</a:t>
            </a:fld>
            <a:endParaRPr lang="zh-CN" altLang="en-US"/>
          </a:p>
        </p:txBody>
      </p:sp>
    </p:spTree>
    <p:extLst>
      <p:ext uri="{BB962C8B-B14F-4D97-AF65-F5344CB8AC3E}">
        <p14:creationId xmlns:p14="http://schemas.microsoft.com/office/powerpoint/2010/main" val="252819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23F312D-A6D8-72D8-7A55-508EFCDCD5A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BAD440-8B0D-8F9E-8098-2107CFF42BE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4A62EA-EA9A-6473-1838-E8D522DBCC07}"/>
              </a:ext>
            </a:extLst>
          </p:cNvPr>
          <p:cNvSpPr>
            <a:spLocks noGrp="1"/>
          </p:cNvSpPr>
          <p:nvPr>
            <p:ph type="dt" sz="half" idx="10"/>
          </p:nvPr>
        </p:nvSpPr>
        <p:spPr/>
        <p:txBody>
          <a:bodyPr/>
          <a:lstStyle/>
          <a:p>
            <a:r>
              <a:rPr lang="en-US" altLang="zh-CN" dirty="0"/>
              <a:t>ZoeDepth: Zero-shot Transfer by Combining Relative and Metric Depth</a:t>
            </a:r>
            <a:endParaRPr lang="zh-CN" altLang="en-US" dirty="0"/>
          </a:p>
        </p:txBody>
      </p:sp>
      <p:sp>
        <p:nvSpPr>
          <p:cNvPr id="5" name="页脚占位符 4">
            <a:extLst>
              <a:ext uri="{FF2B5EF4-FFF2-40B4-BE49-F238E27FC236}">
                <a16:creationId xmlns:a16="http://schemas.microsoft.com/office/drawing/2014/main" id="{4D25D301-AF00-C00D-45AD-34B7378C44DB}"/>
              </a:ext>
            </a:extLst>
          </p:cNvPr>
          <p:cNvSpPr>
            <a:spLocks noGrp="1"/>
          </p:cNvSpPr>
          <p:nvPr>
            <p:ph type="ftr" sz="quarter" idx="11"/>
          </p:nvPr>
        </p:nvSpPr>
        <p:spPr/>
        <p:txBody>
          <a:bodyPr/>
          <a:lstStyle/>
          <a:p>
            <a:r>
              <a:rPr lang="en-US" altLang="zh-CN"/>
              <a:t>Shariq Farooq Bhat</a:t>
            </a:r>
            <a:endParaRPr lang="zh-CN" altLang="en-US" dirty="0"/>
          </a:p>
        </p:txBody>
      </p:sp>
      <p:sp>
        <p:nvSpPr>
          <p:cNvPr id="6" name="灯片编号占位符 5">
            <a:extLst>
              <a:ext uri="{FF2B5EF4-FFF2-40B4-BE49-F238E27FC236}">
                <a16:creationId xmlns:a16="http://schemas.microsoft.com/office/drawing/2014/main" id="{B86BE74E-1FA8-C46E-591E-E03498BB49AC}"/>
              </a:ext>
            </a:extLst>
          </p:cNvPr>
          <p:cNvSpPr>
            <a:spLocks noGrp="1"/>
          </p:cNvSpPr>
          <p:nvPr>
            <p:ph type="sldNum" sz="quarter" idx="12"/>
          </p:nvPr>
        </p:nvSpPr>
        <p:spPr/>
        <p:txBody>
          <a:bodyPr/>
          <a:lstStyle/>
          <a:p>
            <a:fld id="{90AC41E6-7B25-4130-840D-D49CA92EF4E2}" type="slidenum">
              <a:rPr lang="zh-CN" altLang="en-US" smtClean="0"/>
              <a:t>‹#›</a:t>
            </a:fld>
            <a:endParaRPr lang="zh-CN" altLang="en-US"/>
          </a:p>
        </p:txBody>
      </p:sp>
    </p:spTree>
    <p:extLst>
      <p:ext uri="{BB962C8B-B14F-4D97-AF65-F5344CB8AC3E}">
        <p14:creationId xmlns:p14="http://schemas.microsoft.com/office/powerpoint/2010/main" val="321434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FD1B11-FBCC-7351-C450-BD17A5CFA4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032DA47-0841-0863-14D0-109EA5CEC19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2C08F2-EBEE-FCC5-EF90-1B5FC3802A7D}"/>
              </a:ext>
            </a:extLst>
          </p:cNvPr>
          <p:cNvSpPr>
            <a:spLocks noGrp="1"/>
          </p:cNvSpPr>
          <p:nvPr>
            <p:ph type="dt" sz="half" idx="10"/>
          </p:nvPr>
        </p:nvSpPr>
        <p:spPr/>
        <p:txBody>
          <a:bodyPr/>
          <a:lstStyle/>
          <a:p>
            <a:r>
              <a:rPr lang="en-US" altLang="zh-CN" dirty="0"/>
              <a:t>ZoeDepth: Zero-shot Transfer by Combining Relative and Metric Depth</a:t>
            </a:r>
            <a:endParaRPr lang="zh-CN" altLang="en-US" dirty="0"/>
          </a:p>
        </p:txBody>
      </p:sp>
      <p:sp>
        <p:nvSpPr>
          <p:cNvPr id="5" name="页脚占位符 4">
            <a:extLst>
              <a:ext uri="{FF2B5EF4-FFF2-40B4-BE49-F238E27FC236}">
                <a16:creationId xmlns:a16="http://schemas.microsoft.com/office/drawing/2014/main" id="{193AC116-8AEF-96D1-9E0C-9E551A8C89C0}"/>
              </a:ext>
            </a:extLst>
          </p:cNvPr>
          <p:cNvSpPr>
            <a:spLocks noGrp="1"/>
          </p:cNvSpPr>
          <p:nvPr>
            <p:ph type="ftr" sz="quarter" idx="11"/>
          </p:nvPr>
        </p:nvSpPr>
        <p:spPr/>
        <p:txBody>
          <a:bodyPr/>
          <a:lstStyle/>
          <a:p>
            <a:r>
              <a:rPr lang="en-US" altLang="zh-CN"/>
              <a:t>Shariq Farooq Bhat</a:t>
            </a:r>
            <a:endParaRPr lang="zh-CN" altLang="en-US" dirty="0"/>
          </a:p>
        </p:txBody>
      </p:sp>
      <p:sp>
        <p:nvSpPr>
          <p:cNvPr id="6" name="灯片编号占位符 5">
            <a:extLst>
              <a:ext uri="{FF2B5EF4-FFF2-40B4-BE49-F238E27FC236}">
                <a16:creationId xmlns:a16="http://schemas.microsoft.com/office/drawing/2014/main" id="{CE52CB7A-1774-FDD0-F6AD-6A16E5B706CE}"/>
              </a:ext>
            </a:extLst>
          </p:cNvPr>
          <p:cNvSpPr>
            <a:spLocks noGrp="1"/>
          </p:cNvSpPr>
          <p:nvPr>
            <p:ph type="sldNum" sz="quarter" idx="12"/>
          </p:nvPr>
        </p:nvSpPr>
        <p:spPr/>
        <p:txBody>
          <a:bodyPr/>
          <a:lstStyle/>
          <a:p>
            <a:fld id="{90AC41E6-7B25-4130-840D-D49CA92EF4E2}" type="slidenum">
              <a:rPr lang="zh-CN" altLang="en-US" smtClean="0"/>
              <a:t>‹#›</a:t>
            </a:fld>
            <a:endParaRPr lang="zh-CN" altLang="en-US"/>
          </a:p>
        </p:txBody>
      </p:sp>
    </p:spTree>
    <p:extLst>
      <p:ext uri="{BB962C8B-B14F-4D97-AF65-F5344CB8AC3E}">
        <p14:creationId xmlns:p14="http://schemas.microsoft.com/office/powerpoint/2010/main" val="428253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D6EFB-8BF8-9C39-72DD-C90F85FDE00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BFCEAEF-324A-1E89-36BC-3D87328C7A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0C4DEDC-9C95-E2C6-40D7-AC7804D98B44}"/>
              </a:ext>
            </a:extLst>
          </p:cNvPr>
          <p:cNvSpPr>
            <a:spLocks noGrp="1"/>
          </p:cNvSpPr>
          <p:nvPr>
            <p:ph type="dt" sz="half" idx="10"/>
          </p:nvPr>
        </p:nvSpPr>
        <p:spPr/>
        <p:txBody>
          <a:bodyPr/>
          <a:lstStyle/>
          <a:p>
            <a:r>
              <a:rPr lang="en-US" altLang="zh-CN" dirty="0"/>
              <a:t>ZoeDepth: Zero-shot Transfer by Combining Relative and Metric Depth</a:t>
            </a:r>
            <a:endParaRPr lang="zh-CN" altLang="en-US" dirty="0"/>
          </a:p>
        </p:txBody>
      </p:sp>
      <p:sp>
        <p:nvSpPr>
          <p:cNvPr id="5" name="页脚占位符 4">
            <a:extLst>
              <a:ext uri="{FF2B5EF4-FFF2-40B4-BE49-F238E27FC236}">
                <a16:creationId xmlns:a16="http://schemas.microsoft.com/office/drawing/2014/main" id="{29DA4F6B-CEB8-5538-64A2-FCE32BD41879}"/>
              </a:ext>
            </a:extLst>
          </p:cNvPr>
          <p:cNvSpPr>
            <a:spLocks noGrp="1"/>
          </p:cNvSpPr>
          <p:nvPr>
            <p:ph type="ftr" sz="quarter" idx="11"/>
          </p:nvPr>
        </p:nvSpPr>
        <p:spPr/>
        <p:txBody>
          <a:bodyPr/>
          <a:lstStyle/>
          <a:p>
            <a:r>
              <a:rPr lang="en-US" altLang="zh-CN"/>
              <a:t>Shariq Farooq Bhat</a:t>
            </a:r>
            <a:endParaRPr lang="zh-CN" altLang="en-US" dirty="0"/>
          </a:p>
        </p:txBody>
      </p:sp>
      <p:sp>
        <p:nvSpPr>
          <p:cNvPr id="6" name="灯片编号占位符 5">
            <a:extLst>
              <a:ext uri="{FF2B5EF4-FFF2-40B4-BE49-F238E27FC236}">
                <a16:creationId xmlns:a16="http://schemas.microsoft.com/office/drawing/2014/main" id="{1C7A118C-7138-8260-397B-FAE95DFB0661}"/>
              </a:ext>
            </a:extLst>
          </p:cNvPr>
          <p:cNvSpPr>
            <a:spLocks noGrp="1"/>
          </p:cNvSpPr>
          <p:nvPr>
            <p:ph type="sldNum" sz="quarter" idx="12"/>
          </p:nvPr>
        </p:nvSpPr>
        <p:spPr/>
        <p:txBody>
          <a:bodyPr/>
          <a:lstStyle/>
          <a:p>
            <a:fld id="{90AC41E6-7B25-4130-840D-D49CA92EF4E2}" type="slidenum">
              <a:rPr lang="zh-CN" altLang="en-US" smtClean="0"/>
              <a:t>‹#›</a:t>
            </a:fld>
            <a:endParaRPr lang="zh-CN" altLang="en-US"/>
          </a:p>
        </p:txBody>
      </p:sp>
    </p:spTree>
    <p:extLst>
      <p:ext uri="{BB962C8B-B14F-4D97-AF65-F5344CB8AC3E}">
        <p14:creationId xmlns:p14="http://schemas.microsoft.com/office/powerpoint/2010/main" val="2325372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679F9B-30FD-8A0F-76C0-1B09CB5D0E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3EDC2E-4AC3-BCEF-02B1-080A26E02A0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BAFDBD5-BD60-2CFA-EC73-E930FF32470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B2827F-D9EF-97C9-945C-3739CC33C3E0}"/>
              </a:ext>
            </a:extLst>
          </p:cNvPr>
          <p:cNvSpPr>
            <a:spLocks noGrp="1"/>
          </p:cNvSpPr>
          <p:nvPr>
            <p:ph type="dt" sz="half" idx="10"/>
          </p:nvPr>
        </p:nvSpPr>
        <p:spPr/>
        <p:txBody>
          <a:bodyPr/>
          <a:lstStyle/>
          <a:p>
            <a:r>
              <a:rPr lang="en-US" altLang="zh-CN" dirty="0"/>
              <a:t>ZoeDepth: Zero-shot Transfer by Combining Relative and Metric Depth</a:t>
            </a:r>
            <a:endParaRPr lang="zh-CN" altLang="en-US" dirty="0"/>
          </a:p>
        </p:txBody>
      </p:sp>
      <p:sp>
        <p:nvSpPr>
          <p:cNvPr id="6" name="页脚占位符 5">
            <a:extLst>
              <a:ext uri="{FF2B5EF4-FFF2-40B4-BE49-F238E27FC236}">
                <a16:creationId xmlns:a16="http://schemas.microsoft.com/office/drawing/2014/main" id="{7C103456-31FE-0D99-A98A-B08025AEB8F6}"/>
              </a:ext>
            </a:extLst>
          </p:cNvPr>
          <p:cNvSpPr>
            <a:spLocks noGrp="1"/>
          </p:cNvSpPr>
          <p:nvPr>
            <p:ph type="ftr" sz="quarter" idx="11"/>
          </p:nvPr>
        </p:nvSpPr>
        <p:spPr/>
        <p:txBody>
          <a:bodyPr/>
          <a:lstStyle/>
          <a:p>
            <a:r>
              <a:rPr lang="en-US" altLang="zh-CN"/>
              <a:t>Shariq Farooq Bhat</a:t>
            </a:r>
            <a:endParaRPr lang="zh-CN" altLang="en-US" dirty="0"/>
          </a:p>
        </p:txBody>
      </p:sp>
      <p:sp>
        <p:nvSpPr>
          <p:cNvPr id="7" name="灯片编号占位符 6">
            <a:extLst>
              <a:ext uri="{FF2B5EF4-FFF2-40B4-BE49-F238E27FC236}">
                <a16:creationId xmlns:a16="http://schemas.microsoft.com/office/drawing/2014/main" id="{6C1AF5E9-2FC6-096D-74EC-FFE2BCB9650F}"/>
              </a:ext>
            </a:extLst>
          </p:cNvPr>
          <p:cNvSpPr>
            <a:spLocks noGrp="1"/>
          </p:cNvSpPr>
          <p:nvPr>
            <p:ph type="sldNum" sz="quarter" idx="12"/>
          </p:nvPr>
        </p:nvSpPr>
        <p:spPr/>
        <p:txBody>
          <a:bodyPr/>
          <a:lstStyle/>
          <a:p>
            <a:fld id="{90AC41E6-7B25-4130-840D-D49CA92EF4E2}" type="slidenum">
              <a:rPr lang="zh-CN" altLang="en-US" smtClean="0"/>
              <a:t>‹#›</a:t>
            </a:fld>
            <a:endParaRPr lang="zh-CN" altLang="en-US"/>
          </a:p>
        </p:txBody>
      </p:sp>
    </p:spTree>
    <p:extLst>
      <p:ext uri="{BB962C8B-B14F-4D97-AF65-F5344CB8AC3E}">
        <p14:creationId xmlns:p14="http://schemas.microsoft.com/office/powerpoint/2010/main" val="198234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9904F-91B5-8994-E5FC-112220A1E7B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EE343C-D15A-6A95-90CE-63CFED0295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225C7B3-EFA4-96F7-30E9-2489F25AAE5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A25EA83-9B3A-6028-B2FD-C400B2810D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662ACD4-FF26-D0ED-0BD6-8C04DE91DF2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9FFC591-423B-DBA1-C389-7062D8F40EB0}"/>
              </a:ext>
            </a:extLst>
          </p:cNvPr>
          <p:cNvSpPr>
            <a:spLocks noGrp="1"/>
          </p:cNvSpPr>
          <p:nvPr>
            <p:ph type="dt" sz="half" idx="10"/>
          </p:nvPr>
        </p:nvSpPr>
        <p:spPr/>
        <p:txBody>
          <a:bodyPr/>
          <a:lstStyle/>
          <a:p>
            <a:r>
              <a:rPr lang="en-US" altLang="zh-CN" dirty="0"/>
              <a:t>ZoeDepth: Zero-shot Transfer by Combining Relative and Metric Depth</a:t>
            </a:r>
            <a:endParaRPr lang="zh-CN" altLang="en-US" dirty="0"/>
          </a:p>
        </p:txBody>
      </p:sp>
      <p:sp>
        <p:nvSpPr>
          <p:cNvPr id="8" name="页脚占位符 7">
            <a:extLst>
              <a:ext uri="{FF2B5EF4-FFF2-40B4-BE49-F238E27FC236}">
                <a16:creationId xmlns:a16="http://schemas.microsoft.com/office/drawing/2014/main" id="{3CC3105D-C9A7-3777-538F-2702C7AEA669}"/>
              </a:ext>
            </a:extLst>
          </p:cNvPr>
          <p:cNvSpPr>
            <a:spLocks noGrp="1"/>
          </p:cNvSpPr>
          <p:nvPr>
            <p:ph type="ftr" sz="quarter" idx="11"/>
          </p:nvPr>
        </p:nvSpPr>
        <p:spPr/>
        <p:txBody>
          <a:bodyPr/>
          <a:lstStyle/>
          <a:p>
            <a:r>
              <a:rPr lang="en-US" altLang="zh-CN"/>
              <a:t>Shariq Farooq Bhat</a:t>
            </a:r>
            <a:endParaRPr lang="zh-CN" altLang="en-US" dirty="0"/>
          </a:p>
        </p:txBody>
      </p:sp>
      <p:sp>
        <p:nvSpPr>
          <p:cNvPr id="9" name="灯片编号占位符 8">
            <a:extLst>
              <a:ext uri="{FF2B5EF4-FFF2-40B4-BE49-F238E27FC236}">
                <a16:creationId xmlns:a16="http://schemas.microsoft.com/office/drawing/2014/main" id="{48892613-9B6D-0FF7-EA80-385789EDF786}"/>
              </a:ext>
            </a:extLst>
          </p:cNvPr>
          <p:cNvSpPr>
            <a:spLocks noGrp="1"/>
          </p:cNvSpPr>
          <p:nvPr>
            <p:ph type="sldNum" sz="quarter" idx="12"/>
          </p:nvPr>
        </p:nvSpPr>
        <p:spPr/>
        <p:txBody>
          <a:bodyPr/>
          <a:lstStyle/>
          <a:p>
            <a:fld id="{90AC41E6-7B25-4130-840D-D49CA92EF4E2}" type="slidenum">
              <a:rPr lang="zh-CN" altLang="en-US" smtClean="0"/>
              <a:t>‹#›</a:t>
            </a:fld>
            <a:endParaRPr lang="zh-CN" altLang="en-US"/>
          </a:p>
        </p:txBody>
      </p:sp>
    </p:spTree>
    <p:extLst>
      <p:ext uri="{BB962C8B-B14F-4D97-AF65-F5344CB8AC3E}">
        <p14:creationId xmlns:p14="http://schemas.microsoft.com/office/powerpoint/2010/main" val="8350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A8618-188E-86E8-D5A6-4738144D32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6A28859-5783-5818-B58D-234B14EA76FF}"/>
              </a:ext>
            </a:extLst>
          </p:cNvPr>
          <p:cNvSpPr>
            <a:spLocks noGrp="1"/>
          </p:cNvSpPr>
          <p:nvPr>
            <p:ph type="dt" sz="half" idx="10"/>
          </p:nvPr>
        </p:nvSpPr>
        <p:spPr/>
        <p:txBody>
          <a:bodyPr/>
          <a:lstStyle/>
          <a:p>
            <a:r>
              <a:rPr lang="en-US" altLang="zh-CN" dirty="0"/>
              <a:t>ZoeDepth: Zero-shot Transfer by Combining Relative and Metric Depth</a:t>
            </a:r>
            <a:endParaRPr lang="zh-CN" altLang="en-US" dirty="0"/>
          </a:p>
        </p:txBody>
      </p:sp>
      <p:sp>
        <p:nvSpPr>
          <p:cNvPr id="4" name="页脚占位符 3">
            <a:extLst>
              <a:ext uri="{FF2B5EF4-FFF2-40B4-BE49-F238E27FC236}">
                <a16:creationId xmlns:a16="http://schemas.microsoft.com/office/drawing/2014/main" id="{C0A81946-3297-A5A8-F22A-B3400C94B3FF}"/>
              </a:ext>
            </a:extLst>
          </p:cNvPr>
          <p:cNvSpPr>
            <a:spLocks noGrp="1"/>
          </p:cNvSpPr>
          <p:nvPr>
            <p:ph type="ftr" sz="quarter" idx="11"/>
          </p:nvPr>
        </p:nvSpPr>
        <p:spPr/>
        <p:txBody>
          <a:bodyPr/>
          <a:lstStyle/>
          <a:p>
            <a:r>
              <a:rPr lang="en-US" altLang="zh-CN"/>
              <a:t>Shariq Farooq Bhat</a:t>
            </a:r>
            <a:endParaRPr lang="zh-CN" altLang="en-US" dirty="0"/>
          </a:p>
        </p:txBody>
      </p:sp>
      <p:sp>
        <p:nvSpPr>
          <p:cNvPr id="5" name="灯片编号占位符 4">
            <a:extLst>
              <a:ext uri="{FF2B5EF4-FFF2-40B4-BE49-F238E27FC236}">
                <a16:creationId xmlns:a16="http://schemas.microsoft.com/office/drawing/2014/main" id="{63923AA6-D8F7-F4C4-A69E-A8174A8B2309}"/>
              </a:ext>
            </a:extLst>
          </p:cNvPr>
          <p:cNvSpPr>
            <a:spLocks noGrp="1"/>
          </p:cNvSpPr>
          <p:nvPr>
            <p:ph type="sldNum" sz="quarter" idx="12"/>
          </p:nvPr>
        </p:nvSpPr>
        <p:spPr/>
        <p:txBody>
          <a:bodyPr/>
          <a:lstStyle/>
          <a:p>
            <a:fld id="{90AC41E6-7B25-4130-840D-D49CA92EF4E2}" type="slidenum">
              <a:rPr lang="zh-CN" altLang="en-US" smtClean="0"/>
              <a:t>‹#›</a:t>
            </a:fld>
            <a:endParaRPr lang="zh-CN" altLang="en-US"/>
          </a:p>
        </p:txBody>
      </p:sp>
    </p:spTree>
    <p:extLst>
      <p:ext uri="{BB962C8B-B14F-4D97-AF65-F5344CB8AC3E}">
        <p14:creationId xmlns:p14="http://schemas.microsoft.com/office/powerpoint/2010/main" val="407650444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EA7A1F-0D33-83DC-C188-4D22DDDC27C8}"/>
              </a:ext>
            </a:extLst>
          </p:cNvPr>
          <p:cNvSpPr>
            <a:spLocks noGrp="1"/>
          </p:cNvSpPr>
          <p:nvPr>
            <p:ph type="dt" sz="half" idx="10"/>
          </p:nvPr>
        </p:nvSpPr>
        <p:spPr>
          <a:xfrm>
            <a:off x="0" y="6356350"/>
            <a:ext cx="4038600" cy="365125"/>
          </a:xfrm>
        </p:spPr>
        <p:txBody>
          <a:bodyPr/>
          <a:lstStyle>
            <a:lvl1pPr algn="ctr">
              <a:defRPr/>
            </a:lvl1pPr>
          </a:lstStyle>
          <a:p>
            <a:r>
              <a:rPr lang="en-US" altLang="zh-CN" dirty="0"/>
              <a:t>ZoeDepth: Zero-shot Transfer by Combining Relative and Metric Depth</a:t>
            </a:r>
            <a:endParaRPr lang="zh-CN" altLang="en-US" dirty="0"/>
          </a:p>
        </p:txBody>
      </p:sp>
      <p:sp>
        <p:nvSpPr>
          <p:cNvPr id="3" name="页脚占位符 2">
            <a:extLst>
              <a:ext uri="{FF2B5EF4-FFF2-40B4-BE49-F238E27FC236}">
                <a16:creationId xmlns:a16="http://schemas.microsoft.com/office/drawing/2014/main" id="{DB1EF08C-0F4D-8E8D-BE5F-A5200B688CC3}"/>
              </a:ext>
            </a:extLst>
          </p:cNvPr>
          <p:cNvSpPr>
            <a:spLocks noGrp="1"/>
          </p:cNvSpPr>
          <p:nvPr>
            <p:ph type="ftr" sz="quarter" idx="11"/>
          </p:nvPr>
        </p:nvSpPr>
        <p:spPr/>
        <p:txBody>
          <a:bodyPr/>
          <a:lstStyle>
            <a:lvl1pPr algn="ctr">
              <a:defRPr/>
            </a:lvl1pPr>
          </a:lstStyle>
          <a:p>
            <a:r>
              <a:rPr lang="en-US" altLang="zh-CN"/>
              <a:t>Shariq Farooq Bhat</a:t>
            </a:r>
            <a:endParaRPr lang="zh-CN" altLang="en-US" dirty="0"/>
          </a:p>
        </p:txBody>
      </p:sp>
      <p:sp>
        <p:nvSpPr>
          <p:cNvPr id="4" name="灯片编号占位符 3">
            <a:extLst>
              <a:ext uri="{FF2B5EF4-FFF2-40B4-BE49-F238E27FC236}">
                <a16:creationId xmlns:a16="http://schemas.microsoft.com/office/drawing/2014/main" id="{74138F4C-104A-6177-FE6D-4FCE40EF94FF}"/>
              </a:ext>
            </a:extLst>
          </p:cNvPr>
          <p:cNvSpPr>
            <a:spLocks noGrp="1"/>
          </p:cNvSpPr>
          <p:nvPr>
            <p:ph type="sldNum" sz="quarter" idx="12"/>
          </p:nvPr>
        </p:nvSpPr>
        <p:spPr>
          <a:xfrm>
            <a:off x="8153400" y="6356350"/>
            <a:ext cx="4038600" cy="365125"/>
          </a:xfrm>
        </p:spPr>
        <p:txBody>
          <a:bodyPr/>
          <a:lstStyle>
            <a:lvl1pPr algn="ctr">
              <a:defRPr/>
            </a:lvl1pPr>
          </a:lstStyle>
          <a:p>
            <a:fld id="{90AC41E6-7B25-4130-840D-D49CA92EF4E2}" type="slidenum">
              <a:rPr lang="zh-CN" altLang="en-US" smtClean="0"/>
              <a:pPr/>
              <a:t>‹#›</a:t>
            </a:fld>
            <a:endParaRPr lang="zh-CN" altLang="en-US" dirty="0"/>
          </a:p>
        </p:txBody>
      </p:sp>
    </p:spTree>
    <p:extLst>
      <p:ext uri="{BB962C8B-B14F-4D97-AF65-F5344CB8AC3E}">
        <p14:creationId xmlns:p14="http://schemas.microsoft.com/office/powerpoint/2010/main" val="16703648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82326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B7313-65DA-F507-2391-E16DA85AE39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12FB4BF-C7F9-1285-5346-AD47AA71E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BD7E693-A586-9D2E-8D5E-9F4F81F192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436DB4-B497-408F-EB21-2A93D67AF271}"/>
              </a:ext>
            </a:extLst>
          </p:cNvPr>
          <p:cNvSpPr>
            <a:spLocks noGrp="1"/>
          </p:cNvSpPr>
          <p:nvPr>
            <p:ph type="dt" sz="half" idx="10"/>
          </p:nvPr>
        </p:nvSpPr>
        <p:spPr/>
        <p:txBody>
          <a:bodyPr/>
          <a:lstStyle/>
          <a:p>
            <a:r>
              <a:rPr lang="en-US" altLang="zh-CN" dirty="0"/>
              <a:t>ZoeDepth: Zero-shot Transfer by Combining Relative and Metric Depth</a:t>
            </a:r>
            <a:endParaRPr lang="zh-CN" altLang="en-US" dirty="0"/>
          </a:p>
        </p:txBody>
      </p:sp>
      <p:sp>
        <p:nvSpPr>
          <p:cNvPr id="6" name="页脚占位符 5">
            <a:extLst>
              <a:ext uri="{FF2B5EF4-FFF2-40B4-BE49-F238E27FC236}">
                <a16:creationId xmlns:a16="http://schemas.microsoft.com/office/drawing/2014/main" id="{8226E35B-E946-B76F-BDF7-B0E9E72C030A}"/>
              </a:ext>
            </a:extLst>
          </p:cNvPr>
          <p:cNvSpPr>
            <a:spLocks noGrp="1"/>
          </p:cNvSpPr>
          <p:nvPr>
            <p:ph type="ftr" sz="quarter" idx="11"/>
          </p:nvPr>
        </p:nvSpPr>
        <p:spPr/>
        <p:txBody>
          <a:bodyPr/>
          <a:lstStyle/>
          <a:p>
            <a:r>
              <a:rPr lang="en-US" altLang="zh-CN"/>
              <a:t>Shariq Farooq Bhat</a:t>
            </a:r>
            <a:endParaRPr lang="zh-CN" altLang="en-US" dirty="0"/>
          </a:p>
        </p:txBody>
      </p:sp>
      <p:sp>
        <p:nvSpPr>
          <p:cNvPr id="7" name="灯片编号占位符 6">
            <a:extLst>
              <a:ext uri="{FF2B5EF4-FFF2-40B4-BE49-F238E27FC236}">
                <a16:creationId xmlns:a16="http://schemas.microsoft.com/office/drawing/2014/main" id="{553F450F-34E6-A89F-62B6-1F9E143022D5}"/>
              </a:ext>
            </a:extLst>
          </p:cNvPr>
          <p:cNvSpPr>
            <a:spLocks noGrp="1"/>
          </p:cNvSpPr>
          <p:nvPr>
            <p:ph type="sldNum" sz="quarter" idx="12"/>
          </p:nvPr>
        </p:nvSpPr>
        <p:spPr/>
        <p:txBody>
          <a:bodyPr/>
          <a:lstStyle/>
          <a:p>
            <a:fld id="{90AC41E6-7B25-4130-840D-D49CA92EF4E2}" type="slidenum">
              <a:rPr lang="zh-CN" altLang="en-US" smtClean="0"/>
              <a:t>‹#›</a:t>
            </a:fld>
            <a:endParaRPr lang="zh-CN" altLang="en-US"/>
          </a:p>
        </p:txBody>
      </p:sp>
    </p:spTree>
    <p:extLst>
      <p:ext uri="{BB962C8B-B14F-4D97-AF65-F5344CB8AC3E}">
        <p14:creationId xmlns:p14="http://schemas.microsoft.com/office/powerpoint/2010/main" val="186082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802940-0BAE-2701-B17E-38D4F68C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0B19FF4-0A1C-7327-6F0D-9FB88A12E8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3491A8-B499-FDB4-3D9C-973DF3F65D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dirty="0"/>
              <a:t>ZoeDepth: Zero-shot Transfer by Combining Relative and Metric Depth</a:t>
            </a:r>
            <a:endParaRPr lang="zh-CN" altLang="en-US" dirty="0"/>
          </a:p>
        </p:txBody>
      </p:sp>
      <p:sp>
        <p:nvSpPr>
          <p:cNvPr id="5" name="页脚占位符 4">
            <a:extLst>
              <a:ext uri="{FF2B5EF4-FFF2-40B4-BE49-F238E27FC236}">
                <a16:creationId xmlns:a16="http://schemas.microsoft.com/office/drawing/2014/main" id="{55CA7454-1B53-C501-B594-434B9EDA6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Shariq Farooq Bhat</a:t>
            </a:r>
            <a:endParaRPr lang="zh-CN" altLang="en-US" dirty="0"/>
          </a:p>
        </p:txBody>
      </p:sp>
      <p:sp>
        <p:nvSpPr>
          <p:cNvPr id="6" name="灯片编号占位符 5">
            <a:extLst>
              <a:ext uri="{FF2B5EF4-FFF2-40B4-BE49-F238E27FC236}">
                <a16:creationId xmlns:a16="http://schemas.microsoft.com/office/drawing/2014/main" id="{ADFB132C-435C-16EC-CD75-5E9DEAD3D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C41E6-7B25-4130-840D-D49CA92EF4E2}" type="slidenum">
              <a:rPr lang="zh-CN" altLang="en-US" smtClean="0"/>
              <a:t>‹#›</a:t>
            </a:fld>
            <a:endParaRPr lang="zh-CN" altLang="en-US"/>
          </a:p>
        </p:txBody>
      </p:sp>
    </p:spTree>
    <p:extLst>
      <p:ext uri="{BB962C8B-B14F-4D97-AF65-F5344CB8AC3E}">
        <p14:creationId xmlns:p14="http://schemas.microsoft.com/office/powerpoint/2010/main" val="3341145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E36C9176-846D-F58B-AEBF-2016BFE1A5BB}"/>
              </a:ext>
            </a:extLst>
          </p:cNvPr>
          <p:cNvSpPr txBox="1"/>
          <p:nvPr/>
        </p:nvSpPr>
        <p:spPr>
          <a:xfrm>
            <a:off x="0" y="1691117"/>
            <a:ext cx="12192000" cy="954107"/>
          </a:xfrm>
          <a:prstGeom prst="rect">
            <a:avLst/>
          </a:prstGeom>
          <a:noFill/>
        </p:spPr>
        <p:txBody>
          <a:bodyPr wrap="square">
            <a:spAutoFit/>
          </a:bodyPr>
          <a:lstStyle/>
          <a:p>
            <a:pPr algn="ctr"/>
            <a:r>
              <a:rPr lang="en-US" altLang="zh-CN" sz="2800" b="1" dirty="0">
                <a:solidFill>
                  <a:srgbClr val="257D8B"/>
                </a:solidFill>
                <a:latin typeface="Calibri" panose="020F0502020204030204" pitchFamily="34" charset="0"/>
                <a:ea typeface="Calibri" panose="020F0502020204030204" pitchFamily="34" charset="0"/>
                <a:cs typeface="Calibri" panose="020F0502020204030204" pitchFamily="34" charset="0"/>
              </a:rPr>
              <a:t>Lite-Mono</a:t>
            </a:r>
            <a:r>
              <a:rPr lang="en-US" altLang="zh-CN" sz="2800" b="1" dirty="0"/>
              <a:t>: A </a:t>
            </a:r>
            <a:r>
              <a:rPr lang="en-US" altLang="zh-CN" sz="2800" b="1" dirty="0">
                <a:solidFill>
                  <a:srgbClr val="257D8B"/>
                </a:solidFill>
              </a:rPr>
              <a:t>Li</a:t>
            </a:r>
            <a:r>
              <a:rPr lang="en-US" altLang="zh-CN" sz="2800" b="1" dirty="0"/>
              <a:t>gh</a:t>
            </a:r>
            <a:r>
              <a:rPr lang="en-US" altLang="zh-CN" sz="2800" b="1" dirty="0">
                <a:solidFill>
                  <a:srgbClr val="257D8B"/>
                </a:solidFill>
              </a:rPr>
              <a:t>t</a:t>
            </a:r>
            <a:r>
              <a:rPr lang="en-US" altLang="zh-CN" sz="2800" b="1" dirty="0"/>
              <a:t>w</a:t>
            </a:r>
            <a:r>
              <a:rPr lang="en-US" altLang="zh-CN" sz="2800" b="1" dirty="0">
                <a:solidFill>
                  <a:srgbClr val="257D8B"/>
                </a:solidFill>
              </a:rPr>
              <a:t>e</a:t>
            </a:r>
            <a:r>
              <a:rPr lang="en-US" altLang="zh-CN" sz="2800" b="1" dirty="0"/>
              <a:t>ight CNN and Transformer Architecture for </a:t>
            </a:r>
          </a:p>
          <a:p>
            <a:pPr algn="ctr"/>
            <a:r>
              <a:rPr lang="en-US" altLang="zh-CN" sz="2800" b="1" dirty="0"/>
              <a:t>Self-Supervised </a:t>
            </a:r>
            <a:r>
              <a:rPr lang="en-US" altLang="zh-CN" sz="2800" b="1" dirty="0">
                <a:solidFill>
                  <a:srgbClr val="257D8B"/>
                </a:solidFill>
              </a:rPr>
              <a:t>Mono</a:t>
            </a:r>
            <a:r>
              <a:rPr lang="en-US" altLang="zh-CN" sz="2800" b="1" dirty="0"/>
              <a:t>cular Depth Estimation</a:t>
            </a:r>
            <a:endParaRPr lang="zh-CN" altLang="en-US" sz="2800" b="1" spc="-150" dirty="0">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677040A0-331C-1F6B-EC0A-E59651D9CCB9}"/>
              </a:ext>
            </a:extLst>
          </p:cNvPr>
          <p:cNvSpPr txBox="1"/>
          <p:nvPr/>
        </p:nvSpPr>
        <p:spPr>
          <a:xfrm>
            <a:off x="2884025" y="3496998"/>
            <a:ext cx="6423949" cy="2585323"/>
          </a:xfrm>
          <a:prstGeom prst="rect">
            <a:avLst/>
          </a:prstGeom>
          <a:noFill/>
        </p:spPr>
        <p:txBody>
          <a:bodyPr wrap="square" rtlCol="0">
            <a:spAutoFit/>
          </a:bodyPr>
          <a:lstStyle/>
          <a:p>
            <a:pPr algn="just"/>
            <a:r>
              <a:rPr lang="en-US" altLang="zh-CN" i="1" dirty="0">
                <a:latin typeface="Times New Roman" panose="02020603050405020304" pitchFamily="18" charset="0"/>
                <a:cs typeface="Times New Roman" panose="02020603050405020304" pitchFamily="18" charset="0"/>
              </a:rPr>
              <a:t>Self-supervised monocular depth estimation that does not require ground truth for training has attracted attention in recent years. It is of high interest to design lightweight but effective models so that they can be deployed on edge devices. Many existing architectures benefit from using heavier backbones at the expense of model sizes. This paper achieves comparable results with a lightweight architecture. Specifically, the efficient combination of CNNs and Trans formers is investigated, and a hybrid architecture called Lite-Mono is presented. </a:t>
            </a:r>
            <a:endParaRPr lang="zh-CN" altLang="en-US" i="1"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75202E00-289E-AD06-3716-FBB7273DC7BB}"/>
              </a:ext>
            </a:extLst>
          </p:cNvPr>
          <p:cNvSpPr txBox="1"/>
          <p:nvPr/>
        </p:nvSpPr>
        <p:spPr>
          <a:xfrm>
            <a:off x="3047999" y="3044942"/>
            <a:ext cx="6096000" cy="369332"/>
          </a:xfrm>
          <a:prstGeom prst="rect">
            <a:avLst/>
          </a:prstGeom>
          <a:noFill/>
        </p:spPr>
        <p:txBody>
          <a:bodyPr wrap="square">
            <a:spAutoFit/>
          </a:bodyPr>
          <a:lstStyle/>
          <a:p>
            <a:pPr algn="ctr"/>
            <a:r>
              <a:rPr lang="en-US" altLang="zh-CN" dirty="0">
                <a:solidFill>
                  <a:schemeClr val="bg1">
                    <a:lumMod val="50000"/>
                  </a:schemeClr>
                </a:solidFill>
              </a:rPr>
              <a:t>n.zhang@utwente.nl</a:t>
            </a:r>
            <a:endParaRPr lang="zh-CN" altLang="en-US" dirty="0">
              <a:solidFill>
                <a:schemeClr val="bg1">
                  <a:lumMod val="50000"/>
                </a:schemeClr>
              </a:solidFill>
            </a:endParaRPr>
          </a:p>
        </p:txBody>
      </p:sp>
      <p:sp>
        <p:nvSpPr>
          <p:cNvPr id="2" name="文本框 1">
            <a:extLst>
              <a:ext uri="{FF2B5EF4-FFF2-40B4-BE49-F238E27FC236}">
                <a16:creationId xmlns:a16="http://schemas.microsoft.com/office/drawing/2014/main" id="{6324A680-3588-53DE-9467-92E16BEEB977}"/>
              </a:ext>
            </a:extLst>
          </p:cNvPr>
          <p:cNvSpPr txBox="1"/>
          <p:nvPr/>
        </p:nvSpPr>
        <p:spPr>
          <a:xfrm>
            <a:off x="-58058" y="6414108"/>
            <a:ext cx="12250058" cy="292388"/>
          </a:xfrm>
          <a:prstGeom prst="rect">
            <a:avLst/>
          </a:prstGeom>
          <a:noFill/>
        </p:spPr>
        <p:txBody>
          <a:bodyPr wrap="square">
            <a:spAutoFit/>
          </a:bodyPr>
          <a:lstStyle/>
          <a:p>
            <a:pPr algn="ctr"/>
            <a:r>
              <a:rPr lang="en-US" altLang="zh-CN" sz="1300" i="1" dirty="0">
                <a:solidFill>
                  <a:srgbClr val="000000"/>
                </a:solidFill>
                <a:latin typeface="Times New Roman" panose="02020603050405020304" pitchFamily="18" charset="0"/>
                <a:cs typeface="Times New Roman" panose="02020603050405020304" pitchFamily="18" charset="0"/>
              </a:rPr>
              <a:t>     PubDate</a:t>
            </a:r>
            <a:r>
              <a:rPr lang="zh-CN" altLang="en-US" sz="1300" i="1" dirty="0">
                <a:solidFill>
                  <a:srgbClr val="000000"/>
                </a:solidFill>
                <a:latin typeface="Times New Roman" panose="02020603050405020304" pitchFamily="18" charset="0"/>
                <a:cs typeface="Times New Roman" panose="02020603050405020304" pitchFamily="18" charset="0"/>
              </a:rPr>
              <a:t>：</a:t>
            </a:r>
            <a:r>
              <a:rPr lang="en-US" altLang="zh-CN" sz="1300" i="1" dirty="0">
                <a:solidFill>
                  <a:srgbClr val="000000"/>
                </a:solidFill>
                <a:latin typeface="Times New Roman" panose="02020603050405020304" pitchFamily="18" charset="0"/>
                <a:cs typeface="Times New Roman" panose="02020603050405020304" pitchFamily="18" charset="0"/>
              </a:rPr>
              <a:t>15</a:t>
            </a:r>
            <a:r>
              <a:rPr lang="en-US" altLang="zh-CN" sz="1300" b="0" i="1" dirty="0">
                <a:solidFill>
                  <a:srgbClr val="000000"/>
                </a:solidFill>
                <a:effectLst/>
                <a:latin typeface="Times New Roman" panose="02020603050405020304" pitchFamily="18" charset="0"/>
                <a:cs typeface="Times New Roman" panose="02020603050405020304" pitchFamily="18" charset="0"/>
              </a:rPr>
              <a:t> Mar 2023               Subject</a:t>
            </a:r>
            <a:r>
              <a:rPr lang="en-US" altLang="zh-CN" sz="1300" i="1" dirty="0">
                <a:solidFill>
                  <a:srgbClr val="000000"/>
                </a:solidFill>
                <a:latin typeface="Times New Roman" panose="02020603050405020304" pitchFamily="18" charset="0"/>
                <a:cs typeface="Times New Roman" panose="02020603050405020304" pitchFamily="18" charset="0"/>
              </a:rPr>
              <a:t>:</a:t>
            </a:r>
            <a:r>
              <a:rPr lang="zh-CN" altLang="en-US" sz="1300" i="1" dirty="0">
                <a:solidFill>
                  <a:srgbClr val="000000"/>
                </a:solidFill>
                <a:latin typeface="Times New Roman" panose="02020603050405020304" pitchFamily="18" charset="0"/>
                <a:cs typeface="Times New Roman" panose="02020603050405020304" pitchFamily="18" charset="0"/>
              </a:rPr>
              <a:t> </a:t>
            </a:r>
            <a:r>
              <a:rPr lang="en-US" altLang="zh-CN" sz="1300" b="1" i="1" dirty="0">
                <a:solidFill>
                  <a:srgbClr val="000000"/>
                </a:solidFill>
                <a:effectLst/>
                <a:latin typeface="Times New Roman" panose="02020603050405020304" pitchFamily="18" charset="0"/>
                <a:cs typeface="Times New Roman" panose="02020603050405020304" pitchFamily="18" charset="0"/>
              </a:rPr>
              <a:t>Computer Vision and Pattern Recognition</a:t>
            </a:r>
            <a:r>
              <a:rPr lang="en-US" altLang="zh-CN" sz="1300" b="1" i="1" dirty="0">
                <a:solidFill>
                  <a:srgbClr val="000000"/>
                </a:solidFill>
                <a:latin typeface="Times New Roman" panose="02020603050405020304" pitchFamily="18" charset="0"/>
                <a:cs typeface="Times New Roman" panose="02020603050405020304" pitchFamily="18" charset="0"/>
              </a:rPr>
              <a:t>(CVPR 2023)</a:t>
            </a:r>
            <a:r>
              <a:rPr lang="en-US" altLang="zh-CN" sz="1300" b="0" i="1" dirty="0">
                <a:solidFill>
                  <a:srgbClr val="000000"/>
                </a:solidFill>
                <a:effectLst/>
                <a:latin typeface="Times New Roman" panose="02020603050405020304" pitchFamily="18" charset="0"/>
                <a:cs typeface="Times New Roman" panose="02020603050405020304" pitchFamily="18" charset="0"/>
              </a:rPr>
              <a:t> </a:t>
            </a:r>
            <a:endParaRPr lang="zh-CN" altLang="en-US" sz="1300" i="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88D374EC-5800-97D1-6DF5-20CA47326622}"/>
              </a:ext>
            </a:extLst>
          </p:cNvPr>
          <p:cNvSpPr txBox="1"/>
          <p:nvPr/>
        </p:nvSpPr>
        <p:spPr>
          <a:xfrm>
            <a:off x="3047999" y="2675610"/>
            <a:ext cx="6096000" cy="369332"/>
          </a:xfrm>
          <a:prstGeom prst="rect">
            <a:avLst/>
          </a:prstGeom>
          <a:noFill/>
        </p:spPr>
        <p:txBody>
          <a:bodyPr wrap="square">
            <a:spAutoFit/>
          </a:bodyPr>
          <a:lstStyle/>
          <a:p>
            <a:pPr algn="ctr"/>
            <a:r>
              <a:rPr lang="en-US" altLang="zh-CN" dirty="0">
                <a:solidFill>
                  <a:schemeClr val="bg1">
                    <a:lumMod val="50000"/>
                  </a:schemeClr>
                </a:solidFill>
              </a:rPr>
              <a:t>Ning Zhang</a:t>
            </a:r>
            <a:endParaRPr lang="zh-CN" altLang="en-US" dirty="0">
              <a:solidFill>
                <a:schemeClr val="bg1">
                  <a:lumMod val="50000"/>
                </a:schemeClr>
              </a:solidFill>
            </a:endParaRPr>
          </a:p>
        </p:txBody>
      </p:sp>
    </p:spTree>
    <p:extLst>
      <p:ext uri="{BB962C8B-B14F-4D97-AF65-F5344CB8AC3E}">
        <p14:creationId xmlns:p14="http://schemas.microsoft.com/office/powerpoint/2010/main" val="611794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1C5207-D38E-496E-D38E-E366F3D260DC}"/>
              </a:ext>
            </a:extLst>
          </p:cNvPr>
          <p:cNvSpPr>
            <a:spLocks noGrp="1"/>
          </p:cNvSpPr>
          <p:nvPr>
            <p:ph type="dt" sz="half" idx="10"/>
          </p:nvPr>
        </p:nvSpPr>
        <p:spPr/>
        <p:txBody>
          <a:bodyPr/>
          <a:lstStyle/>
          <a:p>
            <a:r>
              <a:rPr lang="en-US" altLang="zh-CN"/>
              <a:t>ZoeDepth: Zero-shot Transfer by Combining Relative and Metric Depth</a:t>
            </a:r>
            <a:endParaRPr lang="zh-CN" altLang="en-US" dirty="0"/>
          </a:p>
        </p:txBody>
      </p:sp>
      <p:sp>
        <p:nvSpPr>
          <p:cNvPr id="3" name="页脚占位符 2">
            <a:extLst>
              <a:ext uri="{FF2B5EF4-FFF2-40B4-BE49-F238E27FC236}">
                <a16:creationId xmlns:a16="http://schemas.microsoft.com/office/drawing/2014/main" id="{FB9B3F41-1ADE-45BC-FD02-4A7F544FE14A}"/>
              </a:ext>
            </a:extLst>
          </p:cNvPr>
          <p:cNvSpPr>
            <a:spLocks noGrp="1"/>
          </p:cNvSpPr>
          <p:nvPr>
            <p:ph type="ftr" sz="quarter" idx="11"/>
          </p:nvPr>
        </p:nvSpPr>
        <p:spPr/>
        <p:txBody>
          <a:bodyPr/>
          <a:lstStyle/>
          <a:p>
            <a:r>
              <a:rPr lang="en-US" altLang="zh-CN"/>
              <a:t>Shariq Farooq Bhat</a:t>
            </a:r>
            <a:endParaRPr lang="zh-CN" altLang="en-US" dirty="0"/>
          </a:p>
        </p:txBody>
      </p:sp>
      <p:sp>
        <p:nvSpPr>
          <p:cNvPr id="4" name="灯片编号占位符 3">
            <a:extLst>
              <a:ext uri="{FF2B5EF4-FFF2-40B4-BE49-F238E27FC236}">
                <a16:creationId xmlns:a16="http://schemas.microsoft.com/office/drawing/2014/main" id="{A7955C8D-A80E-B0DE-2E13-09000EA360CB}"/>
              </a:ext>
            </a:extLst>
          </p:cNvPr>
          <p:cNvSpPr>
            <a:spLocks noGrp="1"/>
          </p:cNvSpPr>
          <p:nvPr>
            <p:ph type="sldNum" sz="quarter" idx="12"/>
          </p:nvPr>
        </p:nvSpPr>
        <p:spPr/>
        <p:txBody>
          <a:bodyPr/>
          <a:lstStyle/>
          <a:p>
            <a:fld id="{90AC41E6-7B25-4130-840D-D49CA92EF4E2}" type="slidenum">
              <a:rPr lang="zh-CN" altLang="en-US" smtClean="0"/>
              <a:pPr/>
              <a:t>9</a:t>
            </a:fld>
            <a:endParaRPr lang="zh-CN" altLang="en-US" dirty="0"/>
          </a:p>
        </p:txBody>
      </p:sp>
    </p:spTree>
    <p:extLst>
      <p:ext uri="{BB962C8B-B14F-4D97-AF65-F5344CB8AC3E}">
        <p14:creationId xmlns:p14="http://schemas.microsoft.com/office/powerpoint/2010/main" val="278059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44F5B98-EFD1-DFB4-5567-8F0072BD1D52}"/>
              </a:ext>
            </a:extLst>
          </p:cNvPr>
          <p:cNvSpPr txBox="1"/>
          <p:nvPr/>
        </p:nvSpPr>
        <p:spPr>
          <a:xfrm>
            <a:off x="3591147" y="2619830"/>
            <a:ext cx="5009705" cy="707886"/>
          </a:xfrm>
          <a:prstGeom prst="rect">
            <a:avLst/>
          </a:prstGeom>
          <a:noFill/>
        </p:spPr>
        <p:txBody>
          <a:bodyPr wrap="none" rtlCol="0">
            <a:spAutoFit/>
          </a:bodyPr>
          <a:lstStyle/>
          <a:p>
            <a:r>
              <a:rPr lang="en-US" altLang="zh-CN" sz="4000" b="1" dirty="0"/>
              <a:t>Thanks for Watching</a:t>
            </a:r>
            <a:endParaRPr lang="zh-CN" altLang="en-US" sz="4000" b="1" dirty="0"/>
          </a:p>
        </p:txBody>
      </p:sp>
      <p:sp>
        <p:nvSpPr>
          <p:cNvPr id="6" name="文本框 5">
            <a:extLst>
              <a:ext uri="{FF2B5EF4-FFF2-40B4-BE49-F238E27FC236}">
                <a16:creationId xmlns:a16="http://schemas.microsoft.com/office/drawing/2014/main" id="{ABC92862-EF69-F305-F6A2-54C617C987CC}"/>
              </a:ext>
            </a:extLst>
          </p:cNvPr>
          <p:cNvSpPr txBox="1"/>
          <p:nvPr/>
        </p:nvSpPr>
        <p:spPr>
          <a:xfrm>
            <a:off x="3047999" y="3269914"/>
            <a:ext cx="6096000" cy="369332"/>
          </a:xfrm>
          <a:prstGeom prst="rect">
            <a:avLst/>
          </a:prstGeom>
          <a:noFill/>
        </p:spPr>
        <p:txBody>
          <a:bodyPr wrap="square">
            <a:spAutoFit/>
          </a:bodyPr>
          <a:lstStyle/>
          <a:p>
            <a:pPr algn="ctr"/>
            <a:r>
              <a:rPr lang="en-US" altLang="zh-CN" dirty="0">
                <a:solidFill>
                  <a:schemeClr val="bg1">
                    <a:lumMod val="50000"/>
                  </a:schemeClr>
                </a:solidFill>
              </a:rPr>
              <a:t>E-mail:</a:t>
            </a:r>
            <a:r>
              <a:rPr lang="zh-CN" altLang="en-US" dirty="0">
                <a:solidFill>
                  <a:schemeClr val="bg1">
                    <a:lumMod val="50000"/>
                  </a:schemeClr>
                </a:solidFill>
              </a:rPr>
              <a:t> </a:t>
            </a:r>
            <a:r>
              <a:rPr lang="en-US" altLang="zh-CN" dirty="0">
                <a:solidFill>
                  <a:schemeClr val="bg1">
                    <a:lumMod val="50000"/>
                  </a:schemeClr>
                </a:solidFill>
              </a:rPr>
              <a:t>haruko386@outlook.com</a:t>
            </a:r>
            <a:endParaRPr lang="zh-CN" altLang="en-US" dirty="0">
              <a:solidFill>
                <a:schemeClr val="bg1">
                  <a:lumMod val="50000"/>
                </a:schemeClr>
              </a:solidFill>
            </a:endParaRPr>
          </a:p>
        </p:txBody>
      </p:sp>
      <p:sp>
        <p:nvSpPr>
          <p:cNvPr id="7" name="文本框 6">
            <a:extLst>
              <a:ext uri="{FF2B5EF4-FFF2-40B4-BE49-F238E27FC236}">
                <a16:creationId xmlns:a16="http://schemas.microsoft.com/office/drawing/2014/main" id="{F9621298-BE3D-6D0D-CDD3-CEF4A93BB49C}"/>
              </a:ext>
            </a:extLst>
          </p:cNvPr>
          <p:cNvSpPr txBox="1"/>
          <p:nvPr/>
        </p:nvSpPr>
        <p:spPr>
          <a:xfrm>
            <a:off x="3047999" y="3608468"/>
            <a:ext cx="6096000" cy="369332"/>
          </a:xfrm>
          <a:prstGeom prst="rect">
            <a:avLst/>
          </a:prstGeom>
          <a:noFill/>
        </p:spPr>
        <p:txBody>
          <a:bodyPr wrap="square">
            <a:spAutoFit/>
          </a:bodyPr>
          <a:lstStyle/>
          <a:p>
            <a:pPr algn="ctr"/>
            <a:r>
              <a:rPr lang="en-US" altLang="zh-CN" dirty="0">
                <a:solidFill>
                  <a:schemeClr val="bg1">
                    <a:lumMod val="50000"/>
                  </a:schemeClr>
                </a:solidFill>
              </a:rPr>
              <a:t>Date: 2024/12/07</a:t>
            </a:r>
            <a:endParaRPr lang="zh-CN" altLang="en-US" dirty="0">
              <a:solidFill>
                <a:schemeClr val="bg1">
                  <a:lumMod val="50000"/>
                </a:schemeClr>
              </a:solidFill>
            </a:endParaRPr>
          </a:p>
        </p:txBody>
      </p:sp>
    </p:spTree>
    <p:extLst>
      <p:ext uri="{BB962C8B-B14F-4D97-AF65-F5344CB8AC3E}">
        <p14:creationId xmlns:p14="http://schemas.microsoft.com/office/powerpoint/2010/main" val="355167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4017827-2B33-CA79-8C10-E79CFF18B260}"/>
              </a:ext>
            </a:extLst>
          </p:cNvPr>
          <p:cNvSpPr>
            <a:spLocks noGrp="1"/>
          </p:cNvSpPr>
          <p:nvPr>
            <p:ph type="dt" sz="half" idx="10"/>
          </p:nvPr>
        </p:nvSpPr>
        <p:spPr/>
        <p:txBody>
          <a:bodyPr/>
          <a:lstStyle/>
          <a:p>
            <a:r>
              <a:rPr lang="en-US" altLang="zh-CN" dirty="0"/>
              <a:t>ZoeDepth: Zero-shot Transfer by Combining Relative and Metric Depth</a:t>
            </a:r>
            <a:endParaRPr lang="zh-CN" altLang="en-US" dirty="0"/>
          </a:p>
        </p:txBody>
      </p:sp>
      <p:sp>
        <p:nvSpPr>
          <p:cNvPr id="5" name="页脚占位符 4">
            <a:extLst>
              <a:ext uri="{FF2B5EF4-FFF2-40B4-BE49-F238E27FC236}">
                <a16:creationId xmlns:a16="http://schemas.microsoft.com/office/drawing/2014/main" id="{2D044D34-C818-FBE1-DAD6-9A5EBB641A06}"/>
              </a:ext>
            </a:extLst>
          </p:cNvPr>
          <p:cNvSpPr>
            <a:spLocks noGrp="1"/>
          </p:cNvSpPr>
          <p:nvPr>
            <p:ph type="ftr" sz="quarter" idx="11"/>
          </p:nvPr>
        </p:nvSpPr>
        <p:spPr/>
        <p:txBody>
          <a:bodyPr/>
          <a:lstStyle/>
          <a:p>
            <a:r>
              <a:rPr lang="en-US" altLang="zh-CN" dirty="0"/>
              <a:t>Shariq Farooq Bhat</a:t>
            </a:r>
            <a:endParaRPr lang="zh-CN" altLang="en-US" dirty="0"/>
          </a:p>
        </p:txBody>
      </p:sp>
      <p:sp>
        <p:nvSpPr>
          <p:cNvPr id="6" name="灯片编号占位符 5">
            <a:extLst>
              <a:ext uri="{FF2B5EF4-FFF2-40B4-BE49-F238E27FC236}">
                <a16:creationId xmlns:a16="http://schemas.microsoft.com/office/drawing/2014/main" id="{E9FE5857-D55C-D91A-392F-BA4F104BB4E9}"/>
              </a:ext>
            </a:extLst>
          </p:cNvPr>
          <p:cNvSpPr>
            <a:spLocks noGrp="1"/>
          </p:cNvSpPr>
          <p:nvPr>
            <p:ph type="sldNum" sz="quarter" idx="12"/>
          </p:nvPr>
        </p:nvSpPr>
        <p:spPr/>
        <p:txBody>
          <a:bodyPr/>
          <a:lstStyle/>
          <a:p>
            <a:fld id="{90AC41E6-7B25-4130-840D-D49CA92EF4E2}" type="slidenum">
              <a:rPr lang="zh-CN" altLang="en-US" smtClean="0"/>
              <a:pPr/>
              <a:t>1</a:t>
            </a:fld>
            <a:endParaRPr lang="zh-CN" altLang="en-US" dirty="0"/>
          </a:p>
        </p:txBody>
      </p:sp>
      <p:sp>
        <p:nvSpPr>
          <p:cNvPr id="2" name="文本框 1">
            <a:extLst>
              <a:ext uri="{FF2B5EF4-FFF2-40B4-BE49-F238E27FC236}">
                <a16:creationId xmlns:a16="http://schemas.microsoft.com/office/drawing/2014/main" id="{F6EE76E5-25E2-FDA0-E61C-0935E2279AD7}"/>
              </a:ext>
            </a:extLst>
          </p:cNvPr>
          <p:cNvSpPr txBox="1"/>
          <p:nvPr/>
        </p:nvSpPr>
        <p:spPr>
          <a:xfrm>
            <a:off x="297543" y="261257"/>
            <a:ext cx="4586515" cy="584775"/>
          </a:xfrm>
          <a:prstGeom prst="rect">
            <a:avLst/>
          </a:prstGeom>
          <a:noFill/>
        </p:spPr>
        <p:txBody>
          <a:bodyPr wrap="square" rtlCol="0">
            <a:spAutoFit/>
          </a:bodyPr>
          <a:lstStyle/>
          <a:p>
            <a:r>
              <a:rPr lang="en-US" altLang="zh-CN" sz="3200" dirty="0"/>
              <a:t>The </a:t>
            </a:r>
            <a:r>
              <a:rPr lang="en-US" altLang="zh-CN" sz="3200" b="1" dirty="0"/>
              <a:t>Core</a:t>
            </a:r>
            <a:r>
              <a:rPr lang="en-US" altLang="zh-CN" sz="3200" dirty="0"/>
              <a:t> Problem</a:t>
            </a:r>
            <a:endParaRPr lang="zh-CN" altLang="en-US" sz="3200" dirty="0"/>
          </a:p>
        </p:txBody>
      </p:sp>
      <p:sp>
        <p:nvSpPr>
          <p:cNvPr id="3" name="文本框 2">
            <a:extLst>
              <a:ext uri="{FF2B5EF4-FFF2-40B4-BE49-F238E27FC236}">
                <a16:creationId xmlns:a16="http://schemas.microsoft.com/office/drawing/2014/main" id="{36DB3443-7B4A-1767-CBFB-E8BABD4E2CAB}"/>
              </a:ext>
            </a:extLst>
          </p:cNvPr>
          <p:cNvSpPr txBox="1"/>
          <p:nvPr/>
        </p:nvSpPr>
        <p:spPr>
          <a:xfrm>
            <a:off x="297543" y="1016000"/>
            <a:ext cx="10749668" cy="369332"/>
          </a:xfrm>
          <a:prstGeom prst="rect">
            <a:avLst/>
          </a:prstGeom>
          <a:noFill/>
        </p:spPr>
        <p:txBody>
          <a:bodyPr wrap="square" rtlCol="0">
            <a:spAutoFit/>
          </a:bodyPr>
          <a:lstStyle/>
          <a:p>
            <a:pPr algn="just"/>
            <a:r>
              <a:rPr lang="zh-CN" altLang="en-US" dirty="0"/>
              <a:t>本篇论文主要解决了</a:t>
            </a:r>
            <a:r>
              <a:rPr lang="en-US" altLang="zh-CN" dirty="0" err="1"/>
              <a:t>xxxxxxxxxxxxxxxxxxxxx</a:t>
            </a:r>
            <a:endParaRPr lang="zh-CN" altLang="en-US" dirty="0"/>
          </a:p>
        </p:txBody>
      </p:sp>
      <p:sp>
        <p:nvSpPr>
          <p:cNvPr id="11" name="日期占位符 3">
            <a:extLst>
              <a:ext uri="{FF2B5EF4-FFF2-40B4-BE49-F238E27FC236}">
                <a16:creationId xmlns:a16="http://schemas.microsoft.com/office/drawing/2014/main" id="{A6801504-17B6-56B8-8C7E-D475798A18D0}"/>
              </a:ext>
            </a:extLst>
          </p:cNvPr>
          <p:cNvSpPr txBox="1">
            <a:spLocks/>
          </p:cNvSpPr>
          <p:nvPr/>
        </p:nvSpPr>
        <p:spPr>
          <a:xfrm>
            <a:off x="0" y="5775487"/>
            <a:ext cx="8972550" cy="4713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300" dirty="0">
                <a:solidFill>
                  <a:schemeClr val="tx1">
                    <a:lumMod val="95000"/>
                    <a:lumOff val="5000"/>
                  </a:schemeClr>
                </a:solidFill>
              </a:rPr>
              <a:t>[1] </a:t>
            </a:r>
            <a:r>
              <a:rPr lang="en-US" altLang="zh-CN" sz="1300" dirty="0" err="1">
                <a:solidFill>
                  <a:schemeClr val="tx1">
                    <a:lumMod val="95000"/>
                    <a:lumOff val="5000"/>
                  </a:schemeClr>
                </a:solidFill>
              </a:rPr>
              <a:t>Zhenyu</a:t>
            </a:r>
            <a:r>
              <a:rPr lang="en-US" altLang="zh-CN" sz="1300" dirty="0">
                <a:solidFill>
                  <a:schemeClr val="tx1">
                    <a:lumMod val="95000"/>
                    <a:lumOff val="5000"/>
                  </a:schemeClr>
                </a:solidFill>
              </a:rPr>
              <a:t> Li. </a:t>
            </a:r>
            <a:r>
              <a:rPr lang="en-US" altLang="zh-CN" sz="1300" dirty="0" err="1">
                <a:solidFill>
                  <a:schemeClr val="tx1">
                    <a:lumMod val="95000"/>
                    <a:lumOff val="5000"/>
                  </a:schemeClr>
                </a:solidFill>
              </a:rPr>
              <a:t>Binsformer</a:t>
            </a:r>
            <a:r>
              <a:rPr lang="en-US" altLang="zh-CN" sz="1300" dirty="0">
                <a:solidFill>
                  <a:schemeClr val="tx1">
                    <a:lumMod val="95000"/>
                    <a:lumOff val="5000"/>
                  </a:schemeClr>
                </a:solidFill>
              </a:rPr>
              <a:t>: Revisiting adaptive bins for monocular depth estimation.</a:t>
            </a:r>
          </a:p>
        </p:txBody>
      </p:sp>
    </p:spTree>
    <p:extLst>
      <p:ext uri="{BB962C8B-B14F-4D97-AF65-F5344CB8AC3E}">
        <p14:creationId xmlns:p14="http://schemas.microsoft.com/office/powerpoint/2010/main" val="2730981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5AFA9F1-AF98-4DA4-DFD0-2E2D963C9732}"/>
              </a:ext>
            </a:extLst>
          </p:cNvPr>
          <p:cNvSpPr>
            <a:spLocks noGrp="1"/>
          </p:cNvSpPr>
          <p:nvPr>
            <p:ph type="dt" sz="half" idx="10"/>
          </p:nvPr>
        </p:nvSpPr>
        <p:spPr/>
        <p:txBody>
          <a:bodyPr/>
          <a:lstStyle/>
          <a:p>
            <a:r>
              <a:rPr lang="en-US" altLang="zh-CN" dirty="0"/>
              <a:t>ZoeDepth: Zero-shot Transfer by Combining Relative and Metric Depth</a:t>
            </a:r>
            <a:endParaRPr lang="zh-CN" altLang="en-US" dirty="0"/>
          </a:p>
        </p:txBody>
      </p:sp>
      <p:sp>
        <p:nvSpPr>
          <p:cNvPr id="3" name="页脚占位符 2">
            <a:extLst>
              <a:ext uri="{FF2B5EF4-FFF2-40B4-BE49-F238E27FC236}">
                <a16:creationId xmlns:a16="http://schemas.microsoft.com/office/drawing/2014/main" id="{C2911138-8569-3F08-A924-1789C34D5412}"/>
              </a:ext>
            </a:extLst>
          </p:cNvPr>
          <p:cNvSpPr>
            <a:spLocks noGrp="1"/>
          </p:cNvSpPr>
          <p:nvPr>
            <p:ph type="ftr" sz="quarter" idx="11"/>
          </p:nvPr>
        </p:nvSpPr>
        <p:spPr/>
        <p:txBody>
          <a:bodyPr/>
          <a:lstStyle/>
          <a:p>
            <a:r>
              <a:rPr lang="en-US" altLang="zh-CN"/>
              <a:t>Shariq Farooq Bhat</a:t>
            </a:r>
            <a:endParaRPr lang="zh-CN" altLang="en-US" dirty="0"/>
          </a:p>
        </p:txBody>
      </p:sp>
      <p:sp>
        <p:nvSpPr>
          <p:cNvPr id="4" name="灯片编号占位符 3">
            <a:extLst>
              <a:ext uri="{FF2B5EF4-FFF2-40B4-BE49-F238E27FC236}">
                <a16:creationId xmlns:a16="http://schemas.microsoft.com/office/drawing/2014/main" id="{3D22A979-42BC-AE65-E063-7C8E6ED039D8}"/>
              </a:ext>
            </a:extLst>
          </p:cNvPr>
          <p:cNvSpPr>
            <a:spLocks noGrp="1"/>
          </p:cNvSpPr>
          <p:nvPr>
            <p:ph type="sldNum" sz="quarter" idx="12"/>
          </p:nvPr>
        </p:nvSpPr>
        <p:spPr/>
        <p:txBody>
          <a:bodyPr/>
          <a:lstStyle/>
          <a:p>
            <a:fld id="{90AC41E6-7B25-4130-840D-D49CA92EF4E2}" type="slidenum">
              <a:rPr lang="zh-CN" altLang="en-US" smtClean="0"/>
              <a:pPr/>
              <a:t>2</a:t>
            </a:fld>
            <a:endParaRPr lang="zh-CN" altLang="en-US" dirty="0"/>
          </a:p>
        </p:txBody>
      </p:sp>
      <p:sp>
        <p:nvSpPr>
          <p:cNvPr id="5" name="文本框 4">
            <a:extLst>
              <a:ext uri="{FF2B5EF4-FFF2-40B4-BE49-F238E27FC236}">
                <a16:creationId xmlns:a16="http://schemas.microsoft.com/office/drawing/2014/main" id="{2B319163-A11C-F933-8E42-0F8140C838D6}"/>
              </a:ext>
            </a:extLst>
          </p:cNvPr>
          <p:cNvSpPr txBox="1"/>
          <p:nvPr/>
        </p:nvSpPr>
        <p:spPr>
          <a:xfrm>
            <a:off x="297543" y="261257"/>
            <a:ext cx="4586515" cy="584775"/>
          </a:xfrm>
          <a:prstGeom prst="rect">
            <a:avLst/>
          </a:prstGeom>
          <a:noFill/>
        </p:spPr>
        <p:txBody>
          <a:bodyPr wrap="square" rtlCol="0">
            <a:spAutoFit/>
          </a:bodyPr>
          <a:lstStyle/>
          <a:p>
            <a:r>
              <a:rPr lang="en-US" altLang="zh-CN" sz="3200" b="1" dirty="0"/>
              <a:t>Introduction</a:t>
            </a:r>
            <a:endParaRPr lang="zh-CN" altLang="en-US" sz="3200" b="1" dirty="0"/>
          </a:p>
        </p:txBody>
      </p:sp>
      <p:sp>
        <p:nvSpPr>
          <p:cNvPr id="8" name="文本框 7">
            <a:extLst>
              <a:ext uri="{FF2B5EF4-FFF2-40B4-BE49-F238E27FC236}">
                <a16:creationId xmlns:a16="http://schemas.microsoft.com/office/drawing/2014/main" id="{B46430B8-2CBF-DD40-567F-1B6DAA23AD0C}"/>
              </a:ext>
            </a:extLst>
          </p:cNvPr>
          <p:cNvSpPr txBox="1"/>
          <p:nvPr/>
        </p:nvSpPr>
        <p:spPr>
          <a:xfrm>
            <a:off x="297542" y="846032"/>
            <a:ext cx="10749669" cy="369332"/>
          </a:xfrm>
          <a:prstGeom prst="rect">
            <a:avLst/>
          </a:prstGeom>
          <a:noFill/>
        </p:spPr>
        <p:txBody>
          <a:bodyPr wrap="square" rtlCol="0">
            <a:spAutoFit/>
          </a:bodyPr>
          <a:lstStyle/>
          <a:p>
            <a:pPr algn="just"/>
            <a:r>
              <a:rPr lang="en-US" altLang="zh-CN" dirty="0" err="1"/>
              <a:t>xxxxxxxxxxxxxxxxxxx</a:t>
            </a:r>
            <a:endParaRPr lang="zh-CN" altLang="en-US" dirty="0"/>
          </a:p>
        </p:txBody>
      </p:sp>
      <p:sp>
        <p:nvSpPr>
          <p:cNvPr id="9" name="文本框 8">
            <a:extLst>
              <a:ext uri="{FF2B5EF4-FFF2-40B4-BE49-F238E27FC236}">
                <a16:creationId xmlns:a16="http://schemas.microsoft.com/office/drawing/2014/main" id="{AFAF3D1D-16CC-D8AB-19FE-17ED4D6D1F03}"/>
              </a:ext>
            </a:extLst>
          </p:cNvPr>
          <p:cNvSpPr txBox="1"/>
          <p:nvPr/>
        </p:nvSpPr>
        <p:spPr>
          <a:xfrm>
            <a:off x="297542" y="1528197"/>
            <a:ext cx="10749669" cy="369332"/>
          </a:xfrm>
          <a:prstGeom prst="rect">
            <a:avLst/>
          </a:prstGeom>
          <a:noFill/>
        </p:spPr>
        <p:txBody>
          <a:bodyPr wrap="square" rtlCol="0">
            <a:spAutoFit/>
          </a:bodyPr>
          <a:lstStyle/>
          <a:p>
            <a:pPr algn="just"/>
            <a:r>
              <a:rPr lang="en-US" altLang="zh-CN" dirty="0" err="1"/>
              <a:t>xxxxxxxxxxxxxxxxxxx</a:t>
            </a:r>
            <a:endParaRPr lang="zh-CN" altLang="en-US" dirty="0"/>
          </a:p>
        </p:txBody>
      </p:sp>
    </p:spTree>
    <p:extLst>
      <p:ext uri="{BB962C8B-B14F-4D97-AF65-F5344CB8AC3E}">
        <p14:creationId xmlns:p14="http://schemas.microsoft.com/office/powerpoint/2010/main" val="304494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91B8CE7-7CEA-78F2-8731-3ECB24A30F52}"/>
              </a:ext>
            </a:extLst>
          </p:cNvPr>
          <p:cNvSpPr>
            <a:spLocks noGrp="1"/>
          </p:cNvSpPr>
          <p:nvPr>
            <p:ph type="dt" sz="half" idx="10"/>
          </p:nvPr>
        </p:nvSpPr>
        <p:spPr/>
        <p:txBody>
          <a:bodyPr/>
          <a:lstStyle/>
          <a:p>
            <a:r>
              <a:rPr lang="en-US" altLang="zh-CN" dirty="0"/>
              <a:t>ZoeDepth: Zero-shot Transfer by Combining Relative and Metric Depth</a:t>
            </a:r>
            <a:endParaRPr lang="zh-CN" altLang="en-US" dirty="0"/>
          </a:p>
        </p:txBody>
      </p:sp>
      <p:sp>
        <p:nvSpPr>
          <p:cNvPr id="3" name="页脚占位符 2">
            <a:extLst>
              <a:ext uri="{FF2B5EF4-FFF2-40B4-BE49-F238E27FC236}">
                <a16:creationId xmlns:a16="http://schemas.microsoft.com/office/drawing/2014/main" id="{40CD761A-521F-8E34-9667-64ACC6108292}"/>
              </a:ext>
            </a:extLst>
          </p:cNvPr>
          <p:cNvSpPr>
            <a:spLocks noGrp="1"/>
          </p:cNvSpPr>
          <p:nvPr>
            <p:ph type="ftr" sz="quarter" idx="11"/>
          </p:nvPr>
        </p:nvSpPr>
        <p:spPr/>
        <p:txBody>
          <a:bodyPr/>
          <a:lstStyle/>
          <a:p>
            <a:r>
              <a:rPr lang="en-US" altLang="zh-CN"/>
              <a:t>Shariq Farooq Bhat</a:t>
            </a:r>
            <a:endParaRPr lang="zh-CN" altLang="en-US" dirty="0"/>
          </a:p>
        </p:txBody>
      </p:sp>
      <p:sp>
        <p:nvSpPr>
          <p:cNvPr id="4" name="灯片编号占位符 3">
            <a:extLst>
              <a:ext uri="{FF2B5EF4-FFF2-40B4-BE49-F238E27FC236}">
                <a16:creationId xmlns:a16="http://schemas.microsoft.com/office/drawing/2014/main" id="{512E373B-A647-E8CC-35BA-DEBBBE019413}"/>
              </a:ext>
            </a:extLst>
          </p:cNvPr>
          <p:cNvSpPr>
            <a:spLocks noGrp="1"/>
          </p:cNvSpPr>
          <p:nvPr>
            <p:ph type="sldNum" sz="quarter" idx="12"/>
          </p:nvPr>
        </p:nvSpPr>
        <p:spPr/>
        <p:txBody>
          <a:bodyPr/>
          <a:lstStyle/>
          <a:p>
            <a:fld id="{90AC41E6-7B25-4130-840D-D49CA92EF4E2}" type="slidenum">
              <a:rPr lang="zh-CN" altLang="en-US" smtClean="0"/>
              <a:pPr/>
              <a:t>3</a:t>
            </a:fld>
            <a:endParaRPr lang="zh-CN" altLang="en-US" dirty="0"/>
          </a:p>
        </p:txBody>
      </p:sp>
      <p:sp>
        <p:nvSpPr>
          <p:cNvPr id="5" name="文本框 4">
            <a:extLst>
              <a:ext uri="{FF2B5EF4-FFF2-40B4-BE49-F238E27FC236}">
                <a16:creationId xmlns:a16="http://schemas.microsoft.com/office/drawing/2014/main" id="{59D22265-2183-D6F2-35FE-1BC7904FBD78}"/>
              </a:ext>
            </a:extLst>
          </p:cNvPr>
          <p:cNvSpPr txBox="1"/>
          <p:nvPr/>
        </p:nvSpPr>
        <p:spPr>
          <a:xfrm>
            <a:off x="297543" y="261257"/>
            <a:ext cx="4586515" cy="584775"/>
          </a:xfrm>
          <a:prstGeom prst="rect">
            <a:avLst/>
          </a:prstGeom>
          <a:noFill/>
        </p:spPr>
        <p:txBody>
          <a:bodyPr wrap="square" rtlCol="0">
            <a:spAutoFit/>
          </a:bodyPr>
          <a:lstStyle/>
          <a:p>
            <a:r>
              <a:rPr lang="en-US" altLang="zh-CN" sz="3200" dirty="0"/>
              <a:t>Framework</a:t>
            </a:r>
            <a:r>
              <a:rPr lang="en-US" altLang="zh-CN" sz="3200" b="1" dirty="0"/>
              <a:t> Overview</a:t>
            </a:r>
            <a:endParaRPr lang="zh-CN" altLang="en-US" sz="3200" b="1" dirty="0"/>
          </a:p>
        </p:txBody>
      </p:sp>
    </p:spTree>
    <p:extLst>
      <p:ext uri="{BB962C8B-B14F-4D97-AF65-F5344CB8AC3E}">
        <p14:creationId xmlns:p14="http://schemas.microsoft.com/office/powerpoint/2010/main" val="1636127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6C372B2-4698-A22D-FC0A-22A6450E1B94}"/>
              </a:ext>
            </a:extLst>
          </p:cNvPr>
          <p:cNvSpPr>
            <a:spLocks noGrp="1"/>
          </p:cNvSpPr>
          <p:nvPr>
            <p:ph type="dt" sz="half" idx="10"/>
          </p:nvPr>
        </p:nvSpPr>
        <p:spPr/>
        <p:txBody>
          <a:bodyPr/>
          <a:lstStyle/>
          <a:p>
            <a:r>
              <a:rPr lang="en-US" altLang="zh-CN"/>
              <a:t>ZoeDepth: Zero-shot Transfer by Combining Relative and Metric Depth</a:t>
            </a:r>
            <a:endParaRPr lang="zh-CN" altLang="en-US" dirty="0"/>
          </a:p>
        </p:txBody>
      </p:sp>
      <p:sp>
        <p:nvSpPr>
          <p:cNvPr id="3" name="页脚占位符 2">
            <a:extLst>
              <a:ext uri="{FF2B5EF4-FFF2-40B4-BE49-F238E27FC236}">
                <a16:creationId xmlns:a16="http://schemas.microsoft.com/office/drawing/2014/main" id="{D840A7EA-A4F9-A9BC-5B82-3C33F26A9B38}"/>
              </a:ext>
            </a:extLst>
          </p:cNvPr>
          <p:cNvSpPr>
            <a:spLocks noGrp="1"/>
          </p:cNvSpPr>
          <p:nvPr>
            <p:ph type="ftr" sz="quarter" idx="11"/>
          </p:nvPr>
        </p:nvSpPr>
        <p:spPr/>
        <p:txBody>
          <a:bodyPr/>
          <a:lstStyle/>
          <a:p>
            <a:r>
              <a:rPr lang="en-US" altLang="zh-CN"/>
              <a:t>Shariq Farooq Bhat</a:t>
            </a:r>
            <a:endParaRPr lang="zh-CN" altLang="en-US" dirty="0"/>
          </a:p>
        </p:txBody>
      </p:sp>
      <p:sp>
        <p:nvSpPr>
          <p:cNvPr id="4" name="灯片编号占位符 3">
            <a:extLst>
              <a:ext uri="{FF2B5EF4-FFF2-40B4-BE49-F238E27FC236}">
                <a16:creationId xmlns:a16="http://schemas.microsoft.com/office/drawing/2014/main" id="{B9105353-739A-6861-1FA5-7CF1EF0A35FE}"/>
              </a:ext>
            </a:extLst>
          </p:cNvPr>
          <p:cNvSpPr>
            <a:spLocks noGrp="1"/>
          </p:cNvSpPr>
          <p:nvPr>
            <p:ph type="sldNum" sz="quarter" idx="12"/>
          </p:nvPr>
        </p:nvSpPr>
        <p:spPr/>
        <p:txBody>
          <a:bodyPr/>
          <a:lstStyle/>
          <a:p>
            <a:fld id="{90AC41E6-7B25-4130-840D-D49CA92EF4E2}" type="slidenum">
              <a:rPr lang="zh-CN" altLang="en-US" smtClean="0"/>
              <a:pPr/>
              <a:t>4</a:t>
            </a:fld>
            <a:endParaRPr lang="zh-CN" altLang="en-US" dirty="0"/>
          </a:p>
        </p:txBody>
      </p:sp>
    </p:spTree>
    <p:extLst>
      <p:ext uri="{BB962C8B-B14F-4D97-AF65-F5344CB8AC3E}">
        <p14:creationId xmlns:p14="http://schemas.microsoft.com/office/powerpoint/2010/main" val="38193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7464E27-3F97-0C3C-5983-F160837A573C}"/>
              </a:ext>
            </a:extLst>
          </p:cNvPr>
          <p:cNvSpPr>
            <a:spLocks noGrp="1"/>
          </p:cNvSpPr>
          <p:nvPr>
            <p:ph type="dt" sz="half" idx="10"/>
          </p:nvPr>
        </p:nvSpPr>
        <p:spPr/>
        <p:txBody>
          <a:bodyPr/>
          <a:lstStyle/>
          <a:p>
            <a:r>
              <a:rPr lang="en-US" altLang="zh-CN"/>
              <a:t>ZoeDepth: Zero-shot Transfer by Combining Relative and Metric Depth</a:t>
            </a:r>
            <a:endParaRPr lang="zh-CN" altLang="en-US" dirty="0"/>
          </a:p>
        </p:txBody>
      </p:sp>
      <p:sp>
        <p:nvSpPr>
          <p:cNvPr id="3" name="页脚占位符 2">
            <a:extLst>
              <a:ext uri="{FF2B5EF4-FFF2-40B4-BE49-F238E27FC236}">
                <a16:creationId xmlns:a16="http://schemas.microsoft.com/office/drawing/2014/main" id="{29420E00-C3A4-DB0A-A85E-9B46B5D1E33D}"/>
              </a:ext>
            </a:extLst>
          </p:cNvPr>
          <p:cNvSpPr>
            <a:spLocks noGrp="1"/>
          </p:cNvSpPr>
          <p:nvPr>
            <p:ph type="ftr" sz="quarter" idx="11"/>
          </p:nvPr>
        </p:nvSpPr>
        <p:spPr/>
        <p:txBody>
          <a:bodyPr/>
          <a:lstStyle/>
          <a:p>
            <a:r>
              <a:rPr lang="en-US" altLang="zh-CN"/>
              <a:t>Shariq Farooq Bhat</a:t>
            </a:r>
            <a:endParaRPr lang="zh-CN" altLang="en-US" dirty="0"/>
          </a:p>
        </p:txBody>
      </p:sp>
      <p:sp>
        <p:nvSpPr>
          <p:cNvPr id="4" name="灯片编号占位符 3">
            <a:extLst>
              <a:ext uri="{FF2B5EF4-FFF2-40B4-BE49-F238E27FC236}">
                <a16:creationId xmlns:a16="http://schemas.microsoft.com/office/drawing/2014/main" id="{52E3F9C7-2640-C910-1E43-BD791DC9820B}"/>
              </a:ext>
            </a:extLst>
          </p:cNvPr>
          <p:cNvSpPr>
            <a:spLocks noGrp="1"/>
          </p:cNvSpPr>
          <p:nvPr>
            <p:ph type="sldNum" sz="quarter" idx="12"/>
          </p:nvPr>
        </p:nvSpPr>
        <p:spPr/>
        <p:txBody>
          <a:bodyPr/>
          <a:lstStyle/>
          <a:p>
            <a:fld id="{90AC41E6-7B25-4130-840D-D49CA92EF4E2}" type="slidenum">
              <a:rPr lang="zh-CN" altLang="en-US" smtClean="0"/>
              <a:pPr/>
              <a:t>5</a:t>
            </a:fld>
            <a:endParaRPr lang="zh-CN" altLang="en-US" dirty="0"/>
          </a:p>
        </p:txBody>
      </p:sp>
    </p:spTree>
    <p:extLst>
      <p:ext uri="{BB962C8B-B14F-4D97-AF65-F5344CB8AC3E}">
        <p14:creationId xmlns:p14="http://schemas.microsoft.com/office/powerpoint/2010/main" val="1194087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CD659B6-69ED-F5AE-27FB-A3EE40029FA3}"/>
              </a:ext>
            </a:extLst>
          </p:cNvPr>
          <p:cNvSpPr>
            <a:spLocks noGrp="1"/>
          </p:cNvSpPr>
          <p:nvPr>
            <p:ph type="dt" sz="half" idx="10"/>
          </p:nvPr>
        </p:nvSpPr>
        <p:spPr/>
        <p:txBody>
          <a:bodyPr/>
          <a:lstStyle/>
          <a:p>
            <a:r>
              <a:rPr lang="en-US" altLang="zh-CN"/>
              <a:t>ZoeDepth: Zero-shot Transfer by Combining Relative and Metric Depth</a:t>
            </a:r>
            <a:endParaRPr lang="zh-CN" altLang="en-US" dirty="0"/>
          </a:p>
        </p:txBody>
      </p:sp>
      <p:sp>
        <p:nvSpPr>
          <p:cNvPr id="3" name="页脚占位符 2">
            <a:extLst>
              <a:ext uri="{FF2B5EF4-FFF2-40B4-BE49-F238E27FC236}">
                <a16:creationId xmlns:a16="http://schemas.microsoft.com/office/drawing/2014/main" id="{3B2D01D7-7779-CE5E-FEF7-A0B33E72B75D}"/>
              </a:ext>
            </a:extLst>
          </p:cNvPr>
          <p:cNvSpPr>
            <a:spLocks noGrp="1"/>
          </p:cNvSpPr>
          <p:nvPr>
            <p:ph type="ftr" sz="quarter" idx="11"/>
          </p:nvPr>
        </p:nvSpPr>
        <p:spPr/>
        <p:txBody>
          <a:bodyPr/>
          <a:lstStyle/>
          <a:p>
            <a:r>
              <a:rPr lang="en-US" altLang="zh-CN"/>
              <a:t>Shariq Farooq Bhat</a:t>
            </a:r>
            <a:endParaRPr lang="zh-CN" altLang="en-US" dirty="0"/>
          </a:p>
        </p:txBody>
      </p:sp>
      <p:sp>
        <p:nvSpPr>
          <p:cNvPr id="4" name="灯片编号占位符 3">
            <a:extLst>
              <a:ext uri="{FF2B5EF4-FFF2-40B4-BE49-F238E27FC236}">
                <a16:creationId xmlns:a16="http://schemas.microsoft.com/office/drawing/2014/main" id="{E71875B5-2A3B-8C9A-F46E-DE44CBAB6CBB}"/>
              </a:ext>
            </a:extLst>
          </p:cNvPr>
          <p:cNvSpPr>
            <a:spLocks noGrp="1"/>
          </p:cNvSpPr>
          <p:nvPr>
            <p:ph type="sldNum" sz="quarter" idx="12"/>
          </p:nvPr>
        </p:nvSpPr>
        <p:spPr/>
        <p:txBody>
          <a:bodyPr/>
          <a:lstStyle/>
          <a:p>
            <a:fld id="{90AC41E6-7B25-4130-840D-D49CA92EF4E2}" type="slidenum">
              <a:rPr lang="zh-CN" altLang="en-US" smtClean="0"/>
              <a:pPr/>
              <a:t>6</a:t>
            </a:fld>
            <a:endParaRPr lang="zh-CN" altLang="en-US" dirty="0"/>
          </a:p>
        </p:txBody>
      </p:sp>
    </p:spTree>
    <p:extLst>
      <p:ext uri="{BB962C8B-B14F-4D97-AF65-F5344CB8AC3E}">
        <p14:creationId xmlns:p14="http://schemas.microsoft.com/office/powerpoint/2010/main" val="91154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41B0B53-BE19-2655-97C0-FF608E31425D}"/>
              </a:ext>
            </a:extLst>
          </p:cNvPr>
          <p:cNvSpPr>
            <a:spLocks noGrp="1"/>
          </p:cNvSpPr>
          <p:nvPr>
            <p:ph type="dt" sz="half" idx="10"/>
          </p:nvPr>
        </p:nvSpPr>
        <p:spPr/>
        <p:txBody>
          <a:bodyPr/>
          <a:lstStyle/>
          <a:p>
            <a:r>
              <a:rPr lang="en-US" altLang="zh-CN"/>
              <a:t>ZoeDepth: Zero-shot Transfer by Combining Relative and Metric Depth</a:t>
            </a:r>
            <a:endParaRPr lang="zh-CN" altLang="en-US" dirty="0"/>
          </a:p>
        </p:txBody>
      </p:sp>
      <p:sp>
        <p:nvSpPr>
          <p:cNvPr id="3" name="页脚占位符 2">
            <a:extLst>
              <a:ext uri="{FF2B5EF4-FFF2-40B4-BE49-F238E27FC236}">
                <a16:creationId xmlns:a16="http://schemas.microsoft.com/office/drawing/2014/main" id="{C30C11A0-263B-EBEC-2BD7-078AF45AB7B8}"/>
              </a:ext>
            </a:extLst>
          </p:cNvPr>
          <p:cNvSpPr>
            <a:spLocks noGrp="1"/>
          </p:cNvSpPr>
          <p:nvPr>
            <p:ph type="ftr" sz="quarter" idx="11"/>
          </p:nvPr>
        </p:nvSpPr>
        <p:spPr/>
        <p:txBody>
          <a:bodyPr/>
          <a:lstStyle/>
          <a:p>
            <a:r>
              <a:rPr lang="en-US" altLang="zh-CN"/>
              <a:t>Shariq Farooq Bhat</a:t>
            </a:r>
            <a:endParaRPr lang="zh-CN" altLang="en-US" dirty="0"/>
          </a:p>
        </p:txBody>
      </p:sp>
      <p:sp>
        <p:nvSpPr>
          <p:cNvPr id="4" name="灯片编号占位符 3">
            <a:extLst>
              <a:ext uri="{FF2B5EF4-FFF2-40B4-BE49-F238E27FC236}">
                <a16:creationId xmlns:a16="http://schemas.microsoft.com/office/drawing/2014/main" id="{D570E384-0B8D-34C7-3C09-299B9155BF1A}"/>
              </a:ext>
            </a:extLst>
          </p:cNvPr>
          <p:cNvSpPr>
            <a:spLocks noGrp="1"/>
          </p:cNvSpPr>
          <p:nvPr>
            <p:ph type="sldNum" sz="quarter" idx="12"/>
          </p:nvPr>
        </p:nvSpPr>
        <p:spPr/>
        <p:txBody>
          <a:bodyPr/>
          <a:lstStyle/>
          <a:p>
            <a:fld id="{90AC41E6-7B25-4130-840D-D49CA92EF4E2}" type="slidenum">
              <a:rPr lang="zh-CN" altLang="en-US" smtClean="0"/>
              <a:pPr/>
              <a:t>7</a:t>
            </a:fld>
            <a:endParaRPr lang="zh-CN" altLang="en-US" dirty="0"/>
          </a:p>
        </p:txBody>
      </p:sp>
    </p:spTree>
    <p:extLst>
      <p:ext uri="{BB962C8B-B14F-4D97-AF65-F5344CB8AC3E}">
        <p14:creationId xmlns:p14="http://schemas.microsoft.com/office/powerpoint/2010/main" val="198452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63ABDE-F75F-98A8-BD4C-EB14B2D5624A}"/>
              </a:ext>
            </a:extLst>
          </p:cNvPr>
          <p:cNvSpPr>
            <a:spLocks noGrp="1"/>
          </p:cNvSpPr>
          <p:nvPr>
            <p:ph type="dt" sz="half" idx="10"/>
          </p:nvPr>
        </p:nvSpPr>
        <p:spPr/>
        <p:txBody>
          <a:bodyPr/>
          <a:lstStyle/>
          <a:p>
            <a:r>
              <a:rPr lang="en-US" altLang="zh-CN"/>
              <a:t>ZoeDepth: Zero-shot Transfer by Combining Relative and Metric Depth</a:t>
            </a:r>
            <a:endParaRPr lang="zh-CN" altLang="en-US" dirty="0"/>
          </a:p>
        </p:txBody>
      </p:sp>
      <p:sp>
        <p:nvSpPr>
          <p:cNvPr id="3" name="页脚占位符 2">
            <a:extLst>
              <a:ext uri="{FF2B5EF4-FFF2-40B4-BE49-F238E27FC236}">
                <a16:creationId xmlns:a16="http://schemas.microsoft.com/office/drawing/2014/main" id="{7D2E3FE1-23F7-99DF-8F72-CE2A7D737E24}"/>
              </a:ext>
            </a:extLst>
          </p:cNvPr>
          <p:cNvSpPr>
            <a:spLocks noGrp="1"/>
          </p:cNvSpPr>
          <p:nvPr>
            <p:ph type="ftr" sz="quarter" idx="11"/>
          </p:nvPr>
        </p:nvSpPr>
        <p:spPr/>
        <p:txBody>
          <a:bodyPr/>
          <a:lstStyle/>
          <a:p>
            <a:r>
              <a:rPr lang="en-US" altLang="zh-CN"/>
              <a:t>Shariq Farooq Bhat</a:t>
            </a:r>
            <a:endParaRPr lang="zh-CN" altLang="en-US" dirty="0"/>
          </a:p>
        </p:txBody>
      </p:sp>
      <p:sp>
        <p:nvSpPr>
          <p:cNvPr id="4" name="灯片编号占位符 3">
            <a:extLst>
              <a:ext uri="{FF2B5EF4-FFF2-40B4-BE49-F238E27FC236}">
                <a16:creationId xmlns:a16="http://schemas.microsoft.com/office/drawing/2014/main" id="{710603E7-C18E-4647-570A-D18041D16073}"/>
              </a:ext>
            </a:extLst>
          </p:cNvPr>
          <p:cNvSpPr>
            <a:spLocks noGrp="1"/>
          </p:cNvSpPr>
          <p:nvPr>
            <p:ph type="sldNum" sz="quarter" idx="12"/>
          </p:nvPr>
        </p:nvSpPr>
        <p:spPr/>
        <p:txBody>
          <a:bodyPr/>
          <a:lstStyle/>
          <a:p>
            <a:fld id="{90AC41E6-7B25-4130-840D-D49CA92EF4E2}" type="slidenum">
              <a:rPr lang="zh-CN" altLang="en-US" smtClean="0"/>
              <a:pPr/>
              <a:t>8</a:t>
            </a:fld>
            <a:endParaRPr lang="zh-CN" altLang="en-US" dirty="0"/>
          </a:p>
        </p:txBody>
      </p:sp>
    </p:spTree>
    <p:extLst>
      <p:ext uri="{BB962C8B-B14F-4D97-AF65-F5344CB8AC3E}">
        <p14:creationId xmlns:p14="http://schemas.microsoft.com/office/powerpoint/2010/main" val="13566719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307</Words>
  <Application>Microsoft Office PowerPoint</Application>
  <PresentationFormat>宽屏</PresentationFormat>
  <Paragraphs>49</Paragraphs>
  <Slides>11</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Developy Hare</dc:creator>
  <cp:lastModifiedBy>Developy Hare</cp:lastModifiedBy>
  <cp:revision>177</cp:revision>
  <dcterms:created xsi:type="dcterms:W3CDTF">2024-11-25T03:01:57Z</dcterms:created>
  <dcterms:modified xsi:type="dcterms:W3CDTF">2024-12-05T11:27:14Z</dcterms:modified>
</cp:coreProperties>
</file>