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5" r:id="rId3"/>
    <p:sldId id="257" r:id="rId4"/>
    <p:sldId id="264" r:id="rId5"/>
    <p:sldId id="263" r:id="rId6"/>
    <p:sldId id="267" r:id="rId7"/>
    <p:sldId id="268" r:id="rId8"/>
    <p:sldId id="269" r:id="rId9"/>
    <p:sldId id="270" r:id="rId10"/>
    <p:sldId id="273" r:id="rId11"/>
    <p:sldId id="271" r:id="rId12"/>
    <p:sldId id="274" r:id="rId13"/>
    <p:sldId id="262" r:id="rId14"/>
    <p:sldId id="26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he Alpha" id="{5B77C2EB-B9E1-4787-A639-7DAA5672FD82}">
          <p14:sldIdLst>
            <p14:sldId id="256"/>
          </p14:sldIdLst>
        </p14:section>
        <p14:section name="def main():" id="{1384701E-1AB4-45A1-A876-AB5277D27F0D}">
          <p14:sldIdLst>
            <p14:sldId id="265"/>
            <p14:sldId id="257"/>
            <p14:sldId id="264"/>
          </p14:sldIdLst>
        </p14:section>
        <p14:section name="if __name__ == &quot;__main__&quot;:" id="{D4A4D323-2D92-4583-AF2E-FBD9CE8FCDEA}">
          <p14:sldIdLst>
            <p14:sldId id="263"/>
            <p14:sldId id="267"/>
            <p14:sldId id="268"/>
            <p14:sldId id="269"/>
            <p14:sldId id="270"/>
            <p14:sldId id="273"/>
            <p14:sldId id="271"/>
            <p14:sldId id="274"/>
          </p14:sldIdLst>
        </p14:section>
        <p14:section name="The Omega" id="{FCE656FA-C0E7-4167-AC7A-BCE5DE7559D5}">
          <p14:sldIdLst>
            <p14:sldId id="262"/>
          </p14:sldIdLst>
        </p14:section>
        <p14:section name="Appendix" id="{F99F9345-5CD0-4830-9349-0C5A1E789042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7EB8"/>
    <a:srgbClr val="2CA02C"/>
    <a:srgbClr val="1F77B4"/>
    <a:srgbClr val="FF7F00"/>
    <a:srgbClr val="4DAF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533" autoAdjust="0"/>
  </p:normalViewPr>
  <p:slideViewPr>
    <p:cSldViewPr snapToGrid="0" showGuides="1">
      <p:cViewPr varScale="1">
        <p:scale>
          <a:sx n="114" d="100"/>
          <a:sy n="114" d="100"/>
        </p:scale>
        <p:origin x="773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06EC7A-E60D-14F8-306F-373DD57EA9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8D85A8-9D97-0DC6-F63F-3A2812554F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A20FA-6670-4C46-96B7-FC30DEB90749}" type="datetimeFigureOut">
              <a:rPr lang="zh-CN" altLang="en-US" smtClean="0"/>
              <a:t>2025/6/19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D38AD6-4F96-1ECC-16A7-7534529A4AD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1A279C-EA41-6873-23FC-38C71A0404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610446-7506-4667-9D2E-4B2650878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2046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D928F-3BB4-4E7C-949D-66E777939F52}" type="datetimeFigureOut">
              <a:rPr lang="zh-CN" altLang="en-US" smtClean="0"/>
              <a:t>2025/6/19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C1A48-668A-48A9-B90A-E02750E00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2117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7948A4-A2D0-0183-D3E7-D80BEFFE3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F5C060-6803-1083-E60A-EB489F8CA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F39D75-0E88-ACCC-EC3D-548F19D0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DepthMaster: Taming Diffusion Models for Monocular Depth Estimation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A4B7F7-1EDF-82B6-B713-9BF0EFC73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Ziyang Song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BA281E-7DF2-500B-6415-0F4986501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885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D2A59-69CF-9327-F5FA-BBCF075AF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C49A03-1BF9-6094-45AA-C6DCB6866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E68EB3-F43D-2E42-E17F-A840FD458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31B852-29C6-2DD2-70BF-AB7A1AEA8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DepthMaster: Taming Diffusion Models for Monocular Depth Estimation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C6FA0-6526-E0CB-FFE5-33EBDD20C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Ziyang Song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372BA6-076B-C8E8-41F5-74ACFE3CD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69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287A6-0F25-5A75-1D91-8E1BC46A4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D8064D-39C6-9A6A-78DF-2C551CF8E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1F8085-2BA6-783C-3B19-115CAB70F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DepthMaster: Taming Diffusion Models for Monocular Depth Estimation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3DB153-76B5-1AD7-80C6-CB5F09119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Ziyang Song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4ED343-F408-563F-C151-8C9751EC0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515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68A0883-DB77-A805-915E-BAF1566455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337BBD-A07E-CC79-A32F-31850272A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790DD2-6BD8-916C-0FC4-FAE8454CA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DepthMaster: Taming Diffusion Models for Monocular Depth Estimation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FDF48-9F23-9371-0936-202DB72AF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Ziyang Song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13325A-59F0-B0A2-601D-B3A6E906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246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48FBA6-E7A0-5ED9-F062-A257AEC43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DepthMaster: Taming Diffusion Models for Monocular Depth Estimation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5E0318-872E-76A4-E318-54EB5BA67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Ziyang Song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6C5A1A-7466-9637-E41E-C1E7DF879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784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594FD-55EB-46A7-4D9C-B1A45817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0669FC-6C7D-1235-BDE3-ECFAE85D9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B5D1E9-00DC-33CC-FBA0-7D7BC20DE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DepthMaster: Taming Diffusion Models for Monocular Depth Estimation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D0B8F-2896-54D1-7DC4-61630250B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Ziyang Song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873C18-0488-71B8-B879-9EA0DE58A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095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6EB80-627F-1154-20CB-CE89C3B93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29B8D5-4C4D-CF70-F198-914F96FBAC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37EDE4-9997-35C2-8A66-9097D15A6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73E70D-D271-C265-4D7A-CA3F10014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DepthMaster: Taming Diffusion Models for Monocular Depth Estimation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EF4229-04B4-4962-CBF5-338A11486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Ziyang Song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9A42ED-8448-2412-3C7B-2FE28289A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873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11812-24F7-65B6-A674-7AF1039C5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39C1A2-3886-ACCE-F311-0C1C9C788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151239-4798-E962-2B70-89D9768D1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E1AD3A-A126-4C49-FDCA-690DA19F7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DE7B7A-B5E3-7811-62B2-FAF2E49B9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09AC8D-4001-AAB5-AA48-5F0E24CCB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DepthMaster: Taming Diffusion Models for Monocular Depth Estimation</a:t>
            </a:r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8D4D58-688E-8D45-DAC1-01571582C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Ziyang Song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818244-0C06-C4F1-4C92-A3603B4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915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6A604-15C0-D6A0-DD5D-1753165E3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88" y="365126"/>
            <a:ext cx="10515600" cy="555714"/>
          </a:xfrm>
          <a:prstGeom prst="rect">
            <a:avLst/>
          </a:prstGeom>
        </p:spPr>
        <p:txBody>
          <a:bodyPr/>
          <a:lstStyle>
            <a:lvl1pPr>
              <a:defRPr lang="zh-CN" altLang="en-US" sz="4400" kern="1200" dirty="0">
                <a:solidFill>
                  <a:schemeClr val="tx1"/>
                </a:solidFill>
                <a:latin typeface="Calibri" panose="020F0502020204030204" pitchFamily="34" charset="0"/>
                <a:ea typeface="苹方-简" panose="020B0400000000000000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1A9A1B-A6C2-7DCE-E538-9EC5D8DCD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DepthMaster: Taming Diffusion Models for Monocular Depth Estimation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51BE22-DE39-D7A3-8D7B-A908AA4CA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Ziyang Song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87EC9C-6EBC-F4A0-0C38-F63A39039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162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BDC62B-B12D-81ED-AB7C-68003EAE8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DepthMaster: Taming Diffusion Models for Monocular Depth Estimation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8982B3-BDB1-8FF8-1FFE-CF827ADC8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Ziyang Song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B8480E-619E-3D1C-B6F7-F31AE7658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136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E6C12-DD96-4A94-E538-033ACB12D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9278"/>
          </a:xfrm>
          <a:prstGeom prst="rect">
            <a:avLst/>
          </a:prstGeom>
        </p:spPr>
        <p:txBody>
          <a:bodyPr/>
          <a:lstStyle>
            <a:lvl1pPr>
              <a:defRPr b="1" i="0" baseline="0"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22B7A8-49C1-5645-942D-04A032965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DepthMaster: Taming Diffusion Models for Monocular Depth Estimation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608A09-0CF6-82AA-4D20-A37D0068D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Ziyang Song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8E4AA0-3B0D-6607-85C9-ED8B19E62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189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D2ED6B-62E8-1C44-153C-2BBC7C1AE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EAAABB-8447-7575-57D0-322DB9B58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9285C3-80E5-C1BB-E0EC-44F2AE412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7B47A6-5013-93A4-28CF-A5EC74624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DepthMaster: Taming Diffusion Models for Monocular Depth Estimation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622D93-B491-9A21-0414-39C4CA3AF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Ziyang Song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0423FB-0440-D383-E9D6-6BC40BBD0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70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6D1C9A-9E2B-6B4A-F2C8-AFA1DE3C5B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DepthMaster: Taming Diffusion Models for Monocular Depth Estimation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3AF9BA-5AEF-53E6-19EB-746B0D708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Ziyang Song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B0012E-0087-1992-D7DE-D61141CDC0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29A42-1FB3-4C8E-A734-90D396AAE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905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ruko386" TargetMode="External"/><Relationship Id="rId2" Type="http://schemas.openxmlformats.org/officeDocument/2006/relationships/hyperlink" Target="mailto:Haruko386@outlook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hyperlink" Target="https://github.com/prs-eth/Marigold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ebp"/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webp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>
            <a:extLst>
              <a:ext uri="{FF2B5EF4-FFF2-40B4-BE49-F238E27FC236}">
                <a16:creationId xmlns:a16="http://schemas.microsoft.com/office/drawing/2014/main" id="{41CAE699-DBC7-FC66-CFDD-877294D82C5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81" b="21179"/>
          <a:stretch/>
        </p:blipFill>
        <p:spPr>
          <a:xfrm>
            <a:off x="-13711" y="0"/>
            <a:ext cx="12205712" cy="6858000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3763DCA7-A422-41CB-93EF-A0CCF6DF5061}"/>
              </a:ext>
            </a:extLst>
          </p:cNvPr>
          <p:cNvSpPr/>
          <p:nvPr/>
        </p:nvSpPr>
        <p:spPr>
          <a:xfrm>
            <a:off x="-13712" y="0"/>
            <a:ext cx="12205711" cy="6857573"/>
          </a:xfrm>
          <a:custGeom>
            <a:avLst/>
            <a:gdLst/>
            <a:ahLst/>
            <a:cxnLst/>
            <a:rect l="l" t="t" r="r" b="b"/>
            <a:pathLst>
              <a:path w="12176760" h="6858000">
                <a:moveTo>
                  <a:pt x="0" y="6857999"/>
                </a:moveTo>
                <a:lnTo>
                  <a:pt x="12176759" y="6858000"/>
                </a:lnTo>
                <a:lnTo>
                  <a:pt x="1217676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000000">
              <a:alpha val="2196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44834D8D-CA88-C92C-8F6B-8E15672A089D}"/>
              </a:ext>
            </a:extLst>
          </p:cNvPr>
          <p:cNvSpPr txBox="1">
            <a:spLocks/>
          </p:cNvSpPr>
          <p:nvPr/>
        </p:nvSpPr>
        <p:spPr>
          <a:xfrm>
            <a:off x="615323" y="1533445"/>
            <a:ext cx="9755212" cy="1120820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altLang="zh-CN" sz="7200" b="1" dirty="0">
                <a:solidFill>
                  <a:srgbClr val="FFFFFF"/>
                </a:solidFill>
                <a:latin typeface="Calibri"/>
                <a:cs typeface="Calibri"/>
              </a:rPr>
              <a:t>DepthMaster</a:t>
            </a:r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706448F4-C9EC-091F-7AEE-87670750AF56}"/>
              </a:ext>
            </a:extLst>
          </p:cNvPr>
          <p:cNvSpPr txBox="1"/>
          <p:nvPr/>
        </p:nvSpPr>
        <p:spPr>
          <a:xfrm>
            <a:off x="745950" y="5256297"/>
            <a:ext cx="202454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2400" dirty="0">
                <a:solidFill>
                  <a:srgbClr val="FFFFFF"/>
                </a:solidFill>
                <a:latin typeface="Calibri"/>
                <a:cs typeface="Calibri"/>
              </a:rPr>
              <a:t>Ziyang Song</a:t>
            </a:r>
            <a:endParaRPr sz="2400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81CDE149-25CB-171A-1749-7AA21A437913}"/>
              </a:ext>
            </a:extLst>
          </p:cNvPr>
          <p:cNvSpPr txBox="1"/>
          <p:nvPr/>
        </p:nvSpPr>
        <p:spPr>
          <a:xfrm>
            <a:off x="745951" y="2654265"/>
            <a:ext cx="775660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54965" algn="l"/>
              </a:tabLst>
            </a:pPr>
            <a:r>
              <a:rPr lang="en-US" altLang="zh-CN" sz="2400" b="1" dirty="0">
                <a:solidFill>
                  <a:srgbClr val="FFFFFF"/>
                </a:solidFill>
                <a:latin typeface="Calibri"/>
                <a:cs typeface="Calibri"/>
              </a:rPr>
              <a:t>Taming Diffusion Models for Monocular Depth Estimation</a:t>
            </a:r>
          </a:p>
        </p:txBody>
      </p:sp>
    </p:spTree>
    <p:extLst>
      <p:ext uri="{BB962C8B-B14F-4D97-AF65-F5344CB8AC3E}">
        <p14:creationId xmlns:p14="http://schemas.microsoft.com/office/powerpoint/2010/main" val="2570746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5DE32B-0727-467D-1A43-792DEEB16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0E670FAA-F928-FCB4-77DA-9C7CC7F79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9241"/>
            <a:ext cx="12192000" cy="4899518"/>
          </a:xfrm>
          <a:prstGeom prst="rect">
            <a:avLst/>
          </a:prstGeo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90BCE6-8D13-C31F-3689-C1A7DA6A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DepthMaster: Taming Diffusion Models for Monocular Depth Estimation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99724D-673A-0FBC-10CA-CF6617AAD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Ziyang Song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F0C346-CC90-F9CA-7986-BA7E63C4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203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6BBD4-0318-24C1-9DA3-616B1D80A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Two-stage Training Curriculum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ED261BD-9527-0297-76D9-C4808A30A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DepthMaster: Taming Diffusion Models for Monocular Depth Estimation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941B40-53C9-1984-954A-1C744FCDC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Ziyang Song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0E64B2-86CA-627B-69EB-21CF5B097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67968F2-0C09-24B8-B190-AC71E30FB5E4}"/>
              </a:ext>
            </a:extLst>
          </p:cNvPr>
          <p:cNvSpPr txBox="1"/>
          <p:nvPr/>
        </p:nvSpPr>
        <p:spPr>
          <a:xfrm>
            <a:off x="509788" y="1114335"/>
            <a:ext cx="54001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b="0" i="0" dirty="0">
                <a:solidFill>
                  <a:srgbClr val="1A1A1A"/>
                </a:solidFill>
                <a:effectLst/>
                <a:latin typeface="Segoe UI" panose="020B0502040204020203" pitchFamily="34" charset="0"/>
              </a:rPr>
              <a:t>由于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Segoe UI" panose="020B0502040204020203" pitchFamily="34" charset="0"/>
              </a:rPr>
              <a:t>I2L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Segoe UI" panose="020B0502040204020203" pitchFamily="34" charset="0"/>
              </a:rPr>
              <a:t>编码解码器的深度重建准确性足够高，我们专注于微调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Segoe UI" panose="020B0502040204020203" pitchFamily="34" charset="0"/>
              </a:rPr>
              <a:t>U-Net. 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Segoe UI" panose="020B0502040204020203" pitchFamily="34" charset="0"/>
              </a:rPr>
              <a:t>实验表明，潜在空间监督有助于模型更好地捕捉整体场景结构，而像素级监督虽然改善了细粒度细节，但却引入了全局结构的扭曲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Segoe UI" panose="020B0502040204020203" pitchFamily="34" charset="0"/>
              </a:rPr>
              <a:t>.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294749F-CDC5-4BC8-D167-C86679F8784F}"/>
                  </a:ext>
                </a:extLst>
              </p:cNvPr>
              <p:cNvSpPr txBox="1"/>
              <p:nvPr/>
            </p:nvSpPr>
            <p:spPr>
              <a:xfrm>
                <a:off x="509788" y="2314664"/>
                <a:ext cx="5400194" cy="20761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zh-CN" altLang="en-US" b="0" i="0" dirty="0">
                    <a:solidFill>
                      <a:srgbClr val="1A1A1A"/>
                    </a:solidFill>
                    <a:effectLst/>
                    <a:latin typeface="Segoe UI" panose="020B0502040204020203" pitchFamily="34" charset="0"/>
                  </a:rPr>
                  <a:t>基于这些观察，我们提出一种两阶段的训练策略</a:t>
                </a:r>
                <a:r>
                  <a:rPr lang="en-US" altLang="zh-CN" b="0" i="0" dirty="0">
                    <a:solidFill>
                      <a:srgbClr val="1A1A1A"/>
                    </a:solidFill>
                    <a:effectLst/>
                    <a:latin typeface="Segoe UI" panose="020B0502040204020203" pitchFamily="34" charset="0"/>
                  </a:rPr>
                  <a:t>. </a:t>
                </a:r>
                <a:r>
                  <a:rPr lang="zh-CN" altLang="en-US" b="0" i="0" dirty="0">
                    <a:solidFill>
                      <a:srgbClr val="1A1A1A"/>
                    </a:solidFill>
                    <a:effectLst/>
                    <a:latin typeface="Segoe UI" panose="020B0502040204020203" pitchFamily="34" charset="0"/>
                  </a:rPr>
                  <a:t>在</a:t>
                </a:r>
                <a:r>
                  <a:rPr lang="zh-CN" altLang="en-US" b="1" i="0" dirty="0">
                    <a:solidFill>
                      <a:srgbClr val="1A1A1A"/>
                    </a:solidFill>
                    <a:effectLst/>
                    <a:latin typeface="Segoe UI" panose="020B0502040204020203" pitchFamily="34" charset="0"/>
                  </a:rPr>
                  <a:t>第一阶段</a:t>
                </a:r>
                <a:r>
                  <a:rPr lang="zh-CN" altLang="en-US" b="0" i="0" dirty="0">
                    <a:solidFill>
                      <a:srgbClr val="1A1A1A"/>
                    </a:solidFill>
                    <a:effectLst/>
                    <a:latin typeface="Segoe UI" panose="020B0502040204020203" pitchFamily="34" charset="0"/>
                  </a:rPr>
                  <a:t>，我们的目标是训练一个能够在多种场景中稳健泛化的模型</a:t>
                </a:r>
                <a:r>
                  <a:rPr lang="en-US" altLang="zh-CN" b="0" i="0" dirty="0">
                    <a:solidFill>
                      <a:srgbClr val="1A1A1A"/>
                    </a:solidFill>
                    <a:effectLst/>
                    <a:latin typeface="Segoe UI" panose="020B0502040204020203" pitchFamily="34" charset="0"/>
                  </a:rPr>
                  <a:t>. </a:t>
                </a:r>
                <a:r>
                  <a:rPr lang="zh-CN" altLang="en-US" b="0" i="0" dirty="0">
                    <a:solidFill>
                      <a:srgbClr val="1A1A1A"/>
                    </a:solidFill>
                    <a:effectLst/>
                    <a:latin typeface="Segoe UI" panose="020B0502040204020203" pitchFamily="34" charset="0"/>
                  </a:rPr>
                  <a:t>为此，我们在潜在空间中施加约束，并结合特征对齐模块以增强模型的场景感知能力</a:t>
                </a:r>
                <a:r>
                  <a:rPr lang="en-US" altLang="zh-CN" b="0" i="0" dirty="0">
                    <a:solidFill>
                      <a:srgbClr val="1A1A1A"/>
                    </a:solidFill>
                    <a:effectLst/>
                    <a:latin typeface="Segoe UI" panose="020B0502040204020203" pitchFamily="34" charset="0"/>
                  </a:rPr>
                  <a:t>. </a:t>
                </a:r>
                <a:r>
                  <a:rPr lang="zh-CN" altLang="en-US" b="0" i="0" dirty="0">
                    <a:solidFill>
                      <a:srgbClr val="1A1A1A"/>
                    </a:solidFill>
                    <a:effectLst/>
                    <a:latin typeface="Segoe UI" panose="020B0502040204020203" pitchFamily="34" charset="0"/>
                  </a:rPr>
                  <a:t>第一阶段的训练目标如下：</a:t>
                </a:r>
                <a:endParaRPr lang="en-US" altLang="zh-CN" b="0" i="0" dirty="0">
                  <a:solidFill>
                    <a:srgbClr val="1A1A1A"/>
                  </a:solidFill>
                  <a:effectLst/>
                  <a:latin typeface="Segoe UI" panose="020B0502040204020203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𝑠𝑡𝑎𝑔𝑒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𝑙𝑎𝑡𝑒𝑛𝑡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𝑓𝑎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𝑓𝑎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algn="just"/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𝑓𝑎</m:t>
                        </m:r>
                      </m:sub>
                    </m:sSub>
                  </m:oMath>
                </a14:m>
                <a:r>
                  <a:rPr lang="zh-CN" altLang="en-US" dirty="0"/>
                  <a:t>设置为 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294749F-CDC5-4BC8-D167-C86679F87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88" y="2314664"/>
                <a:ext cx="5400194" cy="2076146"/>
              </a:xfrm>
              <a:prstGeom prst="rect">
                <a:avLst/>
              </a:prstGeom>
              <a:blipFill>
                <a:blip r:embed="rId2"/>
                <a:stretch>
                  <a:fillRect l="-1017" t="-2059" r="-1017"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81F815C-CB6B-4B84-F1FE-53439A4EBAB8}"/>
                  </a:ext>
                </a:extLst>
              </p:cNvPr>
              <p:cNvSpPr txBox="1"/>
              <p:nvPr/>
            </p:nvSpPr>
            <p:spPr>
              <a:xfrm>
                <a:off x="6097122" y="1114335"/>
                <a:ext cx="5256678" cy="17768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b="0" i="0" dirty="0">
                    <a:solidFill>
                      <a:srgbClr val="1A1A1A"/>
                    </a:solidFill>
                    <a:effectLst/>
                    <a:latin typeface="Segoe UI" panose="020B0502040204020203" pitchFamily="34" charset="0"/>
                  </a:rPr>
                  <a:t>在第二阶段，我们的目标是优化模型在细节保留上的表现。为了平衡结构和细节信息，我们引入了傅里叶增强模块。在获得深度预测后，我们在像素级别施加约束，并引入加权多方向梯度损失以增强边缘的清晰度。第二阶段的总目标函数如下：</a:t>
                </a:r>
                <a:endParaRPr lang="en-US" altLang="zh-CN" b="0" i="0" dirty="0">
                  <a:solidFill>
                    <a:srgbClr val="1A1A1A"/>
                  </a:solidFill>
                  <a:effectLst/>
                  <a:latin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𝑠𝑡𝑎𝑔𝑒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𝑝𝑖𝑥𝑒𝑙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81F815C-CB6B-4B84-F1FE-53439A4EB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122" y="1114335"/>
                <a:ext cx="5256678" cy="1776897"/>
              </a:xfrm>
              <a:prstGeom prst="rect">
                <a:avLst/>
              </a:prstGeom>
              <a:blipFill>
                <a:blip r:embed="rId3"/>
                <a:stretch>
                  <a:fillRect l="-927" t="-2062" r="-463" b="-10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8FEEEFA-32D6-5725-CF89-9048AFA3A0A1}"/>
                  </a:ext>
                </a:extLst>
              </p:cNvPr>
              <p:cNvSpPr txBox="1"/>
              <p:nvPr/>
            </p:nvSpPr>
            <p:spPr>
              <a:xfrm>
                <a:off x="5965452" y="2967335"/>
                <a:ext cx="5256678" cy="9447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zh-CN" altLang="en-US" b="0" i="0" dirty="0">
                    <a:solidFill>
                      <a:srgbClr val="1A1A1A"/>
                    </a:solidFill>
                    <a:effectLst/>
                    <a:latin typeface="Segoe UI" panose="020B0502040204020203" pitchFamily="34" charset="0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𝑝𝑖𝑥𝑒𝑙</m:t>
                        </m:r>
                      </m:sub>
                    </m:sSub>
                  </m:oMath>
                </a14:m>
                <a:r>
                  <a:rPr lang="zh-CN" altLang="en-US" b="0" i="0" dirty="0">
                    <a:solidFill>
                      <a:srgbClr val="1A1A1A"/>
                    </a:solidFill>
                    <a:effectLst/>
                    <a:latin typeface="Segoe UI" panose="020B0502040204020203" pitchFamily="34" charset="0"/>
                  </a:rPr>
                  <a:t>是</a:t>
                </a:r>
                <a:r>
                  <a:rPr lang="zh-CN" altLang="en-US" dirty="0">
                    <a:solidFill>
                      <a:srgbClr val="1A1A1A"/>
                    </a:solidFill>
                    <a:latin typeface="Segoe UI" panose="020B0502040204020203" pitchFamily="34" charset="0"/>
                  </a:rPr>
                  <a:t>像素级</a:t>
                </a:r>
                <a:r>
                  <a:rPr lang="en-US" altLang="zh-CN" dirty="0">
                    <a:solidFill>
                      <a:srgbClr val="1A1A1A"/>
                    </a:solidFill>
                    <a:latin typeface="Segoe UI" panose="020B0502040204020203" pitchFamily="34" charset="0"/>
                  </a:rPr>
                  <a:t>MSE</a:t>
                </a:r>
                <a:r>
                  <a:rPr lang="zh-CN" altLang="en-US" dirty="0">
                    <a:solidFill>
                      <a:srgbClr val="1A1A1A"/>
                    </a:solidFill>
                    <a:latin typeface="Segoe UI" panose="020B0502040204020203" pitchFamily="34" charset="0"/>
                  </a:rPr>
                  <a:t>损失，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zh-CN" altLang="en-US" b="0" i="0" dirty="0">
                    <a:solidFill>
                      <a:srgbClr val="1A1A1A"/>
                    </a:solidFill>
                    <a:effectLst/>
                    <a:latin typeface="Segoe UI" panose="020B0502040204020203" pitchFamily="34" charset="0"/>
                  </a:rPr>
                  <a:t>设置为 </a:t>
                </a:r>
                <a:r>
                  <a:rPr lang="en-US" altLang="zh-CN" b="0" i="0" dirty="0">
                    <a:solidFill>
                      <a:srgbClr val="1A1A1A"/>
                    </a:solidFill>
                    <a:effectLst/>
                    <a:latin typeface="Segoe UI" panose="020B0502040204020203" pitchFamily="34" charset="0"/>
                  </a:rPr>
                  <a:t>0.001</a:t>
                </a:r>
                <a:r>
                  <a:rPr lang="zh-CN" altLang="en-US" b="0" i="0" dirty="0">
                    <a:solidFill>
                      <a:srgbClr val="1A1A1A"/>
                    </a:solidFill>
                    <a:effectLst/>
                    <a:latin typeface="Segoe UI" panose="020B0502040204020203" pitchFamily="34" charset="0"/>
                  </a:rPr>
                  <a:t>。得益于两阶段的训练策略，模型在准确捕捉结构和保持清晰边缘方面都取得了良好的效果。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8FEEEFA-32D6-5725-CF89-9048AFA3A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452" y="2967335"/>
                <a:ext cx="5256678" cy="944746"/>
              </a:xfrm>
              <a:prstGeom prst="rect">
                <a:avLst/>
              </a:prstGeom>
              <a:blipFill>
                <a:blip r:embed="rId4"/>
                <a:stretch>
                  <a:fillRect l="-1044" t="-3871" r="-928" b="-90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B1B8AF68-5863-FEF9-BEA1-FE862398BF63}"/>
              </a:ext>
            </a:extLst>
          </p:cNvPr>
          <p:cNvSpPr txBox="1"/>
          <p:nvPr/>
        </p:nvSpPr>
        <p:spPr>
          <a:xfrm>
            <a:off x="424444" y="5915416"/>
            <a:ext cx="131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RGB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1C215A6-EB67-FE31-85BA-52552D724A67}"/>
              </a:ext>
            </a:extLst>
          </p:cNvPr>
          <p:cNvSpPr txBox="1"/>
          <p:nvPr/>
        </p:nvSpPr>
        <p:spPr>
          <a:xfrm>
            <a:off x="2399252" y="5915416"/>
            <a:ext cx="131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GT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2628E3E-FC0E-8003-4BB2-96FD6EF0CDD8}"/>
              </a:ext>
            </a:extLst>
          </p:cNvPr>
          <p:cNvSpPr txBox="1"/>
          <p:nvPr/>
        </p:nvSpPr>
        <p:spPr>
          <a:xfrm>
            <a:off x="4456948" y="5915416"/>
            <a:ext cx="131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Marigold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B26E6F8B-B94C-1A25-32CE-76040A953A3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604" t="3520" r="833" b="1909"/>
          <a:stretch>
            <a:fillRect/>
          </a:stretch>
        </p:blipFill>
        <p:spPr>
          <a:xfrm>
            <a:off x="0" y="4652292"/>
            <a:ext cx="12192000" cy="1263124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F79D124A-1421-752B-C508-CD0AE46B61A9}"/>
              </a:ext>
            </a:extLst>
          </p:cNvPr>
          <p:cNvSpPr txBox="1"/>
          <p:nvPr/>
        </p:nvSpPr>
        <p:spPr>
          <a:xfrm>
            <a:off x="6311611" y="5915416"/>
            <a:ext cx="131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DAv2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08CBE3F-32CC-0B56-1B88-42F4248790D0}"/>
              </a:ext>
            </a:extLst>
          </p:cNvPr>
          <p:cNvSpPr txBox="1"/>
          <p:nvPr/>
        </p:nvSpPr>
        <p:spPr>
          <a:xfrm>
            <a:off x="8286419" y="5915416"/>
            <a:ext cx="131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Lotus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2B4C8C4-5502-FEC3-3EB7-D09104497DD7}"/>
              </a:ext>
            </a:extLst>
          </p:cNvPr>
          <p:cNvSpPr txBox="1"/>
          <p:nvPr/>
        </p:nvSpPr>
        <p:spPr>
          <a:xfrm>
            <a:off x="10344115" y="5915416"/>
            <a:ext cx="131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Ours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89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293703E-60DD-13F3-0C6B-1D0E8DBC4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DepthMaster: Taming Diffusion Models for Monocular Depth Estimation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A4FB9A-E608-36A2-5378-D0C1A7E2C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Ziyang Song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55A34F-D62F-9624-F269-744F6230D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252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598F6-5817-1BC2-354A-B7A62B2C3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A43FDD26-A481-DD2D-92EE-A6851D30CE7B}"/>
              </a:ext>
            </a:extLst>
          </p:cNvPr>
          <p:cNvSpPr txBox="1"/>
          <p:nvPr/>
        </p:nvSpPr>
        <p:spPr>
          <a:xfrm>
            <a:off x="571601" y="390855"/>
            <a:ext cx="15265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alibri"/>
                <a:cs typeface="Calibri"/>
              </a:rPr>
              <a:t>The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lang="en-US" sz="3600" spc="-15" dirty="0">
                <a:latin typeface="Calibri"/>
                <a:cs typeface="Calibri"/>
              </a:rPr>
              <a:t>e</a:t>
            </a:r>
            <a:r>
              <a:rPr sz="3600" spc="-25" dirty="0">
                <a:latin typeface="Calibri"/>
                <a:cs typeface="Calibri"/>
              </a:rPr>
              <a:t>nd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0087893-9C4B-2702-674F-3D00AB97B935}"/>
              </a:ext>
            </a:extLst>
          </p:cNvPr>
          <p:cNvSpPr txBox="1"/>
          <p:nvPr/>
        </p:nvSpPr>
        <p:spPr>
          <a:xfrm>
            <a:off x="703943" y="984600"/>
            <a:ext cx="1836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Reference: </a:t>
            </a:r>
            <a:endParaRPr lang="zh-CN" altLang="en-US" sz="24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4EAEA9-C2F4-6717-0D76-D7ABF547A0DC}"/>
              </a:ext>
            </a:extLst>
          </p:cNvPr>
          <p:cNvSpPr txBox="1"/>
          <p:nvPr/>
        </p:nvSpPr>
        <p:spPr>
          <a:xfrm>
            <a:off x="849085" y="1446265"/>
            <a:ext cx="112485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 algn="just">
              <a:buFont typeface="+mj-lt"/>
              <a:buAutoNum type="romanUcPeriod"/>
            </a:pPr>
            <a:r>
              <a:rPr lang="it-IT" altLang="zh-CN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 J, Jain A, Abbeel P. Denoising diffusion probabilistic models. NeuraIPS, 2020.</a:t>
            </a:r>
          </a:p>
          <a:p>
            <a:pPr marL="400050" indent="-400050" algn="just">
              <a:buFont typeface="+mj-lt"/>
              <a:buAutoNum type="romanUcPeriod"/>
            </a:pPr>
            <a:r>
              <a:rPr lang="en-US" altLang="zh-CN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Gupta Y C, Panwar S, </a:t>
            </a:r>
            <a:r>
              <a:rPr lang="en-US" altLang="zh-CN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Banyal</a:t>
            </a:r>
            <a:r>
              <a:rPr lang="en-US" altLang="zh-CN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N, et al. Marigold[M]//Floriculture and Ornamental Plants. Singapore: Springer Nature Singapore, 2022: 1-23.</a:t>
            </a:r>
          </a:p>
          <a:p>
            <a:pPr marL="400050" indent="-400050" algn="just">
              <a:buFont typeface="+mj-lt"/>
              <a:buAutoNum type="romanUcPeriod"/>
            </a:pPr>
            <a:r>
              <a:rPr lang="en-US" altLang="zh-CN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Peebles W, Xie S. Scalable diffusion models with transformers[C]//Proceedings of the IEEE/CVF international conference on computer vision. 2023: 4195-4205.</a:t>
            </a:r>
          </a:p>
          <a:p>
            <a:pPr marL="400050" indent="-400050" algn="just">
              <a:buFont typeface="+mj-lt"/>
              <a:buAutoNum type="romanUcPeriod"/>
            </a:pPr>
            <a:r>
              <a:rPr lang="en-US" altLang="zh-CN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Rombach R, </a:t>
            </a:r>
            <a:r>
              <a:rPr lang="en-US" altLang="zh-CN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Blattmann</a:t>
            </a:r>
            <a:r>
              <a:rPr lang="en-US" altLang="zh-CN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A, Lorenz D, et al. High-resolution image synthesis with latent diffusion models[C]//Proceedings of the IEEE/CVF conference on computer vision and pattern recognition. </a:t>
            </a:r>
            <a:r>
              <a:rPr lang="zh-CN" alt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2022: 10684-10695.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5316BC7-F621-8640-C8CD-9AD167B7CAF8}"/>
              </a:ext>
            </a:extLst>
          </p:cNvPr>
          <p:cNvSpPr txBox="1"/>
          <p:nvPr/>
        </p:nvSpPr>
        <p:spPr>
          <a:xfrm>
            <a:off x="703943" y="4424034"/>
            <a:ext cx="1836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Contact:</a:t>
            </a:r>
            <a:endParaRPr lang="zh-CN" altLang="en-US" sz="24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1D3DB29-2FD3-2385-9D31-C69E167E0E7B}"/>
              </a:ext>
            </a:extLst>
          </p:cNvPr>
          <p:cNvSpPr txBox="1"/>
          <p:nvPr/>
        </p:nvSpPr>
        <p:spPr>
          <a:xfrm>
            <a:off x="849085" y="4883277"/>
            <a:ext cx="5842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E-mail: </a:t>
            </a:r>
            <a:r>
              <a:rPr lang="en-US" altLang="zh-CN" spc="-10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Haruko386@outlook.com</a:t>
            </a:r>
            <a:endParaRPr lang="en-US" altLang="zh-CN" spc="-10" dirty="0">
              <a:solidFill>
                <a:srgbClr val="002060"/>
              </a:solidFill>
              <a:latin typeface="+mj-lt"/>
              <a:cs typeface="Times New Roman" panose="02020603050405020304" pitchFamily="18" charset="0"/>
            </a:endParaRPr>
          </a:p>
          <a:p>
            <a:r>
              <a:rPr lang="en-US" altLang="zh-CN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Github: </a:t>
            </a:r>
            <a:r>
              <a:rPr lang="en-US" altLang="zh-CN" spc="-10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github.com/Haruko386</a:t>
            </a:r>
            <a:endParaRPr lang="en-US" altLang="zh-CN" spc="-10" dirty="0">
              <a:solidFill>
                <a:srgbClr val="00206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C7F804B-A103-D717-3178-B5245182A2EB}"/>
              </a:ext>
            </a:extLst>
          </p:cNvPr>
          <p:cNvSpPr txBox="1"/>
          <p:nvPr/>
        </p:nvSpPr>
        <p:spPr>
          <a:xfrm>
            <a:off x="849085" y="4080873"/>
            <a:ext cx="6097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The code is based on </a:t>
            </a:r>
            <a:r>
              <a:rPr lang="en-US" altLang="zh-CN" b="0" i="0" u="sng" dirty="0">
                <a:solidFill>
                  <a:srgbClr val="0969DA"/>
                </a:solidFill>
                <a:effectLst/>
                <a:latin typeface="-apple-system"/>
                <a:hlinkClick r:id="rId4"/>
              </a:rPr>
              <a:t>Marigold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A8ADF23-33E1-39D0-29E9-AA546C98BD8D}"/>
              </a:ext>
            </a:extLst>
          </p:cNvPr>
          <p:cNvSpPr txBox="1"/>
          <p:nvPr/>
        </p:nvSpPr>
        <p:spPr>
          <a:xfrm>
            <a:off x="703943" y="3639206"/>
            <a:ext cx="6097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altLang="zh-CN" sz="2400" b="1" dirty="0"/>
              <a:t>Acknowledge: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77C21839-198A-6040-93FB-CCF2818A92B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020" b="1997"/>
          <a:stretch>
            <a:fillRect/>
          </a:stretch>
        </p:blipFill>
        <p:spPr>
          <a:xfrm>
            <a:off x="6096000" y="3980179"/>
            <a:ext cx="5286984" cy="140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477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F04D62-8D9B-418B-7C5C-2615E5FC1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DepthMaster: Taming Diffusion Models for Monocular Depth Estimation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5862F5-496C-422D-CF12-36F759FFF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Ziyang Song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D4EDE4-745B-8FB1-0F97-52F1D9D60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C00770A-4565-62CD-C711-E5F5C251B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182" y="1627632"/>
            <a:ext cx="6947636" cy="360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028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D029D5-F012-D665-444B-7FB257E03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DepthMaster: Taming Diffusion Models for Monocular Depth Estimation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1137FD-8C95-C613-17B2-24676AF36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Ziyang Song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B7D382-CDA4-7BD7-8449-012536A05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88A69FD8-20CE-0CF7-8CA0-0EA2422538F3}"/>
              </a:ext>
            </a:extLst>
          </p:cNvPr>
          <p:cNvSpPr txBox="1">
            <a:spLocks/>
          </p:cNvSpPr>
          <p:nvPr/>
        </p:nvSpPr>
        <p:spPr>
          <a:xfrm>
            <a:off x="541985" y="363600"/>
            <a:ext cx="11251085" cy="633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Overview of the </a:t>
            </a:r>
            <a:r>
              <a:rPr lang="en-US" altLang="zh-CN" b="1" dirty="0">
                <a:solidFill>
                  <a:srgbClr val="377EB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Marigold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fine-tuning protocol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9737D10-D3B8-2F8D-FD2E-243D43567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477" y="1105469"/>
            <a:ext cx="8303046" cy="464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469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936B39-D638-08DC-53AF-B8806EC47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DepthMaster: Taming Diffusion Models for Monocular Depth Estimation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812E4D-D607-9C3E-8778-8270E0756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Ziyang Song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B62E52-3EB1-BFE5-7786-4887792AD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916E14C-C495-56B9-599F-0DC17BEFE8B1}"/>
              </a:ext>
            </a:extLst>
          </p:cNvPr>
          <p:cNvSpPr txBox="1">
            <a:spLocks/>
          </p:cNvSpPr>
          <p:nvPr/>
        </p:nvSpPr>
        <p:spPr>
          <a:xfrm>
            <a:off x="541986" y="363600"/>
            <a:ext cx="10515600" cy="633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Overview of the </a:t>
            </a:r>
            <a:r>
              <a:rPr lang="en-US" altLang="zh-CN" b="1" dirty="0">
                <a:solidFill>
                  <a:srgbClr val="377EB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Marigold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inference scheme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F677DA5-5FA6-2A60-7AC1-601007343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883" y="1120658"/>
            <a:ext cx="9566234" cy="461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924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0D830D2D-137F-590B-231C-73956F8D2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536" y="365126"/>
            <a:ext cx="10515600" cy="650128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ea typeface="苹方-简" panose="020B0400000000000000" pitchFamily="34" charset="-122"/>
              </a:rPr>
              <a:t>Compare</a:t>
            </a:r>
            <a:r>
              <a:rPr lang="zh-CN" altLang="en-US" dirty="0">
                <a:latin typeface="Calibri" panose="020F0502020204030204" pitchFamily="34" charset="0"/>
                <a:ea typeface="苹方-简" panose="020B0400000000000000" pitchFamily="34" charset="-122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苹方-简" panose="020B0400000000000000" pitchFamily="34" charset="-122"/>
              </a:rPr>
              <a:t>with Traditional method</a:t>
            </a:r>
            <a:endParaRPr lang="zh-CN" altLang="en-US" dirty="0">
              <a:latin typeface="Calibri" panose="020F0502020204030204" pitchFamily="34" charset="0"/>
              <a:ea typeface="苹方-简" panose="020B0400000000000000" pitchFamily="34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E2E23C-8E0B-94AE-F4FA-3FD2A209C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DepthMaster: Taming Diffusion Models for Monocular Depth Estimation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55A035-1DCB-91CE-982C-182B7C206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Ziyang Song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828FB6-683D-F8E3-1983-66CE2548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FE052AD-1888-98EA-BA9C-C280191997A0}"/>
              </a:ext>
            </a:extLst>
          </p:cNvPr>
          <p:cNvSpPr txBox="1"/>
          <p:nvPr/>
        </p:nvSpPr>
        <p:spPr>
          <a:xfrm>
            <a:off x="398369" y="1447871"/>
            <a:ext cx="609487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b="1" dirty="0">
                <a:latin typeface="苹方-简" panose="020B0400000000000000" pitchFamily="34" charset="-122"/>
                <a:ea typeface="苹方-简" panose="020B0400000000000000" pitchFamily="34" charset="-122"/>
              </a:rPr>
              <a:t>一、建模能力上的优势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苹方-简" panose="020B0400000000000000" pitchFamily="34" charset="-122"/>
                <a:ea typeface="苹方-简" panose="020B0400000000000000" pitchFamily="34" charset="-122"/>
              </a:rPr>
              <a:t>生成建模能力强：</a:t>
            </a:r>
            <a:r>
              <a:rPr lang="zh-CN" altLang="en-US" dirty="0">
                <a:latin typeface="苹方-简" panose="020B0400000000000000" pitchFamily="34" charset="-122"/>
                <a:ea typeface="苹方-简" panose="020B0400000000000000" pitchFamily="34" charset="-122"/>
              </a:rPr>
              <a:t>扩散模型是一种概率生成模型，擅长从复杂分布中建模和生成高质量的输出</a:t>
            </a:r>
            <a:r>
              <a:rPr lang="en-US" altLang="zh-CN" dirty="0">
                <a:latin typeface="苹方-简" panose="020B0400000000000000" pitchFamily="34" charset="-122"/>
                <a:ea typeface="苹方-简" panose="020B0400000000000000" pitchFamily="34" charset="-122"/>
              </a:rPr>
              <a:t>. </a:t>
            </a:r>
            <a:r>
              <a:rPr lang="zh-CN" altLang="en-US" dirty="0">
                <a:latin typeface="苹方-简" panose="020B0400000000000000" pitchFamily="34" charset="-122"/>
                <a:ea typeface="苹方-简" panose="020B0400000000000000" pitchFamily="34" charset="-122"/>
              </a:rPr>
              <a:t>这种特性在深度估计中表现为：</a:t>
            </a:r>
            <a:endParaRPr lang="en-US" altLang="zh-CN" dirty="0">
              <a:latin typeface="苹方-简" panose="020B0400000000000000" pitchFamily="34" charset="-122"/>
              <a:ea typeface="苹方-简" panose="020B0400000000000000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苹方-简" panose="020B0400000000000000" pitchFamily="34" charset="-122"/>
                <a:ea typeface="苹方-简" panose="020B0400000000000000" pitchFamily="34" charset="-122"/>
              </a:rPr>
              <a:t>可以学习复杂的深度分布（如多峰、遮挡、边界锐利变化等场景）；</a:t>
            </a:r>
            <a:endParaRPr lang="en-US" altLang="zh-CN" dirty="0">
              <a:latin typeface="苹方-简" panose="020B0400000000000000" pitchFamily="34" charset="-122"/>
              <a:ea typeface="苹方-简" panose="020B0400000000000000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苹方-简" panose="020B0400000000000000" pitchFamily="34" charset="-122"/>
                <a:ea typeface="苹方-简" panose="020B0400000000000000" pitchFamily="34" charset="-122"/>
              </a:rPr>
              <a:t>能够以更自然、细腻的方式恢复深度图，细节还原能力强</a:t>
            </a:r>
            <a:r>
              <a:rPr lang="en-US" altLang="zh-CN" dirty="0">
                <a:latin typeface="苹方-简" panose="020B0400000000000000" pitchFamily="34" charset="-122"/>
                <a:ea typeface="苹方-简" panose="020B0400000000000000" pitchFamily="34" charset="-122"/>
              </a:rPr>
              <a:t>. </a:t>
            </a:r>
            <a:endParaRPr lang="zh-CN" altLang="en-US" dirty="0">
              <a:latin typeface="苹方-简" panose="020B0400000000000000" pitchFamily="34" charset="-122"/>
              <a:ea typeface="苹方-简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苹方-简" panose="020B0400000000000000" pitchFamily="34" charset="-122"/>
                <a:ea typeface="苹方-简" panose="020B0400000000000000" pitchFamily="34" charset="-122"/>
              </a:rPr>
              <a:t>对不确定性建模更好：</a:t>
            </a:r>
            <a:r>
              <a:rPr lang="zh-CN" altLang="en-US" dirty="0">
                <a:latin typeface="苹方-简" panose="020B0400000000000000" pitchFamily="34" charset="-122"/>
                <a:ea typeface="苹方-简" panose="020B0400000000000000" pitchFamily="34" charset="-122"/>
              </a:rPr>
              <a:t>传统深度估计方法往往只能输出一个确定的深度图，而扩散模型天然可以输出多种可能结果（通过多次采样），具备不确定性表达能力</a:t>
            </a:r>
            <a:endParaRPr lang="en-US" altLang="zh-CN" dirty="0">
              <a:latin typeface="苹方-简" panose="020B0400000000000000" pitchFamily="34" charset="-122"/>
              <a:ea typeface="苹方-简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苹方-简" panose="020B0400000000000000" pitchFamily="34" charset="-122"/>
                <a:ea typeface="苹方-简" panose="020B0400000000000000" pitchFamily="34" charset="-122"/>
              </a:rPr>
              <a:t>逐步反向预测机制更稳定：</a:t>
            </a:r>
            <a:r>
              <a:rPr lang="zh-CN" altLang="en-US" dirty="0">
                <a:latin typeface="苹方-简" panose="020B0400000000000000" pitchFamily="34" charset="-122"/>
                <a:ea typeface="苹方-简" panose="020B0400000000000000" pitchFamily="34" charset="-122"/>
              </a:rPr>
              <a:t>扩散模型通过逐步去噪生成深度图，每一步引导预测更接近真实值，从而更稳定地获得高质量深度估计，尤其在精细结构和边缘表现上优于常规网络</a:t>
            </a:r>
            <a:r>
              <a:rPr lang="en-US" altLang="zh-CN" dirty="0">
                <a:latin typeface="苹方-简" panose="020B0400000000000000" pitchFamily="34" charset="-122"/>
                <a:ea typeface="苹方-简" panose="020B0400000000000000" pitchFamily="34" charset="-122"/>
              </a:rPr>
              <a:t>. 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42BD6A6-2B40-4F0E-31E2-0C0F744F2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267" y="1485482"/>
            <a:ext cx="2717422" cy="203806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F790C90-A434-ACE6-993C-5447C99AA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267" y="3523547"/>
            <a:ext cx="2717422" cy="203806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B80A8D0-F80C-1276-C767-2BB76D94D4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845" y="1485481"/>
            <a:ext cx="2717422" cy="203806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7822351-A4AE-7044-CB0A-FE3BC85A2D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845" y="3523547"/>
            <a:ext cx="2717422" cy="203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408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D33F3955-69E4-9A24-E718-3011A058C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9241"/>
            <a:ext cx="12192000" cy="4899518"/>
          </a:xfrm>
          <a:prstGeom prst="rect">
            <a:avLst/>
          </a:prstGeo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061086-3707-F3F9-E2A8-48C3E9D74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DepthMaster: Taming Diffusion Models for Monocular Depth Estimation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49AA8B-E18E-4AB3-ECBC-18D4BB1CB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Ziyang Song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BCABA0-FC55-1069-83EC-DC02230C8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42B4A99-706A-156B-A764-48782C45C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290" y="0"/>
            <a:ext cx="5369710" cy="300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70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0BC649E-90B3-040E-B354-5D2D51314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 Alignment Module</a:t>
            </a:r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BA09F3-AB30-6C24-62E9-626F75F3C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DepthMaster: Taming Diffusion Models for Monocular Depth Estimation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849F0B-930E-2621-C057-448995567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Ziyang Song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E93F48-BABC-89A3-BA8A-6A1A5B29E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C547D47-F8E2-291D-657A-C26269AA5177}"/>
              </a:ext>
            </a:extLst>
          </p:cNvPr>
          <p:cNvSpPr txBox="1"/>
          <p:nvPr/>
        </p:nvSpPr>
        <p:spPr>
          <a:xfrm>
            <a:off x="509788" y="1397675"/>
            <a:ext cx="496988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b="0" i="0" dirty="0">
                <a:solidFill>
                  <a:srgbClr val="1A1A1A"/>
                </a:solidFill>
                <a:effectLst/>
                <a:latin typeface="Segoe UI" panose="020B0502040204020203" pitchFamily="34" charset="0"/>
              </a:rPr>
              <a:t>StableDiffusionv2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Segoe UI" panose="020B0502040204020203" pitchFamily="34" charset="0"/>
              </a:rPr>
              <a:t>由两个组件组成：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Segoe UI" panose="020B0502040204020203" pitchFamily="34" charset="0"/>
              </a:rPr>
              <a:t>I2L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Segoe UI" panose="020B0502040204020203" pitchFamily="34" charset="0"/>
              </a:rPr>
              <a:t>编码器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Segoe UI" panose="020B0502040204020203" pitchFamily="34" charset="0"/>
              </a:rPr>
              <a:t>-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Segoe UI" panose="020B0502040204020203" pitchFamily="34" charset="0"/>
              </a:rPr>
              <a:t>解码器和去噪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Segoe UI" panose="020B0502040204020203" pitchFamily="34" charset="0"/>
              </a:rPr>
              <a:t>U-Net. I2L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Segoe UI" panose="020B0502040204020203" pitchFamily="34" charset="0"/>
              </a:rPr>
              <a:t>编码器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Segoe UI" panose="020B0502040204020203" pitchFamily="34" charset="0"/>
              </a:rPr>
              <a:t>-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Segoe UI" panose="020B0502040204020203" pitchFamily="34" charset="0"/>
              </a:rPr>
              <a:t>解码器负责特征压缩，旨在减少推理时间和训练成本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Segoe UI" panose="020B0502040204020203" pitchFamily="34" charset="0"/>
              </a:rPr>
              <a:t>. 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Segoe UI" panose="020B0502040204020203" pitchFamily="34" charset="0"/>
              </a:rPr>
              <a:t>经过图像重建训练，它主要捕捉低级特征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Segoe UI" panose="020B0502040204020203" pitchFamily="34" charset="0"/>
              </a:rPr>
              <a:t>. </a:t>
            </a:r>
          </a:p>
          <a:p>
            <a:pPr algn="just"/>
            <a:endParaRPr lang="en-US" altLang="zh-CN" b="0" i="0" dirty="0">
              <a:solidFill>
                <a:srgbClr val="1A1A1A"/>
              </a:solidFill>
              <a:effectLst/>
              <a:latin typeface="Segoe UI" panose="020B0502040204020203" pitchFamily="34" charset="0"/>
            </a:endParaRPr>
          </a:p>
          <a:p>
            <a:pPr algn="just"/>
            <a:r>
              <a:rPr lang="en-US" altLang="zh-CN" b="0" i="0" dirty="0">
                <a:solidFill>
                  <a:srgbClr val="1A1A1A"/>
                </a:solidFill>
                <a:effectLst/>
                <a:latin typeface="Segoe UI" panose="020B0502040204020203" pitchFamily="34" charset="0"/>
              </a:rPr>
              <a:t>U-Net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Segoe UI" panose="020B0502040204020203" pitchFamily="34" charset="0"/>
              </a:rPr>
              <a:t>负责从噪声图像中恢复图像，使其能够利用场景感知和推理能力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Segoe UI" panose="020B0502040204020203" pitchFamily="34" charset="0"/>
              </a:rPr>
              <a:t>. 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Segoe UI" panose="020B0502040204020203" pitchFamily="34" charset="0"/>
              </a:rPr>
              <a:t>然而，由于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Segoe UI" panose="020B0502040204020203" pitchFamily="34" charset="0"/>
              </a:rPr>
              <a:t>U-Net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Segoe UI" panose="020B0502040204020203" pitchFamily="34" charset="0"/>
              </a:rPr>
              <a:t>是通过重建任务进行训练的，它倾向于过分强调细微的颜色细节，导致产生“伪纹理”，而不是捕捉真实结构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Segoe UI" panose="020B0502040204020203" pitchFamily="34" charset="0"/>
              </a:rPr>
              <a:t>. </a:t>
            </a:r>
          </a:p>
          <a:p>
            <a:pPr algn="just"/>
            <a:endParaRPr lang="en-US" altLang="zh-CN" b="0" i="0" dirty="0">
              <a:solidFill>
                <a:srgbClr val="1A1A1A"/>
              </a:solidFill>
              <a:effectLst/>
              <a:latin typeface="Segoe UI" panose="020B0502040204020203" pitchFamily="34" charset="0"/>
            </a:endParaRPr>
          </a:p>
          <a:p>
            <a:pPr algn="just"/>
            <a:r>
              <a:rPr lang="zh-CN" altLang="en-US" dirty="0"/>
              <a:t>受到</a:t>
            </a:r>
            <a:r>
              <a:rPr lang="en-US" altLang="zh-CN" dirty="0"/>
              <a:t>REPA</a:t>
            </a:r>
            <a:r>
              <a:rPr lang="zh-CN" altLang="en-US" dirty="0"/>
              <a:t>的启发，本论文引入了语义正则化，以增强</a:t>
            </a:r>
            <a:r>
              <a:rPr lang="en-US" altLang="zh-CN" dirty="0"/>
              <a:t>U-Net</a:t>
            </a:r>
            <a:r>
              <a:rPr lang="zh-CN" altLang="en-US" dirty="0"/>
              <a:t>的场景表示能力，并防止对表面颜色信息的过拟合</a:t>
            </a:r>
            <a:r>
              <a:rPr lang="en-US" altLang="zh-CN" dirty="0"/>
              <a:t>. </a:t>
            </a:r>
            <a:endParaRPr lang="en-US" altLang="zh-CN" dirty="0">
              <a:solidFill>
                <a:srgbClr val="1A1A1A"/>
              </a:solidFill>
              <a:latin typeface="Segoe UI" panose="020B0502040204020203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E0D6828-742E-24C1-4C93-BC2A8B8148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1080" r="49430"/>
          <a:stretch>
            <a:fillRect/>
          </a:stretch>
        </p:blipFill>
        <p:spPr>
          <a:xfrm>
            <a:off x="6026524" y="1815040"/>
            <a:ext cx="6165476" cy="288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437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33ED06-5592-84A9-29A9-78852CFEE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063EF6F-9B27-6FB5-E00B-89024E11F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 Alignment Module</a:t>
            </a:r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6F7C95-9A63-80D1-6E9C-5A2B50526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DepthMaster: Taming Diffusion Models for Monocular Depth Estimation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5F8F22-9699-E819-FA5D-AF9AE9275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Ziyang Song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5A0237-40AC-DAB5-3214-8A6F1AD67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324314A-69FC-6783-E8D2-FDF7F4A805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1080" r="49430"/>
          <a:stretch>
            <a:fillRect/>
          </a:stretch>
        </p:blipFill>
        <p:spPr>
          <a:xfrm>
            <a:off x="6026524" y="1815040"/>
            <a:ext cx="6165476" cy="288678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6CF1615-CB4C-BAF0-128A-0146FD3C5C31}"/>
              </a:ext>
            </a:extLst>
          </p:cNvPr>
          <p:cNvSpPr txBox="1"/>
          <p:nvPr/>
        </p:nvSpPr>
        <p:spPr>
          <a:xfrm>
            <a:off x="7014882" y="5788387"/>
            <a:ext cx="517711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050" dirty="0">
                <a:solidFill>
                  <a:schemeClr val="bg2">
                    <a:lumMod val="50000"/>
                  </a:schemeClr>
                </a:solidFill>
              </a:rPr>
              <a:t>DINOv2 </a:t>
            </a:r>
            <a:r>
              <a:rPr lang="zh-CN" altLang="en-US" sz="1050" dirty="0">
                <a:solidFill>
                  <a:schemeClr val="bg2">
                    <a:lumMod val="50000"/>
                  </a:schemeClr>
                </a:solidFill>
              </a:rPr>
              <a:t>是一种基于 </a:t>
            </a:r>
            <a:r>
              <a:rPr lang="en-US" altLang="zh-CN" sz="1050" dirty="0">
                <a:solidFill>
                  <a:schemeClr val="bg2">
                    <a:lumMod val="50000"/>
                  </a:schemeClr>
                </a:solidFill>
              </a:rPr>
              <a:t>Vision Transformer</a:t>
            </a:r>
            <a:r>
              <a:rPr lang="zh-CN" altLang="en-US" sz="1050" dirty="0">
                <a:solidFill>
                  <a:schemeClr val="bg2">
                    <a:lumMod val="50000"/>
                  </a:schemeClr>
                </a:solidFill>
              </a:rPr>
              <a:t>（</a:t>
            </a:r>
            <a:r>
              <a:rPr lang="en-US" altLang="zh-CN" sz="1050" dirty="0" err="1">
                <a:solidFill>
                  <a:schemeClr val="bg2">
                    <a:lumMod val="50000"/>
                  </a:schemeClr>
                </a:solidFill>
              </a:rPr>
              <a:t>ViT</a:t>
            </a:r>
            <a:r>
              <a:rPr lang="zh-CN" altLang="en-US" sz="1050" dirty="0">
                <a:solidFill>
                  <a:schemeClr val="bg2">
                    <a:lumMod val="50000"/>
                  </a:schemeClr>
                </a:solidFill>
              </a:rPr>
              <a:t>）的自监督视觉编码器，通过知识蒸馏的方式训练，能够提取通用、可迁移的图像特征，用于图像分类、分割、深度估计等多种视觉任务</a:t>
            </a:r>
            <a:r>
              <a:rPr lang="en-US" altLang="zh-CN" sz="1050" dirty="0">
                <a:solidFill>
                  <a:schemeClr val="bg2">
                    <a:lumMod val="50000"/>
                  </a:schemeClr>
                </a:solidFill>
              </a:rPr>
              <a:t>. </a:t>
            </a:r>
            <a:endParaRPr lang="zh-CN" alt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F25840D-46BC-FC3A-BD6D-4CAC0486CE00}"/>
                  </a:ext>
                </a:extLst>
              </p:cNvPr>
              <p:cNvSpPr txBox="1"/>
              <p:nvPr/>
            </p:nvSpPr>
            <p:spPr>
              <a:xfrm>
                <a:off x="705971" y="1593476"/>
                <a:ext cx="456527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本文使用了</a:t>
                </a:r>
                <a:r>
                  <a:rPr lang="en-US" altLang="zh-CN" b="1" dirty="0"/>
                  <a:t>DINOv2</a:t>
                </a:r>
                <a:r>
                  <a:rPr lang="zh-CN" altLang="en-US" dirty="0"/>
                  <a:t>作为预训练的编码器，对于给定的</a:t>
                </a:r>
                <a:r>
                  <a:rPr lang="en-US" altLang="zh-CN" dirty="0"/>
                  <a:t>RGB</a:t>
                </a:r>
                <a:r>
                  <a:rPr lang="zh-CN" altLang="en-US" dirty="0"/>
                  <a:t>图像</a:t>
                </a:r>
                <a:r>
                  <a:rPr lang="en-US" altLang="zh-CN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𝑒𝑥𝑡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altLang="zh-CN" dirty="0"/>
                  <a:t>,</a:t>
                </a:r>
              </a:p>
              <a:p>
                <a:r>
                  <a:rPr lang="zh-CN" altLang="en-US" dirty="0"/>
                  <a:t>其中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为图像输了，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为特征维度</a:t>
                </a:r>
                <a:r>
                  <a:rPr lang="en-US" altLang="zh-CN" dirty="0"/>
                  <a:t>.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F25840D-46BC-FC3A-BD6D-4CAC0486C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71" y="1593476"/>
                <a:ext cx="4565276" cy="923330"/>
              </a:xfrm>
              <a:prstGeom prst="rect">
                <a:avLst/>
              </a:prstGeom>
              <a:blipFill>
                <a:blip r:embed="rId3"/>
                <a:stretch>
                  <a:fillRect l="-1202" t="-3289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4A6ACD5-06A9-5909-3A40-21A1D0C962F8}"/>
                  </a:ext>
                </a:extLst>
              </p:cNvPr>
              <p:cNvSpPr txBox="1"/>
              <p:nvPr/>
            </p:nvSpPr>
            <p:spPr>
              <a:xfrm>
                <a:off x="705971" y="2575362"/>
                <a:ext cx="45652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同时经过编码后的图像经过</a:t>
                </a:r>
                <a:r>
                  <a:rPr lang="en-US" altLang="zh-CN" dirty="0" err="1"/>
                  <a:t>Unet</a:t>
                </a:r>
                <a:r>
                  <a:rPr lang="zh-CN" altLang="en-US" dirty="0"/>
                  <a:t>对图像进行编码，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𝑢𝑛𝑒𝑡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4A6ACD5-06A9-5909-3A40-21A1D0C96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71" y="2575362"/>
                <a:ext cx="4565276" cy="646331"/>
              </a:xfrm>
              <a:prstGeom prst="rect">
                <a:avLst/>
              </a:prstGeom>
              <a:blipFill>
                <a:blip r:embed="rId4"/>
                <a:stretch>
                  <a:fillRect l="-1202" t="-4717" r="-801" b="-15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C627C8E-A5CB-EE58-8CA0-170C75527D5F}"/>
                  </a:ext>
                </a:extLst>
              </p:cNvPr>
              <p:cNvSpPr txBox="1"/>
              <p:nvPr/>
            </p:nvSpPr>
            <p:spPr>
              <a:xfrm>
                <a:off x="705971" y="3258434"/>
                <a:ext cx="4565276" cy="945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将</a:t>
                </a:r>
                <a:r>
                  <a:rPr lang="en-US" altLang="zh-CN" dirty="0"/>
                  <a:t>U-Net</a:t>
                </a:r>
                <a:r>
                  <a:rPr lang="zh-CN" altLang="en-US" dirty="0"/>
                  <a:t>编码后的特征图与预训练模型编码后的特征图进行对齐训练，损失函数为：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𝑓𝑎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𝑒𝑥𝑡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𝑢𝑛𝑒𝑡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𝑒𝑥𝑡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𝑢𝑛𝑒𝑡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C627C8E-A5CB-EE58-8CA0-170C75527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71" y="3258434"/>
                <a:ext cx="4565276" cy="945580"/>
              </a:xfrm>
              <a:prstGeom prst="rect">
                <a:avLst/>
              </a:prstGeom>
              <a:blipFill>
                <a:blip r:embed="rId5"/>
                <a:stretch>
                  <a:fillRect l="-1202" t="-3871"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A639E247-2D7E-A5C8-D5E9-B1A50AE6DA8E}"/>
              </a:ext>
            </a:extLst>
          </p:cNvPr>
          <p:cNvSpPr txBox="1"/>
          <p:nvPr/>
        </p:nvSpPr>
        <p:spPr>
          <a:xfrm>
            <a:off x="705971" y="4204014"/>
            <a:ext cx="4565276" cy="945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通过特征对齐，</a:t>
            </a:r>
            <a:r>
              <a:rPr lang="en-US" altLang="zh-CN" dirty="0"/>
              <a:t>U-Net </a:t>
            </a:r>
            <a:r>
              <a:rPr lang="zh-CN" altLang="en-US" dirty="0"/>
              <a:t>学习到更具语义意义的表示，提高了其泛化能力，同时避免了对低级细节的过拟合</a:t>
            </a:r>
            <a:r>
              <a:rPr lang="en-US" altLang="zh-CN" dirty="0"/>
              <a:t>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3110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03C40-C755-F69E-D228-98ACEDDCD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Fourier Enhancement Module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3F68F4-72D8-9E08-EDD4-2C9AE4348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DepthMaster: Taming Diffusion Models for Monocular Depth Estimation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0DE95F-9E07-BF7E-BAA0-A44677313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Ziyang Song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437BD5-92C4-5630-95E5-3700DF5BC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B303B58-064C-C82B-2DA0-0458CFE4F0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386" t="40949" r="422" b="1"/>
          <a:stretch>
            <a:fillRect/>
          </a:stretch>
        </p:blipFill>
        <p:spPr>
          <a:xfrm>
            <a:off x="6026400" y="1814400"/>
            <a:ext cx="5997388" cy="289319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6C1B6FE-674F-CC42-9E98-ECCD690D351C}"/>
              </a:ext>
            </a:extLst>
          </p:cNvPr>
          <p:cNvSpPr txBox="1"/>
          <p:nvPr/>
        </p:nvSpPr>
        <p:spPr>
          <a:xfrm>
            <a:off x="705971" y="1593476"/>
            <a:ext cx="45652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rgbClr val="1A1A1A"/>
                </a:solidFill>
                <a:latin typeface="Segoe UI" panose="020B0502040204020203" pitchFamily="34" charset="0"/>
              </a:rPr>
              <a:t>单步推理有效地加快了深度图的计算过程，通过避免多步迭代和多次运行积分</a:t>
            </a:r>
            <a:r>
              <a:rPr lang="en-US" altLang="zh-CN" dirty="0">
                <a:solidFill>
                  <a:srgbClr val="1A1A1A"/>
                </a:solidFill>
                <a:latin typeface="Segoe UI" panose="020B0502040204020203" pitchFamily="34" charset="0"/>
              </a:rPr>
              <a:t>. </a:t>
            </a:r>
            <a:r>
              <a:rPr lang="zh-CN" altLang="en-US" dirty="0">
                <a:solidFill>
                  <a:srgbClr val="1A1A1A"/>
                </a:solidFill>
                <a:latin typeface="Segoe UI" panose="020B0502040204020203" pitchFamily="34" charset="0"/>
              </a:rPr>
              <a:t>然而，扩散模型输出的细粒度特性通常源于迭代精炼过程</a:t>
            </a:r>
            <a:r>
              <a:rPr lang="en-US" altLang="zh-CN" dirty="0">
                <a:solidFill>
                  <a:srgbClr val="1A1A1A"/>
                </a:solidFill>
                <a:latin typeface="Segoe UI" panose="020B0502040204020203" pitchFamily="34" charset="0"/>
              </a:rPr>
              <a:t>. </a:t>
            </a:r>
            <a:r>
              <a:rPr lang="zh-CN" altLang="en-US" dirty="0">
                <a:solidFill>
                  <a:srgbClr val="1A1A1A"/>
                </a:solidFill>
                <a:latin typeface="Segoe UI" panose="020B0502040204020203" pitchFamily="34" charset="0"/>
              </a:rPr>
              <a:t>因此，单目推理的模型往往会使得预测的结果较为模糊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CBB2E0C-DFE5-0C6D-1D8E-24FAC805F680}"/>
              </a:ext>
            </a:extLst>
          </p:cNvPr>
          <p:cNvSpPr txBox="1"/>
          <p:nvPr/>
        </p:nvSpPr>
        <p:spPr>
          <a:xfrm>
            <a:off x="705971" y="3070804"/>
            <a:ext cx="4565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rgbClr val="1A1A1A"/>
                </a:solidFill>
                <a:latin typeface="Segoe UI" panose="020B0502040204020203" pitchFamily="34" charset="0"/>
              </a:rPr>
              <a:t>由此，本文提出了</a:t>
            </a:r>
            <a:r>
              <a:rPr lang="zh-CN" altLang="en-US" b="1" dirty="0">
                <a:solidFill>
                  <a:srgbClr val="1A1A1A"/>
                </a:solidFill>
                <a:latin typeface="Segoe UI" panose="020B0502040204020203" pitchFamily="34" charset="0"/>
              </a:rPr>
              <a:t>傅里叶增强模块</a:t>
            </a:r>
            <a:r>
              <a:rPr lang="zh-CN" altLang="en-US" dirty="0">
                <a:solidFill>
                  <a:srgbClr val="1A1A1A"/>
                </a:solidFill>
                <a:latin typeface="Segoe UI" panose="020B0502040204020203" pitchFamily="34" charset="0"/>
              </a:rPr>
              <a:t>来将细节高清化</a:t>
            </a:r>
            <a:r>
              <a:rPr lang="en-US" altLang="zh-CN" dirty="0">
                <a:solidFill>
                  <a:srgbClr val="1A1A1A"/>
                </a:solidFill>
                <a:latin typeface="Segoe UI" panose="020B0502040204020203" pitchFamily="34" charset="0"/>
              </a:rPr>
              <a:t>. 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ACCCDAD-FC07-84CA-428F-09EAEF329788}"/>
              </a:ext>
            </a:extLst>
          </p:cNvPr>
          <p:cNvSpPr txBox="1"/>
          <p:nvPr/>
        </p:nvSpPr>
        <p:spPr>
          <a:xfrm>
            <a:off x="705971" y="3717135"/>
            <a:ext cx="4565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受到</a:t>
            </a:r>
            <a:r>
              <a:rPr lang="en-US" altLang="zh-CN" dirty="0" err="1"/>
              <a:t>DiffusionEdge</a:t>
            </a:r>
            <a:r>
              <a:rPr lang="zh-CN" altLang="en-US" dirty="0"/>
              <a:t>的启发，该模块在频域中运行，以模拟迭代精细化过程对不同频带的关注</a:t>
            </a:r>
            <a:r>
              <a:rPr lang="en-US" altLang="zh-CN" dirty="0"/>
              <a:t>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6889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5E4886-8D2B-9583-000A-85C42C204B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61B7B-DCE0-55DD-A946-A6C8B9612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Fourier Enhancement Module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7F21AB-E21B-213C-89FD-3EC17E2B1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DepthMaster: Taming Diffusion Models for Monocular Depth Estimation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2A4754-1E48-5114-4A75-B911EFE22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Ziyang Song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6276E3-C489-69B7-DBCF-E0D148228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3083BA6-0B0C-212E-9CCD-3A7029DA16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386" t="40949" r="422" b="1"/>
          <a:stretch>
            <a:fillRect/>
          </a:stretch>
        </p:blipFill>
        <p:spPr>
          <a:xfrm>
            <a:off x="6026400" y="1814400"/>
            <a:ext cx="5997388" cy="289319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BC0DC27-4BD7-5EC3-144A-203832B54717}"/>
              </a:ext>
            </a:extLst>
          </p:cNvPr>
          <p:cNvSpPr txBox="1"/>
          <p:nvPr/>
        </p:nvSpPr>
        <p:spPr>
          <a:xfrm>
            <a:off x="705971" y="1231760"/>
            <a:ext cx="4565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/>
              <a:t>具体来说，傅里叶增强模块由两个组件组成：一个用于</a:t>
            </a:r>
            <a:r>
              <a:rPr lang="zh-CN" altLang="en-US" b="1" dirty="0"/>
              <a:t>一般结构捕捉的空间通道</a:t>
            </a:r>
            <a:r>
              <a:rPr lang="zh-CN" altLang="en-US" dirty="0"/>
              <a:t>和一个用于细节</a:t>
            </a:r>
            <a:r>
              <a:rPr lang="zh-CN" altLang="en-US" b="1" dirty="0"/>
              <a:t>增强的频率通道</a:t>
            </a:r>
            <a:r>
              <a:rPr lang="en-US" altLang="zh-CN" dirty="0"/>
              <a:t>.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3D4063A-7157-0D03-6C21-1508659FD33C}"/>
                  </a:ext>
                </a:extLst>
              </p:cNvPr>
              <p:cNvSpPr txBox="1"/>
              <p:nvPr/>
            </p:nvSpPr>
            <p:spPr>
              <a:xfrm>
                <a:off x="705971" y="2207875"/>
                <a:ext cx="4565276" cy="945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/>
                  <a:t>在</a:t>
                </a:r>
                <a:r>
                  <a:rPr lang="zh-CN" altLang="en-US" b="1" dirty="0"/>
                  <a:t>频率通道</a:t>
                </a:r>
                <a:r>
                  <a:rPr lang="zh-CN" altLang="en-US" dirty="0"/>
                  <a:t>中，来自</a:t>
                </a:r>
                <a:r>
                  <a:rPr lang="en-US" altLang="zh-CN" dirty="0"/>
                  <a:t>U-Net</a:t>
                </a:r>
                <a:r>
                  <a:rPr lang="zh-CN" altLang="en-US" dirty="0"/>
                  <a:t>的中间模块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𝑚𝑖𝑑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会</m:t>
                    </m:r>
                  </m:oMath>
                </a14:m>
                <a:r>
                  <a:rPr lang="zh-CN" altLang="en-US" dirty="0"/>
                  <a:t>首先通过</a:t>
                </a:r>
                <a:r>
                  <a:rPr lang="en-US" altLang="zh-CN" dirty="0"/>
                  <a:t>2D </a:t>
                </a:r>
                <a:r>
                  <a:rPr lang="zh-CN" altLang="en-US" dirty="0"/>
                  <a:t>快速傅里叶变换（</a:t>
                </a:r>
                <a:r>
                  <a:rPr lang="en-US" altLang="zh-CN" dirty="0"/>
                  <a:t>FFT</a:t>
                </a:r>
                <a:r>
                  <a:rPr lang="zh-CN" altLang="en-US" dirty="0"/>
                  <a:t>）被转换到频率域中，得到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𝑚𝑖𝑑𝑓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3D4063A-7157-0D03-6C21-1508659FD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71" y="2207875"/>
                <a:ext cx="4565276" cy="945580"/>
              </a:xfrm>
              <a:prstGeom prst="rect">
                <a:avLst/>
              </a:prstGeom>
              <a:blipFill>
                <a:blip r:embed="rId3"/>
                <a:stretch>
                  <a:fillRect l="-1202" t="-3226" r="-1068" b="-77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3866D31-CC0D-45E3-FF95-5FD5D2F4268B}"/>
                  </a:ext>
                </a:extLst>
              </p:cNvPr>
              <p:cNvSpPr txBox="1"/>
              <p:nvPr/>
            </p:nvSpPr>
            <p:spPr>
              <a:xfrm>
                <a:off x="705971" y="3206240"/>
                <a:ext cx="4565276" cy="1798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/>
                  <a:t>为了自适应地在不同频段之间平衡信息，一个由</a:t>
                </a:r>
                <a:r>
                  <a:rPr lang="zh-CN" altLang="en-US" b="1" dirty="0"/>
                  <a:t>卷积层和激活层组成的调制器</a:t>
                </a:r>
                <a:r>
                  <a:rPr lang="zh-CN" altLang="en-US" dirty="0"/>
                  <a:t>会作用于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𝑚𝑖𝑑𝑓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zh-CN" altLang="en-US" dirty="0"/>
                  <a:t>增强后的特征随后通过二维逆快速傅里叶变换（</a:t>
                </a:r>
                <a:r>
                  <a:rPr lang="en-US" altLang="zh-CN" dirty="0" err="1"/>
                  <a:t>iFFT</a:t>
                </a:r>
                <a:r>
                  <a:rPr lang="zh-CN" altLang="en-US" dirty="0"/>
                  <a:t>）被转换回空间域，表示为：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𝑖𝐹𝐹𝑇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𝐶𝑜𝑛𝑣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𝐹𝐹𝑇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𝑚𝑖𝑑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))))</m:t>
                    </m:r>
                  </m:oMath>
                </a14:m>
                <a:endParaRPr lang="en-US" altLang="zh-CN" dirty="0"/>
              </a:p>
              <a:p>
                <a:pPr algn="just"/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dirty="0"/>
                  <a:t>表示激活函数</a:t>
                </a:r>
                <a:r>
                  <a:rPr lang="en-US" altLang="zh-CN" dirty="0"/>
                  <a:t>.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3866D31-CC0D-45E3-FF95-5FD5D2F42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71" y="3206240"/>
                <a:ext cx="4565276" cy="1798826"/>
              </a:xfrm>
              <a:prstGeom prst="rect">
                <a:avLst/>
              </a:prstGeom>
              <a:blipFill>
                <a:blip r:embed="rId4"/>
                <a:stretch>
                  <a:fillRect l="-1202" t="-2034" r="-6008" b="-4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25EAEAD-1420-C390-BF1E-C297BBD5394E}"/>
                  </a:ext>
                </a:extLst>
              </p:cNvPr>
              <p:cNvSpPr txBox="1"/>
              <p:nvPr/>
            </p:nvSpPr>
            <p:spPr>
              <a:xfrm>
                <a:off x="705971" y="5057851"/>
                <a:ext cx="4565276" cy="967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/>
                  <a:t>接下来，我们将来自空间通路的特征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dirty="0"/>
                  <a:t>与频率通路的特征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zh-CN" altLang="en-US" dirty="0"/>
                  <a:t>进行拼接</a:t>
                </a:r>
                <a:r>
                  <a:rPr lang="en-US" altLang="zh-CN" dirty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𝑚𝑖𝑑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𝐶𝑜𝑛𝑣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25EAEAD-1420-C390-BF1E-C297BBD53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71" y="5057851"/>
                <a:ext cx="4565276" cy="967829"/>
              </a:xfrm>
              <a:prstGeom prst="rect">
                <a:avLst/>
              </a:prstGeom>
              <a:blipFill>
                <a:blip r:embed="rId5"/>
                <a:stretch>
                  <a:fillRect l="-1202" t="-3797" r="-1068" b="-31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6468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1275</Words>
  <Application>Microsoft Office PowerPoint</Application>
  <PresentationFormat>宽屏</PresentationFormat>
  <Paragraphs>97</Paragraphs>
  <Slides>14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-apple-system</vt:lpstr>
      <vt:lpstr>等线</vt:lpstr>
      <vt:lpstr>苹方-简</vt:lpstr>
      <vt:lpstr>Arial</vt:lpstr>
      <vt:lpstr>Calibri</vt:lpstr>
      <vt:lpstr>Cambria Math</vt:lpstr>
      <vt:lpstr>Segoe UI</vt:lpstr>
      <vt:lpstr>Times New Roman</vt:lpstr>
      <vt:lpstr>Office 主题​​</vt:lpstr>
      <vt:lpstr>PowerPoint 演示文稿</vt:lpstr>
      <vt:lpstr>PowerPoint 演示文稿</vt:lpstr>
      <vt:lpstr>PowerPoint 演示文稿</vt:lpstr>
      <vt:lpstr>Compare with Traditional method</vt:lpstr>
      <vt:lpstr>PowerPoint 演示文稿</vt:lpstr>
      <vt:lpstr>Feature Alignment Module</vt:lpstr>
      <vt:lpstr>Feature Alignment Module</vt:lpstr>
      <vt:lpstr>Fourier Enhancement Module</vt:lpstr>
      <vt:lpstr>Fourier Enhancement Module</vt:lpstr>
      <vt:lpstr>PowerPoint 演示文稿</vt:lpstr>
      <vt:lpstr>Two-stage Training Curriculum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Haruko386 Hare</dc:creator>
  <cp:lastModifiedBy>Haruko386 Hare</cp:lastModifiedBy>
  <cp:revision>43</cp:revision>
  <dcterms:created xsi:type="dcterms:W3CDTF">2025-02-06T09:29:27Z</dcterms:created>
  <dcterms:modified xsi:type="dcterms:W3CDTF">2025-06-19T07:10:42Z</dcterms:modified>
</cp:coreProperties>
</file>