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62" r:id="rId5"/>
    <p:sldId id="263" r:id="rId6"/>
    <p:sldId id="259" r:id="rId7"/>
    <p:sldId id="264" r:id="rId8"/>
    <p:sldId id="269" r:id="rId9"/>
    <p:sldId id="270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Alpha" id="{86F49B6B-2F95-4238-885D-EE88D0908763}">
          <p14:sldIdLst>
            <p14:sldId id="256"/>
          </p14:sldIdLst>
        </p14:section>
        <p14:section name="Pre" id="{46F88F41-3C58-4137-BEE8-B25D1E0A397B}">
          <p14:sldIdLst>
            <p14:sldId id="257"/>
            <p14:sldId id="261"/>
            <p14:sldId id="262"/>
            <p14:sldId id="263"/>
          </p14:sldIdLst>
        </p14:section>
        <p14:section name="Structure" id="{0FA29BA8-9FAB-47F8-99A5-498FE939881D}">
          <p14:sldIdLst>
            <p14:sldId id="259"/>
            <p14:sldId id="264"/>
            <p14:sldId id="269"/>
            <p14:sldId id="270"/>
            <p14:sldId id="266"/>
          </p14:sldIdLst>
        </p14:section>
        <p14:section name="The code" id="{D3954197-E283-4B76-87AE-30788E673B51}">
          <p14:sldIdLst>
            <p14:sldId id="267"/>
            <p14:sldId id="268"/>
            <p14:sldId id="271"/>
            <p14:sldId id="272"/>
            <p14:sldId id="273"/>
            <p14:sldId id="274"/>
          </p14:sldIdLst>
        </p14:section>
        <p14:section name="future work" id="{368B95E6-5209-4305-A14D-5125832C34DF}">
          <p14:sldIdLst>
            <p14:sldId id="275"/>
          </p14:sldIdLst>
        </p14:section>
        <p14:section name="The Omega" id="{CEE27B96-A246-40CA-887A-57B56D7DC7C0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D8B"/>
    <a:srgbClr val="9CC0FF"/>
    <a:srgbClr val="4B6F87"/>
    <a:srgbClr val="EAA558"/>
    <a:srgbClr val="FFC6A0"/>
    <a:srgbClr val="FFA6F8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568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2E1A83-3047-36FA-863F-1E4B1D10C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1B5C9D-1752-7B91-F5A4-B5CC045010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A603F-0A93-444D-8629-4F217C06D7B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782BEA-2CC7-6D9A-804A-1E496DEE07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B05B67-40C9-BC82-1F69-57F2CD21D0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1AB97-5633-44E5-8D42-9C6C623B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08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0556-C6E0-4966-95AC-2714B8DB3000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306B-C746-45CD-BD4C-8C578389B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328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新年快乐ヾ</a:t>
            </a:r>
            <a:r>
              <a:rPr lang="en-US" altLang="zh-CN" dirty="0"/>
              <a:t>(≧▽≦*)o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306B-C746-45CD-BD4C-8C578389B835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7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306B-C746-45CD-BD4C-8C578389B8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5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C70D3-738F-C47C-C2A6-BF8A87FC9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F6D349D-9420-E0CE-6D66-BDB7ECD3E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EB3FF9-03AD-6094-012F-AA9137D49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9AC04B-808F-E6F3-68F0-F24EDAB9A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306B-C746-45CD-BD4C-8C578389B8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5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89E53-F9F7-0DC1-A68E-FBC9268BD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A4DB60-48B4-E530-B058-6D263D873C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AF8CBE-64AE-0624-47E7-A7379C0CE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DB8477-749F-DACF-36A0-7E60E4BE1C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306B-C746-45CD-BD4C-8C578389B8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853A6-1944-B2C9-A9BA-4BC135BE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DFF672-90AB-BCC6-EFFB-10443086C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CAF0CA-E40A-DF09-983F-E3D7B0B49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6902F0-9D03-C538-386A-C2D493F40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306B-C746-45CD-BD4C-8C578389B8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0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Slurm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[1]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（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doc [2]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：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Simple Linux Utility for Resource Management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）是一个开源、容错和高度可扩展的集群管理和作业调度系统，适用于大型和小型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Linux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集群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306B-C746-45CD-BD4C-8C578389B8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7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  <a:r>
              <a:rPr lang="en-US" altLang="zh-CN" dirty="0"/>
              <a:t>(o</a:t>
            </a:r>
            <a:r>
              <a:rPr lang="zh-CN" altLang="en-US" dirty="0"/>
              <a:t>ﾟ</a:t>
            </a:r>
            <a:r>
              <a:rPr lang="en-US" altLang="zh-CN" dirty="0"/>
              <a:t>v</a:t>
            </a:r>
            <a:r>
              <a:rPr lang="zh-CN" altLang="en-US" dirty="0"/>
              <a:t>ﾟ</a:t>
            </a:r>
            <a:r>
              <a:rPr lang="en-US" altLang="zh-CN" dirty="0"/>
              <a:t>)</a:t>
            </a:r>
            <a:r>
              <a:rPr lang="zh-CN" altLang="en-US" dirty="0"/>
              <a:t>ノ</a:t>
            </a:r>
            <a:r>
              <a:rPr lang="en-US" altLang="zh-CN" baseline="30000" dirty="0"/>
              <a:t>Bye~</a:t>
            </a:r>
            <a:endParaRPr lang="zh-CN" altLang="en-US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306B-C746-45CD-BD4C-8C578389B83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0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5BD70-FA1A-2043-4733-2035C5F8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F6518-F8F9-46AD-580A-6540C02D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60DBF-D434-8228-0100-8D182A83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8AD6-B5BA-E817-D83A-1E8A5621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B83D1-CAC5-3503-0F5C-2A081AD9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C2DD-A96B-1F7C-D733-66DB187D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3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1EF2AF-1D96-1735-3247-4EBA76B6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3C6440-C251-DB10-48F0-C529D561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99A60F-5714-0A2A-48B1-1521CF50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3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F635D-ECF4-C097-A28D-3B9076DA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405DD-9340-5EA2-D47F-EBC11E22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AB340-165C-A22E-3459-EF813AFD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DE582-14CB-DB87-A640-9AEB37E5A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ECF58-DAC2-1C8E-077D-18A1CAF9A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01E0C-6C16-5420-AB60-815771BA3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1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F6AFE7AB-73F3-CF7E-EB61-3152AC00C2B1}"/>
              </a:ext>
            </a:extLst>
          </p:cNvPr>
          <p:cNvSpPr txBox="1"/>
          <p:nvPr/>
        </p:nvSpPr>
        <p:spPr>
          <a:xfrm>
            <a:off x="0" y="1720334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F7F"/>
                </a:solidFill>
              </a:rPr>
              <a:t>ZoeDepth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007F7F"/>
                </a:solidFill>
              </a:rPr>
              <a:t>Z</a:t>
            </a:r>
            <a:r>
              <a:rPr lang="en-US" altLang="zh-CN" sz="2800" b="1" dirty="0"/>
              <a:t>ero-sh</a:t>
            </a:r>
            <a:r>
              <a:rPr lang="en-US" altLang="zh-CN" sz="2800" b="1" dirty="0">
                <a:solidFill>
                  <a:srgbClr val="007F7F"/>
                </a:solidFill>
              </a:rPr>
              <a:t>o</a:t>
            </a:r>
            <a:r>
              <a:rPr lang="en-US" altLang="zh-CN" sz="2800" b="1" dirty="0"/>
              <a:t>t Transf</a:t>
            </a:r>
            <a:r>
              <a:rPr lang="en-US" altLang="zh-CN" sz="2800" b="1" dirty="0">
                <a:solidFill>
                  <a:srgbClr val="007F7F"/>
                </a:solidFill>
              </a:rPr>
              <a:t>e</a:t>
            </a:r>
            <a:r>
              <a:rPr lang="en-US" altLang="zh-CN" sz="2800" b="1" dirty="0"/>
              <a:t>r by Combining Relative and Metric </a:t>
            </a:r>
            <a:r>
              <a:rPr lang="en-US" altLang="zh-CN" sz="2800" b="1" dirty="0">
                <a:solidFill>
                  <a:srgbClr val="007F7F"/>
                </a:solidFill>
              </a:rPr>
              <a:t>Depth</a:t>
            </a:r>
            <a:endParaRPr lang="zh-CN" altLang="en-US" sz="2800" b="1" spc="-150" dirty="0">
              <a:solidFill>
                <a:srgbClr val="007F7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DAC9F5-E520-396E-4269-64AC56BE9266}"/>
              </a:ext>
            </a:extLst>
          </p:cNvPr>
          <p:cNvSpPr txBox="1"/>
          <p:nvPr/>
        </p:nvSpPr>
        <p:spPr>
          <a:xfrm>
            <a:off x="2884025" y="3105112"/>
            <a:ext cx="64239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focuses on the operation of the </a:t>
            </a:r>
            <a:r>
              <a:rPr lang="en-US" altLang="zh-CN" b="1" i="1" dirty="0">
                <a:solidFill>
                  <a:srgbClr val="257D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ZoeDepth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and the analysis of the program's structure. If you're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reading this then I wish you a great year of business and happiness every day. Much joy and long peace. And finally keep the faith even in times of trouble. Glhf.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089BAE-45EA-F32F-6F5D-6C5C19F54E8B}"/>
              </a:ext>
            </a:extLst>
          </p:cNvPr>
          <p:cNvSpPr txBox="1"/>
          <p:nvPr/>
        </p:nvSpPr>
        <p:spPr>
          <a:xfrm>
            <a:off x="3047999" y="26530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shariq.bhat@kaust.edu.sa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AE3F7B-6758-780C-3F6C-386514C37F43}"/>
              </a:ext>
            </a:extLst>
          </p:cNvPr>
          <p:cNvSpPr txBox="1"/>
          <p:nvPr/>
        </p:nvSpPr>
        <p:spPr>
          <a:xfrm>
            <a:off x="-58058" y="6414108"/>
            <a:ext cx="1225005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PubDate</a:t>
            </a:r>
            <a:r>
              <a:rPr lang="zh-CN" altLang="en-US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3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 Feb 2023               Subject</a:t>
            </a:r>
            <a:r>
              <a:rPr lang="en-US" altLang="zh-CN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and Pattern Recognition</a:t>
            </a:r>
            <a:r>
              <a:rPr lang="en-US" altLang="zh-CN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(CVPR 2023)</a:t>
            </a:r>
            <a:r>
              <a:rPr lang="en-US" altLang="zh-CN" sz="13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300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90078E-2E0E-AE42-58A3-38FE08870283}"/>
              </a:ext>
            </a:extLst>
          </p:cNvPr>
          <p:cNvSpPr txBox="1"/>
          <p:nvPr/>
        </p:nvSpPr>
        <p:spPr>
          <a:xfrm>
            <a:off x="3047999" y="22837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Shariq Farooq Bhat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3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FCA8A0-BD4B-CF8C-8F4E-D73E7D63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F0FEE7-FB83-FA47-8E7D-ACB7B238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B543F0-8888-1BAF-1B90-494A3073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FD2B05-A104-6C37-1012-DF8078954D4E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Run sanity.py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A40ADD-EE13-3880-23C7-643BDA14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8"/>
          <a:stretch/>
        </p:blipFill>
        <p:spPr>
          <a:xfrm>
            <a:off x="1538514" y="972457"/>
            <a:ext cx="9114972" cy="499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0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BD94C6-2E33-7B0C-91D9-029C3851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0AACA-66AB-137F-19F6-83671FBF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32E206-4478-47BC-60FE-AE484848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3EF3E4-519F-C67D-3896-25BB6BEF7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893"/>
            <a:ext cx="12192000" cy="45702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6BDD48-7D53-34E5-2DBE-23FB87A94F1B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Run sanity.py</a:t>
            </a:r>
          </a:p>
        </p:txBody>
      </p:sp>
    </p:spTree>
    <p:extLst>
      <p:ext uri="{BB962C8B-B14F-4D97-AF65-F5344CB8AC3E}">
        <p14:creationId xmlns:p14="http://schemas.microsoft.com/office/powerpoint/2010/main" val="326652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221D55-9694-DA20-F3FC-A1BCAA6D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7B48FE-BA63-CA1E-8AB4-8B244B3A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B454A-A68F-4DA7-BB43-7DC85205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4B09855-657F-E14F-CFBE-33EABFF16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58" y="1033356"/>
            <a:ext cx="4949372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主程序入口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__name__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'__main__'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mp.set_start_method(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'forkserver'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设置多进程启动方式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定义并解析命令行参数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parser = argparse.ArgumentParser()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parser.add_argument(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"-m"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"--model"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"zoedepth"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模型名称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parser.add_argument(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"-d"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"--dataset"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'nyu'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数据集名称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parser.add_argument(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"--trainer"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训练器类型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args, unknown_args = parser.parse_known_args()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overwrite_kwargs = parse_unknown(unknown_args)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解析未定义参数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将命令行参数加入配置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overwrite_kwargs[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"model"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args.model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args.trainer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is not None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overwrite_kwargs[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"trainer"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args.trainer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获取配置文件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config = get_config(args.model,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"train"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args.dataset, **overwrite_kwargs)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是否启用共享字典（用于分布式训练）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config.use_shared_dict: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shared_dict = mp.Manager().dict()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shared_dict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None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config.shared_dict = shared_dict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配置训练相关参数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config.batch_size = config.bs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config.mode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'train'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config.root !=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"."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not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os.path.isdir(config.root):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os.makedirs(config.root)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743B3A-11E6-4E30-3B00-A77F3473FA9F}"/>
              </a:ext>
            </a:extLst>
          </p:cNvPr>
          <p:cNvSpPr txBox="1"/>
          <p:nvPr/>
        </p:nvSpPr>
        <p:spPr>
          <a:xfrm>
            <a:off x="5421086" y="1031815"/>
            <a:ext cx="6096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检查是否在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SLURM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环境中运行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node_str = os.environ[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'SLURM_JOB_NODELIST'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].replace(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'['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).replace(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']'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nodes = node_str.split(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','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config.world_size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(nodes)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config.rank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(os.environ[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'SLURM_PROCID'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KeyError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非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SLURM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环境的默认设置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config.world_size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config.rank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nodes = 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"127.0.0.1"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config.distributed: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配置分布式训练参数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port = np.random.randint(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15000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15025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config.dist_url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'tcp://{}:{}'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.format(nodes[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port)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(config.dist_url)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config.dist_backend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'nccl'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config.gpu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None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GPU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ngpus_per_node = torch.cuda.device_count()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config.num_workers = config.workers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config.ngpus_per_node = ngpus_per_node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"Config:"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pprint(config)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如果仅有一个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GPU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，则直接运行主工作器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ngpus_per_node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config.gpu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main_worker(config.gpu, ngpus_per_node, config)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lang="zh-CN" altLang="en-US" sz="1000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76AF6E05-0D9D-B964-CBF4-61AB6709ACF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 flipH="1" flipV="1">
            <a:off x="3016421" y="751338"/>
            <a:ext cx="5172187" cy="5733142"/>
          </a:xfrm>
          <a:prstGeom prst="bentConnector5">
            <a:avLst>
              <a:gd name="adj1" fmla="val -3017"/>
              <a:gd name="adj2" fmla="val 45000"/>
              <a:gd name="adj3" fmla="val 104420"/>
            </a:avLst>
          </a:prstGeom>
          <a:ln>
            <a:solidFill>
              <a:srgbClr val="257D8B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5F5EA81-0D2A-9E40-55E0-FD96757BF932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Train_mono.py</a:t>
            </a:r>
          </a:p>
        </p:txBody>
      </p:sp>
    </p:spTree>
    <p:extLst>
      <p:ext uri="{BB962C8B-B14F-4D97-AF65-F5344CB8AC3E}">
        <p14:creationId xmlns:p14="http://schemas.microsoft.com/office/powerpoint/2010/main" val="97057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722BD-6A7A-2FDD-A92F-D8C271B6B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4BCAD1-3775-B153-5154-CF8228F4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822398-8EEB-B28F-B1C4-5E8B351F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D2B31-4B15-0931-3F49-01A5776F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285DB4-F266-69DE-9F78-CBB4835FC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286" y="1057969"/>
            <a:ext cx="475342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main_worker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gpu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ngpus_per_node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设置随机种子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seed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.seed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'seed'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.seed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43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fix_random_seed(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seed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.gpu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gpu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构建模型并加载权重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build_model(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load_ckpt(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parallelize(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统计模型参数数量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total_params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round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(count_parameters(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1e6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M"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.total_params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total_params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f"Total parameters 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total_params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加载训练和测试数据集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train_loader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DepthDataLoader(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"train"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).data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test_loader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DepthDataLoader(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"online_eval"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).data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构建训练器并启动训练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get_trainer(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train_loader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test_loader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device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.gpu)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.train()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D8EA6A-4BFB-9AAB-D90B-F2A02D4233BC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Train_mono.py</a:t>
            </a:r>
          </a:p>
        </p:txBody>
      </p:sp>
    </p:spTree>
    <p:extLst>
      <p:ext uri="{BB962C8B-B14F-4D97-AF65-F5344CB8AC3E}">
        <p14:creationId xmlns:p14="http://schemas.microsoft.com/office/powerpoint/2010/main" val="398243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4F5F-47F3-2E2C-E13D-C5942C71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F962C2-DAE5-FCF4-6A92-E0D43A36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7FEAA5-5D06-E1D0-F1F5-A1BC9EA9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C925C6-8671-70A7-BEE9-BB6C9D19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3BDCC5-2378-766D-0465-81E600E16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21072"/>
            <a:ext cx="6473371" cy="514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train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打印正在训练的模型名称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f"Training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.config.name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如果没有指定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UID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，则生成一个随机的唯一标识符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.config.uid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is None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.config.uid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(uuid.uuid4()).split(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)[-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创建运行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ID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和实验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ID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，基于当前时间和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UID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run_id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dt.now().strftime(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'%d-%h_%H-%M'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.config.uid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.config.run_id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run_id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.config.experiment_id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.config.name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.config.version_name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run_id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确定是否写入日志和记录数据（仅在主进程中进行）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.should_write = ((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not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.config.distributed)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.config.rank ==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.should_log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.should_write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如果需要记录日志，初始化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WandB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.should_log: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tags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.config.tags.split(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','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.config.tags !=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''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None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wandb.init(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project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.config.project,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.config.experiment_id,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config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=flatten(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.config),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dir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.config.root,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notes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.config.notes,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settings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=wandb.Settings(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start_method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"fork"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92E3E8F-13D4-4AE8-E33E-0F4781E8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429" y="184638"/>
            <a:ext cx="5696857" cy="6232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设置模型为训练模式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.model.train()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.step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best_loss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np.inf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初始化最佳损失为正无穷大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validate_every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.config.validate_every *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.iters_per_epoch)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验证间隔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如果启用预加载，提前加载数据以加快训练速度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.config.prefetch: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batch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tqdm(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.train_loader),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desc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f"Prefetching..."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total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.iters_per_epoch)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is_rank_zero(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.config)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.train_loader):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定义一个函数用于格式化损失值为字符串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stringify_losses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"; 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.join(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kv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colors.fg.purple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kv[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colors.reset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round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(kv[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].item(),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.4e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.items()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))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开始训练的主循环，按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epoch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进行迭代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epoch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.config.epochs):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如果触发早停条件，则中断训练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.should_early_stop():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.epoch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epoch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记录当前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epoch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WandB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.should_log: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wandb.log({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"Epoch"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epoch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step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.step)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初始化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tqdm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进度条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pbar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tqdm(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.train_loader),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desc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f"Epoch: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epoch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.config.epochs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 Loop: Train"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total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.iters_per_epoch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)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is_rank_zero(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.config)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.train_loader)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5ECC07-8EBC-F45A-195B-633067B2636D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Base_tainer.py</a:t>
            </a:r>
          </a:p>
        </p:txBody>
      </p:sp>
    </p:spTree>
    <p:extLst>
      <p:ext uri="{BB962C8B-B14F-4D97-AF65-F5344CB8AC3E}">
        <p14:creationId xmlns:p14="http://schemas.microsoft.com/office/powerpoint/2010/main" val="9810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E2ACD-6B6D-483B-FEAF-5F3BA0B4C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AC50A3-49A3-AD3E-8510-ECB62B75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CD3936-33BC-01F2-1CF3-AFF06FA6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8C9BC8-93FB-764A-E348-3DBF0034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EA59064-33BC-BAB6-4D03-F00C8287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914" y="1151453"/>
            <a:ext cx="5885543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遍历训练数据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batch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pbar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如果触发早停条件，退出当前训练过程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.should_early_stop():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"Early stopping"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训练当前批次并返回损失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losses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.train_on_batch(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batch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.raise_if_nan(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losses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检查损失中是否存在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NaN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更新进度条描述，显示当前损失值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is_rank_zero(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.config.print_losses: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pbar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.set_description(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f"Epoch: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epoch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.config.epochs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. Loop: Train. Losses: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stringify_losses(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losses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调整学习率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.scheduler.step()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50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步记录一次损失到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WandB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.should_log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.step %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wandb.log(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{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f"Train/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.item()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losses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.items()},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step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.step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增加训练步数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.step +=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D1CA4B2-71D4-5DFF-D490-CBC958E79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740968"/>
            <a:ext cx="513080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验证模型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.test_loader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.step %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validate_every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==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.model.eval()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设置模型为评估模式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保存当前最新的模型检查点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.should_write: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.save_checkpoint(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.config.experiment_id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_latest.pt"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执行验证过程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test_losses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.validate()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将验证结果记录到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WandB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.should_log: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wandb.log(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{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f"Test/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tloss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tloss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test_losses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.items()},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step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.step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wandb.log(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{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f"Metrics/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.items()},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step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.step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如果验证损失达到新低，保存最佳模型检查点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.metric_criterion] &lt;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best_loss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.should_write: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.save_checkpoint(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.config.experiment_id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_best.pt"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best_loss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.metric_criterion]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.model.train()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恢复模型为训练模式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分布式训练时同步所有进程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.config.distributed: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dist.barrier()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80B9FD-2E8A-C529-C42C-BE3F74A8EE84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Base_trainer.py</a:t>
            </a:r>
          </a:p>
        </p:txBody>
      </p:sp>
    </p:spTree>
    <p:extLst>
      <p:ext uri="{BB962C8B-B14F-4D97-AF65-F5344CB8AC3E}">
        <p14:creationId xmlns:p14="http://schemas.microsoft.com/office/powerpoint/2010/main" val="230532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D8F94-57E6-CD42-F038-3AA492EE4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876A91-B53F-E9AA-2AB5-03A7CDFC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8B0C3B-7A00-617B-469C-D7D9F450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24B7B7-8704-7BFA-3B08-30D24713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DF9869-13E8-0525-1FBC-CE3F5AFED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29" y="1524632"/>
            <a:ext cx="5268686" cy="38087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训练完成后，保存最终的模型检查点并进行验证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.step +=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.model.eval()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.save_checkpoint(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.config.experiment_id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_latest.pt"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.test_loader: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test_losses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.validate()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.should_log: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wandb.log(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f"Test/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tloss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tloss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test_losses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.items()},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step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.step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wandb.log(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f"Metrics/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.items()},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step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.step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.metric_criterion] &lt;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best_loss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.should_write: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.save_checkpoint(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f"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.config.experiment_id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_best.pt"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best_loss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.metric_criterion]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恢复模型为训练模式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.model.train()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34EED2-661E-9EE4-B9BB-7C0A6D1440DB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Base_trainer.py</a:t>
            </a:r>
          </a:p>
        </p:txBody>
      </p:sp>
    </p:spTree>
    <p:extLst>
      <p:ext uri="{BB962C8B-B14F-4D97-AF65-F5344CB8AC3E}">
        <p14:creationId xmlns:p14="http://schemas.microsoft.com/office/powerpoint/2010/main" val="238129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5E04B1-3661-0E97-63B4-26426873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F83AA9-38AA-96D0-A41B-84CE5F0F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6938F8-457B-7874-D443-B8F9E79D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23EC0E-3605-BEDF-26DE-C49CE20E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16" y="558800"/>
            <a:ext cx="10466568" cy="5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26F620-B85F-11BB-4749-24BF9BE0C95E}"/>
              </a:ext>
            </a:extLst>
          </p:cNvPr>
          <p:cNvSpPr txBox="1"/>
          <p:nvPr/>
        </p:nvSpPr>
        <p:spPr>
          <a:xfrm>
            <a:off x="3591147" y="2619830"/>
            <a:ext cx="500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Thanks for Watching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C98D4F-BB75-DB26-2DE2-DB2C46BF6679}"/>
              </a:ext>
            </a:extLst>
          </p:cNvPr>
          <p:cNvSpPr txBox="1"/>
          <p:nvPr/>
        </p:nvSpPr>
        <p:spPr>
          <a:xfrm>
            <a:off x="3047999" y="3269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E-mail: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haruko386@outlook.com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27F43B-4160-0E06-46D4-011E9D547868}"/>
              </a:ext>
            </a:extLst>
          </p:cNvPr>
          <p:cNvSpPr txBox="1"/>
          <p:nvPr/>
        </p:nvSpPr>
        <p:spPr>
          <a:xfrm>
            <a:off x="3047999" y="36084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Date: </a:t>
            </a:r>
            <a:fld id="{8F852859-2F7A-45DF-8316-0E245D75A5ED}" type="datetime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2025/1/2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9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4D6F8-B5F0-057D-F58A-3F9FEFBE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BE051-0041-FFB8-4632-61BA3E7F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DC5F8-8365-0442-CD87-A2206D05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8323D4-83D3-969D-8C8B-2B04AD2706F0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未解决的问题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本论文提出的模型究竟是如何计算深度值？</a:t>
            </a:r>
            <a:endParaRPr lang="en-US" altLang="zh-CN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17D7E3-31DD-42C4-EF35-DBA485EF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488" y="136523"/>
            <a:ext cx="932050" cy="9040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DD9C1E8-E8E0-2BED-2AE9-AC6825016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1" t="15033" r="14399" b="8497"/>
          <a:stretch/>
        </p:blipFill>
        <p:spPr>
          <a:xfrm>
            <a:off x="355055" y="1203978"/>
            <a:ext cx="3273969" cy="25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6F8BC-3237-4CC5-4AD1-9BFC3F7FD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B25C5BA-6656-1E1B-B0B2-1A8B47F3D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1" t="15033" r="14399" b="8497"/>
          <a:stretch/>
        </p:blipFill>
        <p:spPr>
          <a:xfrm>
            <a:off x="355055" y="1203978"/>
            <a:ext cx="3273969" cy="252563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59F4F2-A891-4E32-D7B4-6BE24F36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5310A-2C09-7A5D-23EF-4B961872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F38A2-3A48-5E63-0451-D99CE507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961AE4-DAF4-CDA4-3DA2-37D943BE443E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未解决的问题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本论文提出的模型究竟是如何计算深度值？</a:t>
            </a:r>
            <a:endParaRPr lang="en-US" altLang="zh-CN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D1D768-46C6-87DC-8CA8-BAD8D8AD9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488" y="136523"/>
            <a:ext cx="932050" cy="9040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4134D6-626C-EAFA-6E8D-DC6769709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701" y="1238137"/>
            <a:ext cx="1036099" cy="102895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D3988E8-D5F2-A0B2-1611-E6F850833201}"/>
              </a:ext>
            </a:extLst>
          </p:cNvPr>
          <p:cNvSpPr/>
          <p:nvPr/>
        </p:nvSpPr>
        <p:spPr>
          <a:xfrm>
            <a:off x="1992039" y="2122039"/>
            <a:ext cx="45719" cy="45719"/>
          </a:xfrm>
          <a:prstGeom prst="rect">
            <a:avLst/>
          </a:prstGeom>
          <a:noFill/>
          <a:ln w="9525">
            <a:solidFill>
              <a:srgbClr val="9CC0F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0369F3-D8F1-2A44-5457-40BABB4F0DBF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2037758" y="1752614"/>
            <a:ext cx="2310943" cy="392285"/>
          </a:xfrm>
          <a:prstGeom prst="straightConnector1">
            <a:avLst/>
          </a:prstGeom>
          <a:ln>
            <a:solidFill>
              <a:srgbClr val="257D8B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9812E-524A-6444-B226-607BF2193141}"/>
              </a:ext>
            </a:extLst>
          </p:cNvPr>
          <p:cNvSpPr txBox="1"/>
          <p:nvPr/>
        </p:nvSpPr>
        <p:spPr>
          <a:xfrm>
            <a:off x="4257627" y="2736280"/>
            <a:ext cx="332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对该像素的深度生成</a:t>
            </a:r>
            <a:r>
              <a:rPr lang="en-US" altLang="zh-CN" dirty="0"/>
              <a:t>3</a:t>
            </a:r>
            <a:r>
              <a:rPr lang="zh-CN" altLang="en-US" dirty="0"/>
              <a:t>个可能的预测值</a:t>
            </a:r>
            <a:r>
              <a:rPr lang="en-US" altLang="zh-CN" dirty="0"/>
              <a:t>(bin center)</a:t>
            </a:r>
            <a:r>
              <a:rPr lang="zh-CN" altLang="en-US" dirty="0"/>
              <a:t>：</a:t>
            </a:r>
            <a:r>
              <a:rPr lang="en-US" altLang="zh-CN" dirty="0"/>
              <a:t>[c1, c2, c3]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02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9B687-A542-10BF-9774-9533EA9C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883DA-2147-017C-ED88-07B641D0A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1" t="15033" r="14399" b="8497"/>
          <a:stretch/>
        </p:blipFill>
        <p:spPr>
          <a:xfrm>
            <a:off x="355055" y="1203978"/>
            <a:ext cx="3273969" cy="252563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BD401-4058-7E9F-CD80-5F925C85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6CBC9-BA8D-B8AB-4C20-4CC1B853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9F46B-D566-E369-EEDA-F791B8B2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1FA9C-AD57-0B72-CE52-720AE0302B7F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未解决的问题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本论文提出的模型究竟是如何计算深度值？</a:t>
            </a:r>
            <a:endParaRPr lang="en-US" altLang="zh-CN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7EFCD3-B587-CF52-848C-8D04D2EC6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488" y="136523"/>
            <a:ext cx="932050" cy="9040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A2E26E-3FFA-3B47-BD36-DEDAB0136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701" y="1238137"/>
            <a:ext cx="1036099" cy="102895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965506E-C49E-B794-7D49-73F4F1869A8E}"/>
              </a:ext>
            </a:extLst>
          </p:cNvPr>
          <p:cNvSpPr/>
          <p:nvPr/>
        </p:nvSpPr>
        <p:spPr>
          <a:xfrm>
            <a:off x="1992039" y="2122039"/>
            <a:ext cx="45719" cy="45719"/>
          </a:xfrm>
          <a:prstGeom prst="rect">
            <a:avLst/>
          </a:prstGeom>
          <a:noFill/>
          <a:ln w="9525">
            <a:solidFill>
              <a:srgbClr val="9CC0F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1E8CBF-D9A1-6ED4-71EF-F991CF7D3CD5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2037758" y="1752614"/>
            <a:ext cx="2310943" cy="392285"/>
          </a:xfrm>
          <a:prstGeom prst="straightConnector1">
            <a:avLst/>
          </a:prstGeom>
          <a:ln>
            <a:solidFill>
              <a:srgbClr val="257D8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E129B9-19E8-4920-8EDD-94A1B6C1311B}"/>
              </a:ext>
            </a:extLst>
          </p:cNvPr>
          <p:cNvCxnSpPr>
            <a:cxnSpLocks/>
          </p:cNvCxnSpPr>
          <p:nvPr/>
        </p:nvCxnSpPr>
        <p:spPr>
          <a:xfrm>
            <a:off x="4960938" y="1668463"/>
            <a:ext cx="1071562" cy="0"/>
          </a:xfrm>
          <a:prstGeom prst="straightConnector1">
            <a:avLst/>
          </a:prstGeom>
          <a:ln>
            <a:solidFill>
              <a:srgbClr val="257D8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159A18C-E4BB-96BB-C929-6CEAABFFDD71}"/>
              </a:ext>
            </a:extLst>
          </p:cNvPr>
          <p:cNvSpPr txBox="1"/>
          <p:nvPr/>
        </p:nvSpPr>
        <p:spPr>
          <a:xfrm>
            <a:off x="4495800" y="273143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3</a:t>
            </a:r>
            <a:r>
              <a:rPr lang="zh-CN" altLang="en-US" dirty="0"/>
              <a:t>个不同的预测值，分别有相应，取该深度值的概率</a:t>
            </a:r>
            <a:r>
              <a:rPr lang="en-US" altLang="zh-CN" dirty="0"/>
              <a:t>[p1, p2, p3]</a:t>
            </a:r>
            <a:endParaRPr lang="zh-CN" altLang="en-US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548CCB7-0D94-12BD-66EC-3F684A72A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93442"/>
              </p:ext>
            </p:extLst>
          </p:nvPr>
        </p:nvGraphicFramePr>
        <p:xfrm>
          <a:off x="6104477" y="1297623"/>
          <a:ext cx="3570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170">
                  <a:extLst>
                    <a:ext uri="{9D8B030D-6E8A-4147-A177-3AD203B41FA5}">
                      <a16:colId xmlns:a16="http://schemas.microsoft.com/office/drawing/2014/main" val="2878239512"/>
                    </a:ext>
                  </a:extLst>
                </a:gridCol>
                <a:gridCol w="1190170">
                  <a:extLst>
                    <a:ext uri="{9D8B030D-6E8A-4147-A177-3AD203B41FA5}">
                      <a16:colId xmlns:a16="http://schemas.microsoft.com/office/drawing/2014/main" val="892762637"/>
                    </a:ext>
                  </a:extLst>
                </a:gridCol>
                <a:gridCol w="1190170">
                  <a:extLst>
                    <a:ext uri="{9D8B030D-6E8A-4147-A177-3AD203B41FA5}">
                      <a16:colId xmlns:a16="http://schemas.microsoft.com/office/drawing/2014/main" val="385481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7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3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6934D-EA75-6FBC-AE7B-2E3939721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D07AD20-6FF9-370B-8009-9471E7A4B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1" t="15033" r="14399" b="8497"/>
          <a:stretch/>
        </p:blipFill>
        <p:spPr>
          <a:xfrm>
            <a:off x="355055" y="1203978"/>
            <a:ext cx="3273969" cy="2525633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3B657-775B-A2AD-DDE7-337A50E2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4BEC5-EAA5-42E7-CA3C-E9EF830D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7CA3F-08AA-97FE-3B08-43074B22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1DE908-8A17-F2AF-1BBE-EC84FC635C15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未解决的问题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本论文提出的模型究竟是如何计算深度值？</a:t>
            </a:r>
            <a:endParaRPr lang="en-US" altLang="zh-CN" sz="32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C5BEE2-51A3-323C-4A1F-42874443E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488" y="136523"/>
            <a:ext cx="932050" cy="9040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E2317D-500D-EDFF-38C3-A33756F7E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701" y="1238137"/>
            <a:ext cx="1036099" cy="102895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68631B4-D73A-5BD3-3845-1AA13D2C8375}"/>
              </a:ext>
            </a:extLst>
          </p:cNvPr>
          <p:cNvSpPr/>
          <p:nvPr/>
        </p:nvSpPr>
        <p:spPr>
          <a:xfrm>
            <a:off x="1992039" y="2122039"/>
            <a:ext cx="45719" cy="45719"/>
          </a:xfrm>
          <a:prstGeom prst="rect">
            <a:avLst/>
          </a:prstGeom>
          <a:noFill/>
          <a:ln w="9525">
            <a:solidFill>
              <a:srgbClr val="9CC0F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2EAAFE-1854-3F43-364E-F052922CCDCA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2037758" y="1752614"/>
            <a:ext cx="2310943" cy="392285"/>
          </a:xfrm>
          <a:prstGeom prst="straightConnector1">
            <a:avLst/>
          </a:prstGeom>
          <a:ln>
            <a:solidFill>
              <a:srgbClr val="257D8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BD2D161-5E2E-D62B-2531-E9B25139BB07}"/>
              </a:ext>
            </a:extLst>
          </p:cNvPr>
          <p:cNvCxnSpPr>
            <a:cxnSpLocks/>
          </p:cNvCxnSpPr>
          <p:nvPr/>
        </p:nvCxnSpPr>
        <p:spPr>
          <a:xfrm>
            <a:off x="4960938" y="1668463"/>
            <a:ext cx="1071562" cy="0"/>
          </a:xfrm>
          <a:prstGeom prst="straightConnector1">
            <a:avLst/>
          </a:prstGeom>
          <a:ln>
            <a:solidFill>
              <a:srgbClr val="257D8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F1A2B3C-727B-5AA3-7126-BE4B38410B51}"/>
              </a:ext>
            </a:extLst>
          </p:cNvPr>
          <p:cNvSpPr txBox="1"/>
          <p:nvPr/>
        </p:nvSpPr>
        <p:spPr>
          <a:xfrm>
            <a:off x="4495800" y="278266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类似于求数学期望，将概率和深度值加权后可求得最终深度值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7CA93A4D-E4E8-74B3-619B-E432974FE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02193"/>
              </p:ext>
            </p:extLst>
          </p:nvPr>
        </p:nvGraphicFramePr>
        <p:xfrm>
          <a:off x="6104477" y="1297623"/>
          <a:ext cx="3570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170">
                  <a:extLst>
                    <a:ext uri="{9D8B030D-6E8A-4147-A177-3AD203B41FA5}">
                      <a16:colId xmlns:a16="http://schemas.microsoft.com/office/drawing/2014/main" val="2878239512"/>
                    </a:ext>
                  </a:extLst>
                </a:gridCol>
                <a:gridCol w="1190170">
                  <a:extLst>
                    <a:ext uri="{9D8B030D-6E8A-4147-A177-3AD203B41FA5}">
                      <a16:colId xmlns:a16="http://schemas.microsoft.com/office/drawing/2014/main" val="892762637"/>
                    </a:ext>
                  </a:extLst>
                </a:gridCol>
                <a:gridCol w="1190170">
                  <a:extLst>
                    <a:ext uri="{9D8B030D-6E8A-4147-A177-3AD203B41FA5}">
                      <a16:colId xmlns:a16="http://schemas.microsoft.com/office/drawing/2014/main" val="385481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70193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1BE428E-096A-2EDC-1BE4-35F56ED8B579}"/>
              </a:ext>
            </a:extLst>
          </p:cNvPr>
          <p:cNvCxnSpPr>
            <a:cxnSpLocks/>
          </p:cNvCxnSpPr>
          <p:nvPr/>
        </p:nvCxnSpPr>
        <p:spPr>
          <a:xfrm>
            <a:off x="9678081" y="1668463"/>
            <a:ext cx="409348" cy="0"/>
          </a:xfrm>
          <a:prstGeom prst="straightConnector1">
            <a:avLst/>
          </a:prstGeom>
          <a:ln>
            <a:solidFill>
              <a:srgbClr val="257D8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8989599-B03F-2FFE-0A99-EE468478347C}"/>
                  </a:ext>
                </a:extLst>
              </p:cNvPr>
              <p:cNvSpPr txBox="1"/>
              <p:nvPr/>
            </p:nvSpPr>
            <p:spPr>
              <a:xfrm>
                <a:off x="9960431" y="1222042"/>
                <a:ext cx="1582602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8989599-B03F-2FFE-0A99-EE468478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31" y="1222042"/>
                <a:ext cx="1582602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039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6CA88214-E5D4-CB78-B401-AB9C0B7A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3" y="1066800"/>
            <a:ext cx="4998852" cy="4903787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47051-D410-516C-0969-4D795802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98B31-7898-39BA-8907-CC4FA526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567B9-4955-2C7C-583F-4E732DB5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4A737B-6837-8835-90C2-BF86A6F46952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</a:t>
            </a:r>
            <a:r>
              <a:rPr lang="en-US" altLang="zh-CN" sz="3200" b="1" dirty="0"/>
              <a:t>Structure</a:t>
            </a:r>
            <a:r>
              <a:rPr lang="en-US" altLang="zh-CN" sz="3200" dirty="0"/>
              <a:t> of the Project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5176CC-7C72-FA25-3F16-A0FE7CC905F3}"/>
              </a:ext>
            </a:extLst>
          </p:cNvPr>
          <p:cNvSpPr txBox="1"/>
          <p:nvPr/>
        </p:nvSpPr>
        <p:spPr>
          <a:xfrm>
            <a:off x="6313714" y="1481062"/>
            <a:ext cx="257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不重要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4BC88-3D6C-D48C-9FFA-AACE92B9412C}"/>
              </a:ext>
            </a:extLst>
          </p:cNvPr>
          <p:cNvSpPr txBox="1"/>
          <p:nvPr/>
        </p:nvSpPr>
        <p:spPr>
          <a:xfrm>
            <a:off x="6291942" y="1927108"/>
            <a:ext cx="34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用于程序读取数据集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520D20-3897-5BDA-89A5-EA144583F34C}"/>
              </a:ext>
            </a:extLst>
          </p:cNvPr>
          <p:cNvSpPr txBox="1"/>
          <p:nvPr/>
        </p:nvSpPr>
        <p:spPr>
          <a:xfrm>
            <a:off x="6313714" y="2363437"/>
            <a:ext cx="437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用户图形界面和深度学习可视化共工具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42AB89-B32E-A2F1-92A8-B1A1272584C3}"/>
              </a:ext>
            </a:extLst>
          </p:cNvPr>
          <p:cNvSpPr txBox="1"/>
          <p:nvPr/>
        </p:nvSpPr>
        <p:spPr>
          <a:xfrm>
            <a:off x="6291942" y="2787270"/>
            <a:ext cx="529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存放了训练或测试用的模型的各项参数及相关方法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5D53C5-4651-75C6-0951-E40D1BF400DB}"/>
              </a:ext>
            </a:extLst>
          </p:cNvPr>
          <p:cNvSpPr txBox="1"/>
          <p:nvPr/>
        </p:nvSpPr>
        <p:spPr>
          <a:xfrm>
            <a:off x="6262914" y="5223700"/>
            <a:ext cx="464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依次为：模型检验，混合训练、单独训练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57EC3B-9C02-5599-D312-553178E75E3D}"/>
              </a:ext>
            </a:extLst>
          </p:cNvPr>
          <p:cNvSpPr/>
          <p:nvPr/>
        </p:nvSpPr>
        <p:spPr>
          <a:xfrm>
            <a:off x="838199" y="1378748"/>
            <a:ext cx="1019629" cy="602452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5912861-8EBF-1DA0-599E-D325D2A048B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857828" y="1665728"/>
            <a:ext cx="4455886" cy="14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CF1E846-7852-FE4F-686E-20A8BF086E92}"/>
              </a:ext>
            </a:extLst>
          </p:cNvPr>
          <p:cNvSpPr/>
          <p:nvPr/>
        </p:nvSpPr>
        <p:spPr>
          <a:xfrm>
            <a:off x="838199" y="1980800"/>
            <a:ext cx="1466851" cy="298102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1EBE193-012D-FF1E-C79F-6AACD96CD3A0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 flipV="1">
            <a:off x="2305050" y="2111774"/>
            <a:ext cx="3986892" cy="18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936955A-3C99-3863-A7B9-047311AA99B2}"/>
              </a:ext>
            </a:extLst>
          </p:cNvPr>
          <p:cNvSpPr/>
          <p:nvPr/>
        </p:nvSpPr>
        <p:spPr>
          <a:xfrm>
            <a:off x="838199" y="2275439"/>
            <a:ext cx="777241" cy="528721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A1B441E-3C53-4357-6183-E6A85D5E4E19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>
            <a:off x="1615440" y="2539800"/>
            <a:ext cx="4698274" cy="8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D1BC11A-198C-E2FD-DFD3-A4D0E8CAE103}"/>
              </a:ext>
            </a:extLst>
          </p:cNvPr>
          <p:cNvSpPr/>
          <p:nvPr/>
        </p:nvSpPr>
        <p:spPr>
          <a:xfrm>
            <a:off x="838199" y="2803760"/>
            <a:ext cx="939801" cy="336352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A33351A-0C8C-9BE6-45F9-592DF07F3904}"/>
              </a:ext>
            </a:extLst>
          </p:cNvPr>
          <p:cNvCxnSpPr>
            <a:cxnSpLocks/>
          </p:cNvCxnSpPr>
          <p:nvPr/>
        </p:nvCxnSpPr>
        <p:spPr>
          <a:xfrm>
            <a:off x="1781629" y="2959744"/>
            <a:ext cx="4513942" cy="18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EAEF3C04-E390-93DD-5CA6-3C37CBB957A8}"/>
              </a:ext>
            </a:extLst>
          </p:cNvPr>
          <p:cNvSpPr/>
          <p:nvPr/>
        </p:nvSpPr>
        <p:spPr>
          <a:xfrm>
            <a:off x="838199" y="4830679"/>
            <a:ext cx="1275081" cy="1139907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47FCFC8-E0CB-C7C4-6761-741527DA5CCC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2113280" y="5400633"/>
            <a:ext cx="4149634" cy="7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676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5" grpId="0"/>
      <p:bldP spid="3" grpId="0"/>
      <p:bldP spid="7" grpId="0" animBg="1"/>
      <p:bldP spid="20" grpId="0" animBg="1"/>
      <p:bldP spid="24" grpId="0" animBg="1"/>
      <p:bldP spid="29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7A7658-3ED3-FE73-33C0-FD552AA7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C5C873-BDB1-0468-AFD6-B9FF1BC9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4E216E-681B-E489-BC6B-E41BA4C6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D6B2C3-CB9B-27AA-808A-1E82578BC8D4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ZoeDepth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4DBC58-66DF-0695-0D0C-C7C73B9E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3" y="1965445"/>
            <a:ext cx="3815094" cy="330641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1DE2371A-4157-928D-F780-56111460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525772"/>
            <a:ext cx="7162800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"model"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"ZoeDepth"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模型的名称，用于标识使用的深度估计模型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"version_name"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"v1"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模型的版本名称，标识当前模型的版本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i="0" u="sng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"n_bins"</a:t>
            </a:r>
            <a:r>
              <a:rPr kumimoji="0" lang="zh-CN" altLang="zh-CN" sz="1400" i="0" u="sng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i="0" u="sng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64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en-US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bin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数量，将深度值划分为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64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个区间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"bin_embedding_dim"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128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每个分箱的嵌入特征维度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"bin_centers_type"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"softplus"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分箱中心的类型，使用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Softplus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函数定义分布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"n_attractors"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],  </a:t>
            </a:r>
            <a:r>
              <a:rPr kumimoji="0" lang="zh-CN" altLang="zh-CN" sz="1400" b="0" i="1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不同层次的吸引子数量，表示对特征的聚合</a:t>
            </a:r>
            <a:br>
              <a:rPr kumimoji="0" lang="zh-CN" altLang="zh-CN" sz="1400" b="0" i="1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"attractor_alpha"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吸引子的权重强度参数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"attractor_gamma"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吸引子作用的衰减因子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"attractor_kind"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"mean"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吸引子的聚合方式（如取平均）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"attractor_type"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"inv"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吸引子的类型（如逆向吸引子）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"midas_model_type"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"DPT_BEiT_L_384"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使用的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MiDaS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模型类型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"min_temp"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0.0212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深度分布预测的最小温度参数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"max_temp"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50.0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深度分布预测的最大温度参数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"output_distribution"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"logbinomial"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模型输出的深度分布类型（对数二项分布）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"memory_efficient"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是否启用内存优化以减少显存使用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"inverse_midas"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是否反向使用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MiDaS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"img_size"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384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512</a:t>
            </a:r>
            <a:r>
              <a:rPr kumimoji="0" lang="zh-CN" altLang="zh-CN" sz="1400" b="0" i="0" u="sng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输入图像的目标尺寸（宽和高）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5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F4903-0841-1549-D573-AE0BB180C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D605B5-AC6D-02AA-87CD-08F31E38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942751-526F-9CD7-1FBF-7BC76408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C875A8-BF28-E908-BCD2-A4B35C93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8F34F3-94C6-4361-5089-4730E354DCA2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ZoeDepth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CAA52E-CA7F-DA9A-D235-2F3D50C5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3" y="1965445"/>
            <a:ext cx="3815094" cy="330641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515727D-CFDE-3BE1-9FE6-979AEE9D5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169" y="1020296"/>
            <a:ext cx="7336971" cy="5339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"train"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{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"train_midas"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是否在训练中更新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MiDaS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模型参数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"use_pretrained_midas"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是否使用预训练的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MiDaS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模型作为初始化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"trainer"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"zoedepth"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指定使用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ZoeDepth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的训练逻辑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"epochs"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总训练轮数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"bs"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sng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批量大小（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batch size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"optim_kwargs"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{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优化器配置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"lr"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0.000161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学习率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"wd"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0.01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权重衰减（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weight decay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"sched_kwargs"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{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学习率调度器配置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"div_factor"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初始学习率的缩放因子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"final_div_factor"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最终学习率的缩放因子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"pct_start"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0.7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学习率上升阶段的比例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"three_phase"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是否使用三阶段调度器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"cycle_momentum"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是否启用动量循环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"same_lr"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是否对所有参数使用相同的学习率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"w_si"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Scale-Invariant Loss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（尺度不变损失）的权重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"w_domain"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0.2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域损失（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domain loss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）的权重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"w_reg"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正则化损失的权重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"w_grad"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梯度损失的权重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"avoid_boundary"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是否避免裁剪到图像边界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"random_crop"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是否使用随机裁剪作为数据增强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"input_width"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320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训练时输入图像的宽度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"input_height"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240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训练时输入图像的高度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"midas_lr_factor"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MiDaS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参数的学习率缩放因子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"encoder_lr_factor"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编码器参数的学习率缩放因子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"pos_enc_lr_factor"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位置编码参数的学习率缩放因子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"freeze_midas_bn"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 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是否冻结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MiDaS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模型中的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Batch Normalization 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层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9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7F6C9-2E6D-D90A-B3F0-C101BF529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6676AE-F79A-27CD-FBC1-A5D2283F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A7F059-27CA-4BA7-12B3-0C384A9E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36A60E-E46B-DD0B-9E01-C96624EF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F57019-84F4-FB98-C009-350AA2BF5175}"/>
              </a:ext>
            </a:extLst>
          </p:cNvPr>
          <p:cNvSpPr txBox="1"/>
          <p:nvPr/>
        </p:nvSpPr>
        <p:spPr>
          <a:xfrm>
            <a:off x="217714" y="296181"/>
            <a:ext cx="1068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ZoeDepth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121429-9A4D-B3DE-F503-6866D701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53" y="1965445"/>
            <a:ext cx="3815094" cy="330641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E80D1BA-701C-56D5-46EC-9A19B6C48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433" y="1586140"/>
            <a:ext cx="7126514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"infer"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"train_midas"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推理时是否更新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MiDaS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模型参数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"use_pretrained_midas"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推理时是否使用预训练的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MiDaS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"pretrained_resource"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"url::https://github.com/isl-org/ZoeDepth/releases/download/v1.0/ZoeD_M12_N.pt"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预训练模型的下载地址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"force_keep_ar"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true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是否强制保持图像的纵横比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"eval"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"train_midas"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评估时是否更新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MiDaS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模型参数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"use_pretrained_midas"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评估时是否使用预训练的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MiDaS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"pretrained_resource"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"url::https://github.com/isl-org/ZoeDepth/releases/download/v1.0/ZoeD_M12_N.pt" 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评估时使用的预训练模型地址</a:t>
            </a:r>
            <a:b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23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4136</Words>
  <Application>Microsoft Office PowerPoint</Application>
  <PresentationFormat>宽屏</PresentationFormat>
  <Paragraphs>110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 Unicode MS</vt:lpstr>
      <vt:lpstr>等线</vt:lpstr>
      <vt:lpstr>宋体</vt:lpstr>
      <vt:lpstr>Arial</vt:lpstr>
      <vt:lpstr>Cambria Math</vt:lpstr>
      <vt:lpstr>Roboto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Developy Hare</dc:creator>
  <cp:lastModifiedBy>Developy Hare</cp:lastModifiedBy>
  <cp:revision>18</cp:revision>
  <dcterms:created xsi:type="dcterms:W3CDTF">2024-12-09T06:47:11Z</dcterms:created>
  <dcterms:modified xsi:type="dcterms:W3CDTF">2025-01-02T09:05:55Z</dcterms:modified>
</cp:coreProperties>
</file>