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4" r:id="rId6"/>
    <p:sldId id="268" r:id="rId7"/>
    <p:sldId id="270" r:id="rId8"/>
    <p:sldId id="271" r:id="rId9"/>
    <p:sldId id="276" r:id="rId10"/>
    <p:sldId id="269" r:id="rId11"/>
    <p:sldId id="27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lpha" id="{86F49B6B-2F95-4238-885D-EE88D0908763}">
          <p14:sldIdLst>
            <p14:sldId id="256"/>
          </p14:sldIdLst>
        </p14:section>
        <p14:section name="Pre" id="{46F88F41-3C58-4137-BEE8-B25D1E0A397B}">
          <p14:sldIdLst>
            <p14:sldId id="257"/>
            <p14:sldId id="258"/>
          </p14:sldIdLst>
        </p14:section>
        <p14:section name="Recent Work" id="{83E82120-1781-4940-BCA5-D623374A6DCB}">
          <p14:sldIdLst>
            <p14:sldId id="259"/>
            <p14:sldId id="264"/>
            <p14:sldId id="268"/>
            <p14:sldId id="270"/>
            <p14:sldId id="271"/>
            <p14:sldId id="276"/>
          </p14:sldIdLst>
        </p14:section>
        <p14:section name="Recent Work" id="{A1CF311C-AAB4-4B00-A49C-C2EF4610BEC8}">
          <p14:sldIdLst>
            <p14:sldId id="269"/>
            <p14:sldId id="277"/>
          </p14:sldIdLst>
        </p14:section>
        <p14:section name="The Omega" id="{CEE27B96-A246-40CA-887A-57B56D7DC7C0}">
          <p14:sldIdLst>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F87"/>
    <a:srgbClr val="92D050"/>
    <a:srgbClr val="9CC0FF"/>
    <a:srgbClr val="EAA558"/>
    <a:srgbClr val="FFC6A0"/>
    <a:srgbClr val="FFA6F8"/>
    <a:srgbClr val="257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6" autoAdjust="0"/>
  </p:normalViewPr>
  <p:slideViewPr>
    <p:cSldViewPr snapToGrid="0">
      <p:cViewPr varScale="1">
        <p:scale>
          <a:sx n="87" d="100"/>
          <a:sy n="87" d="100"/>
        </p:scale>
        <p:origin x="924" y="48"/>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568"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2E1A83-3047-36FA-863F-1E4B1D10C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A1B5C9D-1752-7B91-F5A4-B5CC045010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A603F-0A93-444D-8629-4F217C06D7B3}" type="datetimeFigureOut">
              <a:rPr lang="zh-CN" altLang="en-US" smtClean="0"/>
              <a:t>2025/1/16</a:t>
            </a:fld>
            <a:endParaRPr lang="zh-CN" altLang="en-US"/>
          </a:p>
        </p:txBody>
      </p:sp>
      <p:sp>
        <p:nvSpPr>
          <p:cNvPr id="4" name="页脚占位符 3">
            <a:extLst>
              <a:ext uri="{FF2B5EF4-FFF2-40B4-BE49-F238E27FC236}">
                <a16:creationId xmlns:a16="http://schemas.microsoft.com/office/drawing/2014/main" id="{BE782BEA-2CC7-6D9A-804A-1E496DEE07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B05B67-40C9-BC82-1F69-57F2CD21D0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1AB97-5633-44E5-8D42-9C6C623B8186}" type="slidenum">
              <a:rPr lang="zh-CN" altLang="en-US" smtClean="0"/>
              <a:t>‹#›</a:t>
            </a:fld>
            <a:endParaRPr lang="zh-CN" altLang="en-US"/>
          </a:p>
        </p:txBody>
      </p:sp>
    </p:spTree>
    <p:extLst>
      <p:ext uri="{BB962C8B-B14F-4D97-AF65-F5344CB8AC3E}">
        <p14:creationId xmlns:p14="http://schemas.microsoft.com/office/powerpoint/2010/main" val="407710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0556-C6E0-4966-95AC-2714B8DB3000}" type="datetimeFigureOut">
              <a:rPr lang="zh-CN" altLang="en-US" smtClean="0"/>
              <a:t>2025/1/16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306B-C746-45CD-BD4C-8C578389B835}" type="slidenum">
              <a:rPr lang="zh-CN" altLang="en-US" smtClean="0"/>
              <a:t>‹#›</a:t>
            </a:fld>
            <a:endParaRPr lang="zh-CN" altLang="en-US"/>
          </a:p>
        </p:txBody>
      </p:sp>
    </p:spTree>
    <p:extLst>
      <p:ext uri="{BB962C8B-B14F-4D97-AF65-F5344CB8AC3E}">
        <p14:creationId xmlns:p14="http://schemas.microsoft.com/office/powerpoint/2010/main" val="414573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A5BD70-FA1A-2043-4733-2035C5F8578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91CF6518-F8F9-46AD-580A-6540C02DC723}"/>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2DC60DBF-D434-8228-0100-8D182A83B992}"/>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295425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2218AD6-B5BA-E817-D83A-1E8A56211CBC}"/>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F0AB83D1-CAC5-3503-0F5C-2A081AD98B5F}"/>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DC6CC2DD-A96B-1F7C-D733-66DB187D89A6}"/>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316853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11EF2AF-1D96-1735-3247-4EBA76B63E0B}"/>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4" name="页脚占位符 3">
            <a:extLst>
              <a:ext uri="{FF2B5EF4-FFF2-40B4-BE49-F238E27FC236}">
                <a16:creationId xmlns:a16="http://schemas.microsoft.com/office/drawing/2014/main" id="{B03C6440-C251-DB10-48F0-C529D561A4F0}"/>
              </a:ext>
            </a:extLst>
          </p:cNvPr>
          <p:cNvSpPr>
            <a:spLocks noGrp="1"/>
          </p:cNvSpPr>
          <p:nvPr>
            <p:ph type="ftr" sz="quarter" idx="11"/>
          </p:nvPr>
        </p:nvSpPr>
        <p:spPr/>
        <p:txBody>
          <a:bodyPr/>
          <a:lstStyle/>
          <a:p>
            <a:r>
              <a:rPr lang="en-US" altLang="zh-CN"/>
              <a:t>Lang Nie</a:t>
            </a:r>
            <a:endParaRPr lang="zh-CN" altLang="en-US"/>
          </a:p>
        </p:txBody>
      </p:sp>
      <p:sp>
        <p:nvSpPr>
          <p:cNvPr id="5" name="灯片编号占位符 4">
            <a:extLst>
              <a:ext uri="{FF2B5EF4-FFF2-40B4-BE49-F238E27FC236}">
                <a16:creationId xmlns:a16="http://schemas.microsoft.com/office/drawing/2014/main" id="{2C99A60F-5714-0A2A-48B1-1521CF50E3CB}"/>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72693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F635D-ECF4-C097-A28D-3B9076DA811E}"/>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F31405DD-9340-5EA2-D47F-EBC11E22247F}"/>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072AB340-165C-A22E-3459-EF813AFD719E}"/>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3517661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DDE582-14CB-DB87-A640-9AEB37E5A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433ECF58-DAC2-1C8E-077D-18A1CAF9A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Lang Nie</a:t>
            </a:r>
            <a:endParaRPr lang="zh-CN" altLang="en-US"/>
          </a:p>
        </p:txBody>
      </p:sp>
      <p:sp>
        <p:nvSpPr>
          <p:cNvPr id="6" name="灯片编号占位符 5">
            <a:extLst>
              <a:ext uri="{FF2B5EF4-FFF2-40B4-BE49-F238E27FC236}">
                <a16:creationId xmlns:a16="http://schemas.microsoft.com/office/drawing/2014/main" id="{8E601E0C-6C16-5420-AB60-815771BA3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929118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911D157-1932-E691-CC1E-1021B1667A54}"/>
              </a:ext>
            </a:extLst>
          </p:cNvPr>
          <p:cNvSpPr txBox="1"/>
          <p:nvPr/>
        </p:nvSpPr>
        <p:spPr>
          <a:xfrm>
            <a:off x="0" y="1268677"/>
            <a:ext cx="12192000" cy="954107"/>
          </a:xfrm>
          <a:prstGeom prst="rect">
            <a:avLst/>
          </a:prstGeom>
          <a:noFill/>
        </p:spPr>
        <p:txBody>
          <a:bodyPr wrap="square">
            <a:spAutoFit/>
          </a:bodyPr>
          <a:lstStyle/>
          <a:p>
            <a:pPr algn="ctr"/>
            <a:r>
              <a:rPr lang="en-US" altLang="zh-CN" sz="2800" b="1" dirty="0"/>
              <a:t>Unsupervised Deep Image Stitching</a:t>
            </a:r>
          </a:p>
          <a:p>
            <a:pPr algn="ctr"/>
            <a:r>
              <a:rPr lang="en-US" altLang="zh-CN" sz="2800" b="1" dirty="0">
                <a:solidFill>
                  <a:srgbClr val="92D050"/>
                </a:solidFill>
              </a:rPr>
              <a:t>Reconstructing</a:t>
            </a:r>
            <a:r>
              <a:rPr lang="en-US" altLang="zh-CN" sz="2800" b="1" dirty="0"/>
              <a:t> </a:t>
            </a:r>
            <a:r>
              <a:rPr lang="en-US" altLang="zh-CN" sz="2800" b="1" dirty="0">
                <a:solidFill>
                  <a:srgbClr val="92D050"/>
                </a:solidFill>
              </a:rPr>
              <a:t>Stitched Features to Images</a:t>
            </a:r>
            <a:endParaRPr lang="zh-CN" altLang="en-US" sz="2800" b="1" spc="-150" dirty="0">
              <a:solidFill>
                <a:srgbClr val="92D050"/>
              </a:solidFill>
            </a:endParaRPr>
          </a:p>
        </p:txBody>
      </p:sp>
      <p:sp>
        <p:nvSpPr>
          <p:cNvPr id="8" name="文本框 7">
            <a:extLst>
              <a:ext uri="{FF2B5EF4-FFF2-40B4-BE49-F238E27FC236}">
                <a16:creationId xmlns:a16="http://schemas.microsoft.com/office/drawing/2014/main" id="{C58792C9-60F7-0865-F6A9-37DCDD56E9A6}"/>
              </a:ext>
            </a:extLst>
          </p:cNvPr>
          <p:cNvSpPr txBox="1"/>
          <p:nvPr/>
        </p:nvSpPr>
        <p:spPr>
          <a:xfrm>
            <a:off x="2884025" y="2967227"/>
            <a:ext cx="6423949" cy="2308324"/>
          </a:xfrm>
          <a:prstGeom prst="rect">
            <a:avLst/>
          </a:prstGeom>
          <a:noFill/>
        </p:spPr>
        <p:txBody>
          <a:bodyPr wrap="square" rtlCol="0">
            <a:spAutoFit/>
          </a:bodyPr>
          <a:lstStyle/>
          <a:p>
            <a:pPr algn="just"/>
            <a:r>
              <a:rPr lang="en-US" altLang="zh-CN" i="1" dirty="0">
                <a:latin typeface="Times New Roman" panose="02020603050405020304" pitchFamily="18" charset="0"/>
                <a:cs typeface="Times New Roman" panose="02020603050405020304" pitchFamily="18" charset="0"/>
              </a:rPr>
              <a:t>Abstract: Traditional feature-based image stitching technologies rely heavily on feature detection quality, often failing to stitch images with few features or low resolution. The learning-based image stitching solutions are rarely studied due to the lack of labeled data, making the supervised methods unreliable. To address the above limitations, we propose an unsupervised deep image stitching framework consisting of two stages: unsupervised coarse image alignment and unsupervised image reconstruction.</a:t>
            </a:r>
            <a:endParaRPr lang="zh-CN" altLang="en-US" i="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6479013-DB16-8A6C-4437-1FE0ACB33C6B}"/>
              </a:ext>
            </a:extLst>
          </p:cNvPr>
          <p:cNvSpPr txBox="1"/>
          <p:nvPr/>
        </p:nvSpPr>
        <p:spPr>
          <a:xfrm>
            <a:off x="3047999" y="2515171"/>
            <a:ext cx="6096000" cy="369332"/>
          </a:xfrm>
          <a:prstGeom prst="rect">
            <a:avLst/>
          </a:prstGeom>
          <a:noFill/>
        </p:spPr>
        <p:txBody>
          <a:bodyPr wrap="square">
            <a:spAutoFit/>
          </a:bodyPr>
          <a:lstStyle/>
          <a:p>
            <a:pPr algn="ctr"/>
            <a:r>
              <a:rPr lang="en-US" altLang="zh-CN" dirty="0">
                <a:solidFill>
                  <a:schemeClr val="bg1">
                    <a:lumMod val="50000"/>
                  </a:schemeClr>
                </a:solidFill>
              </a:rPr>
              <a:t>Beijing Jiaotong University</a:t>
            </a:r>
            <a:endParaRPr lang="zh-CN" altLang="en-US" dirty="0">
              <a:solidFill>
                <a:schemeClr val="bg1">
                  <a:lumMod val="50000"/>
                </a:schemeClr>
              </a:solidFill>
            </a:endParaRPr>
          </a:p>
        </p:txBody>
      </p:sp>
      <p:sp>
        <p:nvSpPr>
          <p:cNvPr id="10" name="文本框 9">
            <a:extLst>
              <a:ext uri="{FF2B5EF4-FFF2-40B4-BE49-F238E27FC236}">
                <a16:creationId xmlns:a16="http://schemas.microsoft.com/office/drawing/2014/main" id="{C1886564-24CE-57DE-CC98-61502BBD805A}"/>
              </a:ext>
            </a:extLst>
          </p:cNvPr>
          <p:cNvSpPr txBox="1"/>
          <p:nvPr/>
        </p:nvSpPr>
        <p:spPr>
          <a:xfrm>
            <a:off x="-58058" y="6414108"/>
            <a:ext cx="12250058" cy="292388"/>
          </a:xfrm>
          <a:prstGeom prst="rect">
            <a:avLst/>
          </a:prstGeom>
          <a:noFill/>
        </p:spPr>
        <p:txBody>
          <a:bodyPr wrap="square">
            <a:spAutoFit/>
          </a:bodyPr>
          <a:lstStyle/>
          <a:p>
            <a:pPr algn="ctr"/>
            <a:r>
              <a:rPr lang="en-US" altLang="zh-CN" sz="1300" i="1" dirty="0">
                <a:solidFill>
                  <a:srgbClr val="000000"/>
                </a:solidFill>
                <a:latin typeface="Times New Roman" panose="02020603050405020304" pitchFamily="18" charset="0"/>
                <a:cs typeface="Times New Roman" panose="02020603050405020304" pitchFamily="18" charset="0"/>
              </a:rPr>
              <a:t>     PubDate</a:t>
            </a:r>
            <a:r>
              <a:rPr lang="zh-CN" altLang="en-US" sz="1300" i="1" dirty="0">
                <a:solidFill>
                  <a:srgbClr val="000000"/>
                </a:solidFill>
                <a:latin typeface="Times New Roman" panose="02020603050405020304" pitchFamily="18" charset="0"/>
                <a:cs typeface="Times New Roman" panose="02020603050405020304" pitchFamily="18" charset="0"/>
              </a:rPr>
              <a:t>：</a:t>
            </a:r>
            <a:r>
              <a:rPr lang="en-US" altLang="zh-CN" sz="1300" i="1" dirty="0">
                <a:solidFill>
                  <a:srgbClr val="000000"/>
                </a:solidFill>
                <a:latin typeface="Times New Roman" panose="02020603050405020304" pitchFamily="18" charset="0"/>
                <a:cs typeface="Times New Roman" panose="02020603050405020304" pitchFamily="18" charset="0"/>
              </a:rPr>
              <a:t>24</a:t>
            </a:r>
            <a:r>
              <a:rPr lang="en-US" altLang="zh-CN" sz="1300" b="0" i="1" dirty="0">
                <a:solidFill>
                  <a:srgbClr val="000000"/>
                </a:solidFill>
                <a:effectLst/>
                <a:latin typeface="Times New Roman" panose="02020603050405020304" pitchFamily="18" charset="0"/>
                <a:cs typeface="Times New Roman" panose="02020603050405020304" pitchFamily="18" charset="0"/>
              </a:rPr>
              <a:t> Jun 2021               Subject</a:t>
            </a:r>
            <a:r>
              <a:rPr lang="en-US" altLang="zh-CN" sz="1300" i="1" dirty="0">
                <a:solidFill>
                  <a:srgbClr val="000000"/>
                </a:solidFill>
                <a:latin typeface="Times New Roman" panose="02020603050405020304" pitchFamily="18" charset="0"/>
                <a:cs typeface="Times New Roman" panose="02020603050405020304" pitchFamily="18" charset="0"/>
              </a:rPr>
              <a:t>:</a:t>
            </a:r>
            <a:r>
              <a:rPr lang="zh-CN" altLang="en-US" sz="1300" i="1" dirty="0">
                <a:solidFill>
                  <a:srgbClr val="000000"/>
                </a:solidFill>
                <a:latin typeface="Times New Roman" panose="02020603050405020304" pitchFamily="18" charset="0"/>
                <a:cs typeface="Times New Roman" panose="02020603050405020304" pitchFamily="18" charset="0"/>
              </a:rPr>
              <a:t> </a:t>
            </a:r>
            <a:r>
              <a:rPr lang="en-US" altLang="zh-CN" sz="1300" b="1" i="1" dirty="0">
                <a:solidFill>
                  <a:srgbClr val="000000"/>
                </a:solidFill>
                <a:effectLst/>
                <a:latin typeface="Times New Roman" panose="02020603050405020304" pitchFamily="18" charset="0"/>
                <a:cs typeface="Times New Roman" panose="02020603050405020304" pitchFamily="18" charset="0"/>
              </a:rPr>
              <a:t>Computer Vision and Pattern Recognition</a:t>
            </a:r>
            <a:r>
              <a:rPr lang="en-US" altLang="zh-CN" sz="1300" b="1" i="1" dirty="0">
                <a:solidFill>
                  <a:srgbClr val="000000"/>
                </a:solidFill>
                <a:latin typeface="Times New Roman" panose="02020603050405020304" pitchFamily="18" charset="0"/>
                <a:cs typeface="Times New Roman" panose="02020603050405020304" pitchFamily="18" charset="0"/>
              </a:rPr>
              <a:t>(CVPR)</a:t>
            </a:r>
            <a:r>
              <a:rPr lang="en-US" altLang="zh-CN" sz="1300" b="0" i="1" dirty="0">
                <a:solidFill>
                  <a:srgbClr val="000000"/>
                </a:solidFill>
                <a:effectLst/>
                <a:latin typeface="Times New Roman" panose="02020603050405020304" pitchFamily="18" charset="0"/>
                <a:cs typeface="Times New Roman" panose="02020603050405020304" pitchFamily="18" charset="0"/>
              </a:rPr>
              <a:t> </a:t>
            </a:r>
            <a:endParaRPr lang="zh-CN" altLang="en-US" sz="1300"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DA2173F-A014-C67C-06AB-30BADBA80C09}"/>
              </a:ext>
            </a:extLst>
          </p:cNvPr>
          <p:cNvSpPr txBox="1"/>
          <p:nvPr/>
        </p:nvSpPr>
        <p:spPr>
          <a:xfrm>
            <a:off x="3047999" y="2145839"/>
            <a:ext cx="6096000" cy="369332"/>
          </a:xfrm>
          <a:prstGeom prst="rect">
            <a:avLst/>
          </a:prstGeom>
          <a:noFill/>
        </p:spPr>
        <p:txBody>
          <a:bodyPr wrap="square">
            <a:spAutoFit/>
          </a:bodyPr>
          <a:lstStyle/>
          <a:p>
            <a:pPr algn="ctr"/>
            <a:r>
              <a:rPr lang="en-US" altLang="zh-CN" dirty="0">
                <a:solidFill>
                  <a:schemeClr val="bg1">
                    <a:lumMod val="50000"/>
                  </a:schemeClr>
                </a:solidFill>
              </a:rPr>
              <a:t>Lang </a:t>
            </a:r>
            <a:r>
              <a:rPr lang="en-US" altLang="zh-CN" dirty="0" err="1">
                <a:solidFill>
                  <a:schemeClr val="bg1">
                    <a:lumMod val="50000"/>
                  </a:schemeClr>
                </a:solidFill>
              </a:rPr>
              <a:t>Nie</a:t>
            </a:r>
            <a:endParaRPr lang="zh-CN" altLang="en-US" dirty="0">
              <a:solidFill>
                <a:schemeClr val="bg1">
                  <a:lumMod val="50000"/>
                </a:schemeClr>
              </a:solidFill>
            </a:endParaRPr>
          </a:p>
        </p:txBody>
      </p:sp>
    </p:spTree>
    <p:extLst>
      <p:ext uri="{BB962C8B-B14F-4D97-AF65-F5344CB8AC3E}">
        <p14:creationId xmlns:p14="http://schemas.microsoft.com/office/powerpoint/2010/main" val="205073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D5391F-781B-E04F-9445-64B2499B6E06}"/>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424FA66A-9672-BA18-B7E9-96AE2AFA3D6C}"/>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6B5729FA-6F0C-982C-6B27-F4298D8FD3F3}"/>
              </a:ext>
            </a:extLst>
          </p:cNvPr>
          <p:cNvSpPr>
            <a:spLocks noGrp="1"/>
          </p:cNvSpPr>
          <p:nvPr>
            <p:ph type="sldNum" sz="quarter" idx="12"/>
          </p:nvPr>
        </p:nvSpPr>
        <p:spPr/>
        <p:txBody>
          <a:bodyPr/>
          <a:lstStyle/>
          <a:p>
            <a:fld id="{F9260D8E-33B3-41F6-9D80-A828A00B2E96}" type="slidenum">
              <a:rPr lang="zh-CN" altLang="en-US" smtClean="0"/>
              <a:t>9</a:t>
            </a:fld>
            <a:endParaRPr lang="zh-CN" altLang="en-US"/>
          </a:p>
        </p:txBody>
      </p:sp>
      <p:pic>
        <p:nvPicPr>
          <p:cNvPr id="8" name="图片 7">
            <a:extLst>
              <a:ext uri="{FF2B5EF4-FFF2-40B4-BE49-F238E27FC236}">
                <a16:creationId xmlns:a16="http://schemas.microsoft.com/office/drawing/2014/main" id="{3E93DB1A-CAD7-C745-7480-F559ACF93127}"/>
              </a:ext>
            </a:extLst>
          </p:cNvPr>
          <p:cNvPicPr>
            <a:picLocks noChangeAspect="1"/>
          </p:cNvPicPr>
          <p:nvPr/>
        </p:nvPicPr>
        <p:blipFill>
          <a:blip r:embed="rId2"/>
          <a:srcRect r="51091"/>
          <a:stretch/>
        </p:blipFill>
        <p:spPr>
          <a:xfrm>
            <a:off x="734839" y="2314387"/>
            <a:ext cx="3379961" cy="2934946"/>
          </a:xfrm>
          <a:prstGeom prst="rect">
            <a:avLst/>
          </a:prstGeom>
        </p:spPr>
      </p:pic>
      <p:sp>
        <p:nvSpPr>
          <p:cNvPr id="9" name="文本框 8">
            <a:extLst>
              <a:ext uri="{FF2B5EF4-FFF2-40B4-BE49-F238E27FC236}">
                <a16:creationId xmlns:a16="http://schemas.microsoft.com/office/drawing/2014/main" id="{99199C42-5C47-A676-B400-669432E37F3D}"/>
              </a:ext>
            </a:extLst>
          </p:cNvPr>
          <p:cNvSpPr txBox="1"/>
          <p:nvPr/>
        </p:nvSpPr>
        <p:spPr>
          <a:xfrm>
            <a:off x="387706" y="314554"/>
            <a:ext cx="1620957" cy="523220"/>
          </a:xfrm>
          <a:prstGeom prst="rect">
            <a:avLst/>
          </a:prstGeom>
          <a:noFill/>
        </p:spPr>
        <p:txBody>
          <a:bodyPr wrap="none" rtlCol="0">
            <a:spAutoFit/>
          </a:bodyPr>
          <a:lstStyle/>
          <a:p>
            <a:r>
              <a:rPr lang="zh-CN" altLang="en-US" sz="2800" b="1" dirty="0"/>
              <a:t>近期工作</a:t>
            </a:r>
          </a:p>
        </p:txBody>
      </p:sp>
      <p:sp>
        <p:nvSpPr>
          <p:cNvPr id="10" name="文本框 9">
            <a:extLst>
              <a:ext uri="{FF2B5EF4-FFF2-40B4-BE49-F238E27FC236}">
                <a16:creationId xmlns:a16="http://schemas.microsoft.com/office/drawing/2014/main" id="{DAE67581-DBAB-6943-52EE-69CE5D1FAC81}"/>
              </a:ext>
            </a:extLst>
          </p:cNvPr>
          <p:cNvSpPr txBox="1"/>
          <p:nvPr/>
        </p:nvSpPr>
        <p:spPr>
          <a:xfrm>
            <a:off x="1100361" y="1811867"/>
            <a:ext cx="2218877" cy="369332"/>
          </a:xfrm>
          <a:prstGeom prst="rect">
            <a:avLst/>
          </a:prstGeom>
          <a:noFill/>
        </p:spPr>
        <p:txBody>
          <a:bodyPr wrap="none" rtlCol="0">
            <a:spAutoFit/>
          </a:bodyPr>
          <a:lstStyle/>
          <a:p>
            <a:r>
              <a:rPr lang="en-US" altLang="zh-CN" b="1" dirty="0"/>
              <a:t>I. </a:t>
            </a:r>
            <a:r>
              <a:rPr lang="zh-CN" altLang="en-US" b="1" dirty="0"/>
              <a:t>远程服务器链接√</a:t>
            </a:r>
          </a:p>
        </p:txBody>
      </p:sp>
      <p:pic>
        <p:nvPicPr>
          <p:cNvPr id="12" name="图片 11">
            <a:extLst>
              <a:ext uri="{FF2B5EF4-FFF2-40B4-BE49-F238E27FC236}">
                <a16:creationId xmlns:a16="http://schemas.microsoft.com/office/drawing/2014/main" id="{040F9101-6133-D4B1-367F-2C2E25210739}"/>
              </a:ext>
            </a:extLst>
          </p:cNvPr>
          <p:cNvPicPr>
            <a:picLocks noChangeAspect="1"/>
          </p:cNvPicPr>
          <p:nvPr/>
        </p:nvPicPr>
        <p:blipFill>
          <a:blip r:embed="rId3">
            <a:extLst>
              <a:ext uri="{28A0092B-C50C-407E-A947-70E740481C1C}">
                <a14:useLocalDpi xmlns:a14="http://schemas.microsoft.com/office/drawing/2010/main" val="0"/>
              </a:ext>
            </a:extLst>
          </a:blip>
          <a:srcRect l="36857" t="9506" r="16413" b="53580"/>
          <a:stretch/>
        </p:blipFill>
        <p:spPr>
          <a:xfrm>
            <a:off x="4986865" y="2432921"/>
            <a:ext cx="5653941" cy="2934946"/>
          </a:xfrm>
          <a:prstGeom prst="rect">
            <a:avLst/>
          </a:prstGeom>
        </p:spPr>
      </p:pic>
      <p:sp>
        <p:nvSpPr>
          <p:cNvPr id="13" name="文本框 12">
            <a:extLst>
              <a:ext uri="{FF2B5EF4-FFF2-40B4-BE49-F238E27FC236}">
                <a16:creationId xmlns:a16="http://schemas.microsoft.com/office/drawing/2014/main" id="{FE65B830-56BD-6A8D-B8D4-F60590E8997B}"/>
              </a:ext>
            </a:extLst>
          </p:cNvPr>
          <p:cNvSpPr txBox="1"/>
          <p:nvPr/>
        </p:nvSpPr>
        <p:spPr>
          <a:xfrm>
            <a:off x="6704396" y="1811867"/>
            <a:ext cx="2286203" cy="369332"/>
          </a:xfrm>
          <a:prstGeom prst="rect">
            <a:avLst/>
          </a:prstGeom>
          <a:noFill/>
        </p:spPr>
        <p:txBody>
          <a:bodyPr wrap="none" rtlCol="0">
            <a:spAutoFit/>
          </a:bodyPr>
          <a:lstStyle/>
          <a:p>
            <a:r>
              <a:rPr lang="en-US" altLang="zh-CN" b="1" dirty="0"/>
              <a:t>II. </a:t>
            </a:r>
            <a:r>
              <a:rPr lang="zh-CN" altLang="en-US" b="1" dirty="0"/>
              <a:t>综述性文献阅读√</a:t>
            </a:r>
          </a:p>
        </p:txBody>
      </p:sp>
    </p:spTree>
    <p:extLst>
      <p:ext uri="{BB962C8B-B14F-4D97-AF65-F5344CB8AC3E}">
        <p14:creationId xmlns:p14="http://schemas.microsoft.com/office/powerpoint/2010/main" val="6832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7B4394-E22E-C3E9-1CDF-2DA0ED5284E3}"/>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43AD12DE-949D-C694-8E8F-19334AF24550}"/>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17AEBC64-C563-DEB4-1522-0426AAD6077F}"/>
              </a:ext>
            </a:extLst>
          </p:cNvPr>
          <p:cNvSpPr>
            <a:spLocks noGrp="1"/>
          </p:cNvSpPr>
          <p:nvPr>
            <p:ph type="sldNum" sz="quarter" idx="12"/>
          </p:nvPr>
        </p:nvSpPr>
        <p:spPr/>
        <p:txBody>
          <a:bodyPr/>
          <a:lstStyle/>
          <a:p>
            <a:fld id="{F9260D8E-33B3-41F6-9D80-A828A00B2E96}" type="slidenum">
              <a:rPr lang="zh-CN" altLang="en-US" smtClean="0"/>
              <a:t>10</a:t>
            </a:fld>
            <a:endParaRPr lang="zh-CN" altLang="en-US"/>
          </a:p>
        </p:txBody>
      </p:sp>
      <p:pic>
        <p:nvPicPr>
          <p:cNvPr id="6" name="图片 5">
            <a:extLst>
              <a:ext uri="{FF2B5EF4-FFF2-40B4-BE49-F238E27FC236}">
                <a16:creationId xmlns:a16="http://schemas.microsoft.com/office/drawing/2014/main" id="{1DC6921B-B2BC-63DB-501C-0D97DE5EEC7C}"/>
              </a:ext>
            </a:extLst>
          </p:cNvPr>
          <p:cNvPicPr>
            <a:picLocks noChangeAspect="1"/>
          </p:cNvPicPr>
          <p:nvPr/>
        </p:nvPicPr>
        <p:blipFill>
          <a:blip r:embed="rId2"/>
          <a:stretch>
            <a:fillRect/>
          </a:stretch>
        </p:blipFill>
        <p:spPr>
          <a:xfrm>
            <a:off x="258400" y="1013386"/>
            <a:ext cx="3598002" cy="2085610"/>
          </a:xfrm>
          <a:prstGeom prst="rect">
            <a:avLst/>
          </a:prstGeom>
        </p:spPr>
      </p:pic>
      <p:pic>
        <p:nvPicPr>
          <p:cNvPr id="7" name="图片 6">
            <a:extLst>
              <a:ext uri="{FF2B5EF4-FFF2-40B4-BE49-F238E27FC236}">
                <a16:creationId xmlns:a16="http://schemas.microsoft.com/office/drawing/2014/main" id="{7609D288-B470-83BD-4B30-35A7732D4803}"/>
              </a:ext>
            </a:extLst>
          </p:cNvPr>
          <p:cNvPicPr>
            <a:picLocks noChangeAspect="1"/>
          </p:cNvPicPr>
          <p:nvPr/>
        </p:nvPicPr>
        <p:blipFill>
          <a:blip r:embed="rId3"/>
          <a:stretch>
            <a:fillRect/>
          </a:stretch>
        </p:blipFill>
        <p:spPr>
          <a:xfrm>
            <a:off x="3856402" y="1094349"/>
            <a:ext cx="7599682" cy="3410784"/>
          </a:xfrm>
          <a:prstGeom prst="rect">
            <a:avLst/>
          </a:prstGeom>
        </p:spPr>
      </p:pic>
    </p:spTree>
    <p:extLst>
      <p:ext uri="{BB962C8B-B14F-4D97-AF65-F5344CB8AC3E}">
        <p14:creationId xmlns:p14="http://schemas.microsoft.com/office/powerpoint/2010/main" val="337923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626F620-B85F-11BB-4749-24BF9BE0C95E}"/>
              </a:ext>
            </a:extLst>
          </p:cNvPr>
          <p:cNvSpPr txBox="1"/>
          <p:nvPr/>
        </p:nvSpPr>
        <p:spPr>
          <a:xfrm>
            <a:off x="3591147" y="2619830"/>
            <a:ext cx="5009705" cy="707886"/>
          </a:xfrm>
          <a:prstGeom prst="rect">
            <a:avLst/>
          </a:prstGeom>
          <a:noFill/>
        </p:spPr>
        <p:txBody>
          <a:bodyPr wrap="none" rtlCol="0">
            <a:spAutoFit/>
          </a:bodyPr>
          <a:lstStyle/>
          <a:p>
            <a:r>
              <a:rPr lang="en-US" altLang="zh-CN" sz="4000" b="1" dirty="0"/>
              <a:t>Thanks for Watching</a:t>
            </a:r>
            <a:endParaRPr lang="zh-CN" altLang="en-US" sz="4000" b="1" dirty="0"/>
          </a:p>
        </p:txBody>
      </p:sp>
      <p:sp>
        <p:nvSpPr>
          <p:cNvPr id="6" name="文本框 5">
            <a:extLst>
              <a:ext uri="{FF2B5EF4-FFF2-40B4-BE49-F238E27FC236}">
                <a16:creationId xmlns:a16="http://schemas.microsoft.com/office/drawing/2014/main" id="{1AC98D4F-BB75-DB26-2DE2-DB2C46BF6679}"/>
              </a:ext>
            </a:extLst>
          </p:cNvPr>
          <p:cNvSpPr txBox="1"/>
          <p:nvPr/>
        </p:nvSpPr>
        <p:spPr>
          <a:xfrm>
            <a:off x="3047999" y="3269914"/>
            <a:ext cx="6096000" cy="369332"/>
          </a:xfrm>
          <a:prstGeom prst="rect">
            <a:avLst/>
          </a:prstGeom>
          <a:noFill/>
        </p:spPr>
        <p:txBody>
          <a:bodyPr wrap="square">
            <a:spAutoFit/>
          </a:bodyPr>
          <a:lstStyle/>
          <a:p>
            <a:pPr algn="ctr"/>
            <a:r>
              <a:rPr lang="en-US" altLang="zh-CN" dirty="0">
                <a:solidFill>
                  <a:schemeClr val="bg1">
                    <a:lumMod val="50000"/>
                  </a:schemeClr>
                </a:solidFill>
              </a:rPr>
              <a:t>E-mail:</a:t>
            </a:r>
            <a:r>
              <a:rPr lang="zh-CN" altLang="en-US" dirty="0">
                <a:solidFill>
                  <a:schemeClr val="bg1">
                    <a:lumMod val="50000"/>
                  </a:schemeClr>
                </a:solidFill>
              </a:rPr>
              <a:t> </a:t>
            </a:r>
            <a:r>
              <a:rPr lang="en-US" altLang="zh-CN" dirty="0">
                <a:solidFill>
                  <a:schemeClr val="bg1">
                    <a:lumMod val="50000"/>
                  </a:schemeClr>
                </a:solidFill>
              </a:rPr>
              <a:t>haruko386@outlook.com</a:t>
            </a:r>
            <a:endParaRPr lang="zh-CN" altLang="en-US" dirty="0">
              <a:solidFill>
                <a:schemeClr val="bg1">
                  <a:lumMod val="50000"/>
                </a:schemeClr>
              </a:solidFill>
            </a:endParaRPr>
          </a:p>
        </p:txBody>
      </p:sp>
      <p:sp>
        <p:nvSpPr>
          <p:cNvPr id="7" name="文本框 6">
            <a:extLst>
              <a:ext uri="{FF2B5EF4-FFF2-40B4-BE49-F238E27FC236}">
                <a16:creationId xmlns:a16="http://schemas.microsoft.com/office/drawing/2014/main" id="{8A27F43B-4160-0E06-46D4-011E9D547868}"/>
              </a:ext>
            </a:extLst>
          </p:cNvPr>
          <p:cNvSpPr txBox="1"/>
          <p:nvPr/>
        </p:nvSpPr>
        <p:spPr>
          <a:xfrm>
            <a:off x="3047999" y="3608468"/>
            <a:ext cx="6096000" cy="369332"/>
          </a:xfrm>
          <a:prstGeom prst="rect">
            <a:avLst/>
          </a:prstGeom>
          <a:noFill/>
        </p:spPr>
        <p:txBody>
          <a:bodyPr wrap="square">
            <a:spAutoFit/>
          </a:bodyPr>
          <a:lstStyle/>
          <a:p>
            <a:pPr algn="ctr"/>
            <a:r>
              <a:rPr lang="en-US" altLang="zh-CN" dirty="0">
                <a:solidFill>
                  <a:schemeClr val="bg1">
                    <a:lumMod val="50000"/>
                  </a:schemeClr>
                </a:solidFill>
              </a:rPr>
              <a:t>Date: </a:t>
            </a:r>
            <a:fld id="{7BEADE07-429F-4166-9F89-5F827E98B7CB}" type="datetime1">
              <a:rPr lang="zh-CN" altLang="en-US" smtClean="0">
                <a:solidFill>
                  <a:schemeClr val="bg1">
                    <a:lumMod val="50000"/>
                  </a:schemeClr>
                </a:solidFill>
              </a:rPr>
              <a:t>2025/1/16</a:t>
            </a:fld>
            <a:endParaRPr lang="zh-CN" altLang="en-US" dirty="0">
              <a:solidFill>
                <a:schemeClr val="bg1">
                  <a:lumMod val="50000"/>
                </a:schemeClr>
              </a:solidFill>
            </a:endParaRPr>
          </a:p>
        </p:txBody>
      </p:sp>
    </p:spTree>
    <p:extLst>
      <p:ext uri="{BB962C8B-B14F-4D97-AF65-F5344CB8AC3E}">
        <p14:creationId xmlns:p14="http://schemas.microsoft.com/office/powerpoint/2010/main" val="208919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FA4D6F8-B5F0-057D-F58A-3F9FEFBE006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16FBE051-0041-FFB8-4632-61BA3E7F5AA9}"/>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384DC5F8-8365-0442-CD87-A2206D058FE5}"/>
              </a:ext>
            </a:extLst>
          </p:cNvPr>
          <p:cNvSpPr>
            <a:spLocks noGrp="1"/>
          </p:cNvSpPr>
          <p:nvPr>
            <p:ph type="sldNum" sz="quarter" idx="12"/>
          </p:nvPr>
        </p:nvSpPr>
        <p:spPr/>
        <p:txBody>
          <a:bodyPr/>
          <a:lstStyle/>
          <a:p>
            <a:fld id="{F9260D8E-33B3-41F6-9D80-A828A00B2E96}" type="slidenum">
              <a:rPr lang="zh-CN" altLang="en-US" smtClean="0"/>
              <a:t>1</a:t>
            </a:fld>
            <a:endParaRPr lang="zh-CN" altLang="en-US"/>
          </a:p>
        </p:txBody>
      </p:sp>
      <p:sp>
        <p:nvSpPr>
          <p:cNvPr id="2" name="文本框 1">
            <a:extLst>
              <a:ext uri="{FF2B5EF4-FFF2-40B4-BE49-F238E27FC236}">
                <a16:creationId xmlns:a16="http://schemas.microsoft.com/office/drawing/2014/main" id="{56A56DA5-EE9C-603B-D550-9FEA5394A1A4}"/>
              </a:ext>
            </a:extLst>
          </p:cNvPr>
          <p:cNvSpPr txBox="1"/>
          <p:nvPr/>
        </p:nvSpPr>
        <p:spPr>
          <a:xfrm>
            <a:off x="304800" y="275771"/>
            <a:ext cx="4455886" cy="523220"/>
          </a:xfrm>
          <a:prstGeom prst="rect">
            <a:avLst/>
          </a:prstGeom>
          <a:noFill/>
        </p:spPr>
        <p:txBody>
          <a:bodyPr wrap="square" rtlCol="0">
            <a:spAutoFit/>
          </a:bodyPr>
          <a:lstStyle/>
          <a:p>
            <a:r>
              <a:rPr lang="en-US" altLang="zh-CN" sz="2800" b="1" dirty="0"/>
              <a:t>The concept</a:t>
            </a:r>
            <a:endParaRPr lang="zh-CN" altLang="en-US" sz="2800" b="1" dirty="0"/>
          </a:p>
        </p:txBody>
      </p:sp>
      <p:sp>
        <p:nvSpPr>
          <p:cNvPr id="7" name="文本框 6">
            <a:extLst>
              <a:ext uri="{FF2B5EF4-FFF2-40B4-BE49-F238E27FC236}">
                <a16:creationId xmlns:a16="http://schemas.microsoft.com/office/drawing/2014/main" id="{8181BB98-4084-08FC-B2AC-BF5AC4221751}"/>
              </a:ext>
            </a:extLst>
          </p:cNvPr>
          <p:cNvSpPr txBox="1"/>
          <p:nvPr/>
        </p:nvSpPr>
        <p:spPr>
          <a:xfrm>
            <a:off x="304800" y="923114"/>
            <a:ext cx="8759371" cy="923330"/>
          </a:xfrm>
          <a:prstGeom prst="rect">
            <a:avLst/>
          </a:prstGeom>
          <a:noFill/>
        </p:spPr>
        <p:txBody>
          <a:bodyPr wrap="square">
            <a:spAutoFit/>
          </a:bodyPr>
          <a:lstStyle/>
          <a:p>
            <a:pPr algn="just"/>
            <a:r>
              <a:rPr lang="zh-CN" altLang="zh-CN" sz="1800" kern="100" dirty="0">
                <a:effectLst/>
                <a:latin typeface="+mn-ea"/>
                <a:cs typeface="Times New Roman" panose="02020603050405020304" pitchFamily="18" charset="0"/>
              </a:rPr>
              <a:t>图像拼接是将同一场景的多个重叠图像拼接成较大的图像的一种方法，在</a:t>
            </a:r>
            <a:r>
              <a:rPr lang="zh-CN" altLang="zh-CN" sz="1800" kern="100" dirty="0">
                <a:solidFill>
                  <a:srgbClr val="92D050"/>
                </a:solidFill>
                <a:effectLst/>
                <a:latin typeface="+mn-ea"/>
                <a:cs typeface="Times New Roman" panose="02020603050405020304" pitchFamily="18" charset="0"/>
              </a:rPr>
              <a:t>医学成像</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计算机视觉</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卫星数据</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军事目标自动识别</a:t>
            </a:r>
            <a:r>
              <a:rPr lang="zh-CN" altLang="zh-CN" sz="1800" kern="100" dirty="0">
                <a:effectLst/>
                <a:latin typeface="+mn-ea"/>
                <a:cs typeface="Times New Roman" panose="02020603050405020304" pitchFamily="18" charset="0"/>
              </a:rPr>
              <a:t>等领域具有重要意义</a:t>
            </a:r>
            <a:r>
              <a:rPr lang="zh-CN" altLang="en-US" sz="1800" kern="100" dirty="0">
                <a:latin typeface="+mn-ea"/>
                <a:cs typeface="Times New Roman" panose="02020603050405020304" pitchFamily="18" charset="0"/>
              </a:rPr>
              <a:t>在</a:t>
            </a:r>
            <a:r>
              <a:rPr lang="zh-CN" altLang="zh-CN" sz="1800" kern="100" dirty="0">
                <a:solidFill>
                  <a:srgbClr val="92D050"/>
                </a:solidFill>
                <a:effectLst/>
                <a:latin typeface="+mn-ea"/>
                <a:cs typeface="Times New Roman" panose="02020603050405020304" pitchFamily="18" charset="0"/>
              </a:rPr>
              <a:t>机器视觉领域</a:t>
            </a:r>
            <a:r>
              <a:rPr lang="zh-CN" altLang="en-US" sz="1800" kern="100" dirty="0">
                <a:effectLst/>
                <a:latin typeface="+mn-ea"/>
                <a:cs typeface="Times New Roman" panose="02020603050405020304" pitchFamily="18" charset="0"/>
              </a:rPr>
              <a:t>也</a:t>
            </a:r>
            <a:r>
              <a:rPr lang="zh-CN" altLang="zh-CN" sz="1800" kern="100" dirty="0">
                <a:effectLst/>
                <a:latin typeface="+mn-ea"/>
                <a:cs typeface="Times New Roman" panose="02020603050405020304" pitchFamily="18" charset="0"/>
              </a:rPr>
              <a:t>有很大的应用。</a:t>
            </a:r>
            <a:endParaRPr lang="en-US" altLang="zh-CN" kern="100" dirty="0">
              <a:latin typeface="+mn-ea"/>
              <a:cs typeface="Times New Roman" panose="02020603050405020304" pitchFamily="18" charset="0"/>
            </a:endParaRPr>
          </a:p>
        </p:txBody>
      </p:sp>
      <p:sp>
        <p:nvSpPr>
          <p:cNvPr id="9" name="文本框 8">
            <a:extLst>
              <a:ext uri="{FF2B5EF4-FFF2-40B4-BE49-F238E27FC236}">
                <a16:creationId xmlns:a16="http://schemas.microsoft.com/office/drawing/2014/main" id="{DC4B2E3C-8860-C652-F1EB-CAA9A318C8F9}"/>
              </a:ext>
            </a:extLst>
          </p:cNvPr>
          <p:cNvSpPr txBox="1"/>
          <p:nvPr/>
        </p:nvSpPr>
        <p:spPr>
          <a:xfrm>
            <a:off x="304800" y="1980954"/>
            <a:ext cx="8759371" cy="2862322"/>
          </a:xfrm>
          <a:prstGeom prst="rect">
            <a:avLst/>
          </a:prstGeom>
          <a:noFill/>
        </p:spPr>
        <p:txBody>
          <a:bodyPr wrap="square">
            <a:spAutoFit/>
          </a:bodyPr>
          <a:lstStyle/>
          <a:p>
            <a:pPr algn="just"/>
            <a:r>
              <a:rPr lang="zh-CN" altLang="zh-CN" sz="1800" kern="100" dirty="0">
                <a:effectLst/>
                <a:latin typeface="+mn-ea"/>
                <a:cs typeface="Times New Roman" panose="02020603050405020304" pitchFamily="18" charset="0"/>
              </a:rPr>
              <a:t>图像拼接分为</a:t>
            </a:r>
            <a:r>
              <a:rPr lang="zh-CN" altLang="zh-CN" sz="1800" kern="100" dirty="0">
                <a:solidFill>
                  <a:srgbClr val="92D050"/>
                </a:solidFill>
                <a:effectLst/>
                <a:latin typeface="+mn-ea"/>
                <a:cs typeface="Times New Roman" panose="02020603050405020304" pitchFamily="18" charset="0"/>
              </a:rPr>
              <a:t>四个</a:t>
            </a:r>
            <a:r>
              <a:rPr lang="zh-CN" altLang="zh-CN" sz="1800" kern="100" dirty="0">
                <a:effectLst/>
                <a:latin typeface="+mn-ea"/>
                <a:cs typeface="Times New Roman" panose="02020603050405020304" pitchFamily="18" charset="0"/>
              </a:rPr>
              <a:t>步骤：</a:t>
            </a:r>
            <a:r>
              <a:rPr lang="zh-CN" altLang="zh-CN" sz="1800" kern="100" dirty="0">
                <a:solidFill>
                  <a:srgbClr val="92D050"/>
                </a:solidFill>
                <a:effectLst/>
                <a:latin typeface="+mn-ea"/>
                <a:cs typeface="Times New Roman" panose="02020603050405020304" pitchFamily="18" charset="0"/>
              </a:rPr>
              <a:t>图像匹配</a:t>
            </a:r>
            <a:r>
              <a:rPr lang="zh-CN" altLang="en-US"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重投影</a:t>
            </a:r>
            <a:r>
              <a:rPr lang="zh-CN" altLang="en-US"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缝合</a:t>
            </a:r>
            <a:r>
              <a:rPr lang="zh-CN" altLang="zh-CN" sz="1800" kern="100" dirty="0">
                <a:effectLst/>
                <a:latin typeface="+mn-ea"/>
                <a:cs typeface="Times New Roman" panose="02020603050405020304" pitchFamily="18" charset="0"/>
              </a:rPr>
              <a:t>和</a:t>
            </a:r>
            <a:r>
              <a:rPr lang="zh-CN" altLang="zh-CN" sz="1800" kern="100" dirty="0">
                <a:solidFill>
                  <a:srgbClr val="92D050"/>
                </a:solidFill>
                <a:effectLst/>
                <a:latin typeface="+mn-ea"/>
                <a:cs typeface="Times New Roman" panose="02020603050405020304" pitchFamily="18" charset="0"/>
              </a:rPr>
              <a:t>融合</a:t>
            </a:r>
            <a:endParaRPr lang="en-US" altLang="zh-CN" sz="1800" kern="100" dirty="0">
              <a:solidFill>
                <a:srgbClr val="92D050"/>
              </a:solidFill>
              <a:effectLst/>
              <a:latin typeface="+mn-ea"/>
              <a:cs typeface="Times New Roman" panose="02020603050405020304" pitchFamily="18" charset="0"/>
            </a:endParaRPr>
          </a:p>
          <a:p>
            <a:pPr algn="just"/>
            <a:endParaRPr lang="en-US" altLang="zh-CN" kern="100" dirty="0">
              <a:solidFill>
                <a:srgbClr val="92D050"/>
              </a:solidFill>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图像匹配</a:t>
            </a:r>
            <a:r>
              <a:rPr lang="zh-CN" altLang="zh-CN" sz="1800" kern="100" dirty="0">
                <a:effectLst/>
                <a:latin typeface="+mn-ea"/>
                <a:cs typeface="Times New Roman" panose="02020603050405020304" pitchFamily="18" charset="0"/>
              </a:rPr>
              <a:t>：是指一对描绘相同场景之间的几张图片的几何对应关系</a:t>
            </a:r>
            <a:endParaRPr lang="en-US" altLang="zh-CN" sz="1800" kern="100" dirty="0">
              <a:effectLst/>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重投影</a:t>
            </a:r>
            <a:r>
              <a:rPr lang="zh-CN" altLang="zh-CN" sz="1800" kern="100" dirty="0">
                <a:effectLst/>
                <a:latin typeface="+mn-ea"/>
                <a:cs typeface="Times New Roman" panose="02020603050405020304" pitchFamily="18" charset="0"/>
              </a:rPr>
              <a:t>：通过图像的几何变换，把一系列图片转换成一个共同的坐标系</a:t>
            </a:r>
            <a:r>
              <a:rPr lang="zh-CN" altLang="en-US" sz="1800" kern="100" dirty="0">
                <a:effectLst/>
                <a:latin typeface="+mn-ea"/>
                <a:cs typeface="Times New Roman" panose="02020603050405020304" pitchFamily="18" charset="0"/>
              </a:rPr>
              <a:t>（</a:t>
            </a:r>
            <a:r>
              <a:rPr lang="zh-CN" altLang="en-US" sz="1800" kern="100" dirty="0">
                <a:solidFill>
                  <a:srgbClr val="92D050"/>
                </a:solidFill>
                <a:effectLst/>
                <a:latin typeface="+mn-ea"/>
                <a:cs typeface="Times New Roman" panose="02020603050405020304" pitchFamily="18" charset="0"/>
              </a:rPr>
              <a:t>单应性矩阵</a:t>
            </a:r>
            <a:r>
              <a:rPr lang="zh-CN" altLang="en-US" sz="1800" kern="100" dirty="0">
                <a:effectLst/>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缝合</a:t>
            </a:r>
            <a:r>
              <a:rPr lang="zh-CN" altLang="zh-CN" sz="1800" kern="100" dirty="0">
                <a:effectLst/>
                <a:latin typeface="+mn-ea"/>
                <a:cs typeface="Times New Roman" panose="02020603050405020304" pitchFamily="18" charset="0"/>
              </a:rPr>
              <a:t>：通过合并重叠部分的像素值并保持没有重叠的像素值使之生成更大画布的图像</a:t>
            </a:r>
            <a:endParaRPr lang="en-US" altLang="zh-CN" sz="1800" kern="100" dirty="0">
              <a:effectLst/>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融合</a:t>
            </a:r>
            <a:r>
              <a:rPr lang="zh-CN" altLang="zh-CN" sz="1800" kern="100" dirty="0">
                <a:effectLst/>
                <a:latin typeface="+mn-ea"/>
                <a:cs typeface="Times New Roman" panose="02020603050405020304" pitchFamily="18" charset="0"/>
              </a:rPr>
              <a:t>：通过几何和光度偏移错误通常导致对象的不连续，并在两个图像之间的边界附近产生可见的接缝</a:t>
            </a:r>
            <a:r>
              <a:rPr lang="en-US" altLang="zh-CN" sz="1800" kern="100" dirty="0">
                <a:effectLst/>
                <a:latin typeface="+mn-ea"/>
                <a:cs typeface="Times New Roman" panose="02020603050405020304" pitchFamily="18" charset="0"/>
              </a:rPr>
              <a:t>    </a:t>
            </a:r>
          </a:p>
          <a:p>
            <a:pPr algn="just"/>
            <a:r>
              <a:rPr lang="en-US" altLang="zh-CN" sz="1800" kern="100" dirty="0">
                <a:effectLst/>
                <a:latin typeface="+mn-ea"/>
                <a:cs typeface="Times New Roman" panose="02020603050405020304" pitchFamily="18" charset="0"/>
              </a:rPr>
              <a:t>                </a:t>
            </a:r>
          </a:p>
          <a:p>
            <a:pPr algn="just"/>
            <a:r>
              <a:rPr lang="zh-CN" altLang="en-US" sz="1800" kern="100" dirty="0">
                <a:effectLst/>
                <a:latin typeface="+mn-ea"/>
                <a:cs typeface="Times New Roman" panose="02020603050405020304" pitchFamily="18" charset="0"/>
              </a:rPr>
              <a:t>“</a:t>
            </a:r>
            <a:r>
              <a:rPr lang="zh-CN" altLang="zh-CN" sz="1800" b="1" kern="100" dirty="0">
                <a:solidFill>
                  <a:srgbClr val="92D050"/>
                </a:solidFill>
                <a:effectLst/>
                <a:latin typeface="+mn-ea"/>
                <a:cs typeface="Times New Roman" panose="02020603050405020304" pitchFamily="18" charset="0"/>
              </a:rPr>
              <a:t>图像匹配</a:t>
            </a:r>
            <a:r>
              <a:rPr lang="zh-CN" altLang="zh-CN" sz="1800" kern="100" dirty="0">
                <a:effectLst/>
                <a:latin typeface="+mn-ea"/>
                <a:cs typeface="Times New Roman" panose="02020603050405020304" pitchFamily="18" charset="0"/>
              </a:rPr>
              <a:t>”和“</a:t>
            </a:r>
            <a:r>
              <a:rPr lang="zh-CN" altLang="zh-CN" sz="1800" b="1" kern="100" dirty="0">
                <a:solidFill>
                  <a:srgbClr val="92D050"/>
                </a:solidFill>
                <a:effectLst/>
                <a:latin typeface="+mn-ea"/>
                <a:cs typeface="Times New Roman" panose="02020603050405020304" pitchFamily="18" charset="0"/>
              </a:rPr>
              <a:t>融合</a:t>
            </a:r>
            <a:r>
              <a:rPr lang="zh-CN" altLang="zh-CN" sz="1800" kern="100" dirty="0">
                <a:effectLst/>
                <a:latin typeface="+mn-ea"/>
                <a:cs typeface="Times New Roman" panose="02020603050405020304" pitchFamily="18" charset="0"/>
              </a:rPr>
              <a:t>”是</a:t>
            </a:r>
            <a:r>
              <a:rPr lang="zh-CN" altLang="zh-CN" sz="1800" b="1" kern="100" dirty="0">
                <a:effectLst/>
                <a:latin typeface="+mn-ea"/>
                <a:cs typeface="Times New Roman" panose="02020603050405020304" pitchFamily="18" charset="0"/>
              </a:rPr>
              <a:t>直接影响</a:t>
            </a:r>
            <a:r>
              <a:rPr lang="zh-CN" altLang="zh-CN" sz="1800" kern="100" dirty="0">
                <a:effectLst/>
                <a:latin typeface="+mn-ea"/>
                <a:cs typeface="Times New Roman" panose="02020603050405020304" pitchFamily="18" charset="0"/>
              </a:rPr>
              <a:t>图像拼接</a:t>
            </a:r>
            <a:r>
              <a:rPr lang="zh-CN" altLang="zh-CN" sz="1800" b="1" kern="100" dirty="0">
                <a:effectLst/>
                <a:latin typeface="+mn-ea"/>
                <a:cs typeface="Times New Roman" panose="02020603050405020304" pitchFamily="18" charset="0"/>
              </a:rPr>
              <a:t>性能</a:t>
            </a:r>
            <a:r>
              <a:rPr lang="zh-CN" altLang="en-US" sz="1800" kern="100" dirty="0">
                <a:effectLst/>
                <a:latin typeface="+mn-ea"/>
                <a:cs typeface="Times New Roman" panose="02020603050405020304" pitchFamily="18" charset="0"/>
              </a:rPr>
              <a:t>的，</a:t>
            </a:r>
            <a:r>
              <a:rPr lang="zh-CN" altLang="zh-CN" sz="1800" kern="100" dirty="0">
                <a:effectLst/>
                <a:latin typeface="+mn-ea"/>
                <a:cs typeface="Times New Roman" panose="02020603050405020304" pitchFamily="18" charset="0"/>
              </a:rPr>
              <a:t>作为图像拼接的第一个和最后一个步骤，没有正确的图像匹配和融合算法</a:t>
            </a:r>
            <a:r>
              <a:rPr lang="zh-CN" altLang="en-US" sz="1800" kern="100" dirty="0">
                <a:effectLst/>
                <a:latin typeface="+mn-ea"/>
                <a:cs typeface="Times New Roman" panose="02020603050405020304" pitchFamily="18" charset="0"/>
              </a:rPr>
              <a:t>，</a:t>
            </a:r>
            <a:r>
              <a:rPr lang="zh-CN" altLang="zh-CN" sz="1800" kern="100" dirty="0">
                <a:effectLst/>
                <a:latin typeface="+mn-ea"/>
                <a:cs typeface="Times New Roman" panose="02020603050405020304" pitchFamily="18" charset="0"/>
              </a:rPr>
              <a:t>不可能进行成功的图像拼接。</a:t>
            </a:r>
          </a:p>
        </p:txBody>
      </p:sp>
      <p:pic>
        <p:nvPicPr>
          <p:cNvPr id="10" name="图片 9">
            <a:extLst>
              <a:ext uri="{FF2B5EF4-FFF2-40B4-BE49-F238E27FC236}">
                <a16:creationId xmlns:a16="http://schemas.microsoft.com/office/drawing/2014/main" id="{69B39418-C5E4-161A-8927-B3CDE2C5A492}"/>
              </a:ext>
            </a:extLst>
          </p:cNvPr>
          <p:cNvPicPr>
            <a:picLocks noChangeAspect="1"/>
          </p:cNvPicPr>
          <p:nvPr/>
        </p:nvPicPr>
        <p:blipFill>
          <a:blip r:embed="rId2"/>
          <a:stretch>
            <a:fillRect/>
          </a:stretch>
        </p:blipFill>
        <p:spPr>
          <a:xfrm>
            <a:off x="9194801" y="1108541"/>
            <a:ext cx="2615178" cy="3594606"/>
          </a:xfrm>
          <a:prstGeom prst="rect">
            <a:avLst/>
          </a:prstGeom>
        </p:spPr>
      </p:pic>
    </p:spTree>
    <p:extLst>
      <p:ext uri="{BB962C8B-B14F-4D97-AF65-F5344CB8AC3E}">
        <p14:creationId xmlns:p14="http://schemas.microsoft.com/office/powerpoint/2010/main" val="269788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39B2EF1-8431-31A3-57E8-427DE2D8A78E}"/>
              </a:ext>
            </a:extLst>
          </p:cNvPr>
          <p:cNvSpPr>
            <a:spLocks noGrp="1"/>
          </p:cNvSpPr>
          <p:nvPr>
            <p:ph type="dt" sz="half" idx="10"/>
          </p:nvPr>
        </p:nvSpPr>
        <p:spPr/>
        <p:txBody>
          <a:bodyPr/>
          <a:lstStyle/>
          <a:p>
            <a:r>
              <a:rPr lang="en-US" altLang="zh-CN" dirty="0"/>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3C733507-C3B2-AAFC-ED2E-CE7E1851AAD8}"/>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DE2E687E-8A66-D926-6F77-A1285CB0E33C}"/>
              </a:ext>
            </a:extLst>
          </p:cNvPr>
          <p:cNvSpPr>
            <a:spLocks noGrp="1"/>
          </p:cNvSpPr>
          <p:nvPr>
            <p:ph type="sldNum" sz="quarter" idx="12"/>
          </p:nvPr>
        </p:nvSpPr>
        <p:spPr/>
        <p:txBody>
          <a:bodyPr/>
          <a:lstStyle/>
          <a:p>
            <a:fld id="{F9260D8E-33B3-41F6-9D80-A828A00B2E96}" type="slidenum">
              <a:rPr lang="zh-CN" altLang="en-US" smtClean="0"/>
              <a:t>2</a:t>
            </a:fld>
            <a:endParaRPr lang="zh-CN" altLang="en-US"/>
          </a:p>
        </p:txBody>
      </p:sp>
      <p:sp>
        <p:nvSpPr>
          <p:cNvPr id="28" name="椭圆 27">
            <a:extLst>
              <a:ext uri="{FF2B5EF4-FFF2-40B4-BE49-F238E27FC236}">
                <a16:creationId xmlns:a16="http://schemas.microsoft.com/office/drawing/2014/main" id="{17A0C786-8918-9065-E239-869716D84EB7}"/>
              </a:ext>
            </a:extLst>
          </p:cNvPr>
          <p:cNvSpPr/>
          <p:nvPr/>
        </p:nvSpPr>
        <p:spPr>
          <a:xfrm>
            <a:off x="3291448" y="442227"/>
            <a:ext cx="1198486" cy="621437"/>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solidFill>
              </a:rPr>
              <a:t>目标图像</a:t>
            </a:r>
          </a:p>
        </p:txBody>
      </p:sp>
      <p:sp>
        <p:nvSpPr>
          <p:cNvPr id="29" name="椭圆 28">
            <a:extLst>
              <a:ext uri="{FF2B5EF4-FFF2-40B4-BE49-F238E27FC236}">
                <a16:creationId xmlns:a16="http://schemas.microsoft.com/office/drawing/2014/main" id="{E654B1FC-FFED-C53B-1234-3A4D9A04D5FC}"/>
              </a:ext>
            </a:extLst>
          </p:cNvPr>
          <p:cNvSpPr/>
          <p:nvPr/>
        </p:nvSpPr>
        <p:spPr>
          <a:xfrm>
            <a:off x="5558361" y="394797"/>
            <a:ext cx="1296141" cy="621437"/>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solidFill>
              </a:rPr>
              <a:t>源图像</a:t>
            </a:r>
          </a:p>
        </p:txBody>
      </p:sp>
      <p:cxnSp>
        <p:nvCxnSpPr>
          <p:cNvPr id="30" name="直接箭头连接符 29">
            <a:extLst>
              <a:ext uri="{FF2B5EF4-FFF2-40B4-BE49-F238E27FC236}">
                <a16:creationId xmlns:a16="http://schemas.microsoft.com/office/drawing/2014/main" id="{6061E5C9-F976-B51A-0F29-9F5E8B2D47FB}"/>
              </a:ext>
            </a:extLst>
          </p:cNvPr>
          <p:cNvCxnSpPr/>
          <p:nvPr/>
        </p:nvCxnSpPr>
        <p:spPr>
          <a:xfrm>
            <a:off x="4023950" y="1023207"/>
            <a:ext cx="670265" cy="683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椭圆 30">
            <a:extLst>
              <a:ext uri="{FF2B5EF4-FFF2-40B4-BE49-F238E27FC236}">
                <a16:creationId xmlns:a16="http://schemas.microsoft.com/office/drawing/2014/main" id="{12CC669B-E8BC-E3B3-538D-E5D93332859D}"/>
              </a:ext>
            </a:extLst>
          </p:cNvPr>
          <p:cNvSpPr/>
          <p:nvPr/>
        </p:nvSpPr>
        <p:spPr>
          <a:xfrm>
            <a:off x="3947750" y="1701717"/>
            <a:ext cx="1950233" cy="437713"/>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特征提取</a:t>
            </a:r>
          </a:p>
        </p:txBody>
      </p:sp>
      <p:cxnSp>
        <p:nvCxnSpPr>
          <p:cNvPr id="33" name="直接箭头连接符 32">
            <a:extLst>
              <a:ext uri="{FF2B5EF4-FFF2-40B4-BE49-F238E27FC236}">
                <a16:creationId xmlns:a16="http://schemas.microsoft.com/office/drawing/2014/main" id="{12103FD9-2367-B264-6176-15C85A402397}"/>
              </a:ext>
            </a:extLst>
          </p:cNvPr>
          <p:cNvCxnSpPr>
            <a:cxnSpLocks/>
            <a:stCxn id="31" idx="4"/>
            <a:endCxn id="34" idx="0"/>
          </p:cNvCxnSpPr>
          <p:nvPr/>
        </p:nvCxnSpPr>
        <p:spPr>
          <a:xfrm flipH="1">
            <a:off x="4922866" y="2139430"/>
            <a:ext cx="1" cy="4588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椭圆 33">
            <a:extLst>
              <a:ext uri="{FF2B5EF4-FFF2-40B4-BE49-F238E27FC236}">
                <a16:creationId xmlns:a16="http://schemas.microsoft.com/office/drawing/2014/main" id="{4AE1F37F-5D99-93F5-20B1-EDB45FCDF884}"/>
              </a:ext>
            </a:extLst>
          </p:cNvPr>
          <p:cNvSpPr/>
          <p:nvPr/>
        </p:nvSpPr>
        <p:spPr>
          <a:xfrm>
            <a:off x="3947749" y="2598306"/>
            <a:ext cx="1950233" cy="437713"/>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图像匹配</a:t>
            </a:r>
          </a:p>
        </p:txBody>
      </p:sp>
      <p:cxnSp>
        <p:nvCxnSpPr>
          <p:cNvPr id="35" name="直接箭头连接符 34">
            <a:extLst>
              <a:ext uri="{FF2B5EF4-FFF2-40B4-BE49-F238E27FC236}">
                <a16:creationId xmlns:a16="http://schemas.microsoft.com/office/drawing/2014/main" id="{91915B07-3DC6-A6E6-5269-2C7577B73252}"/>
              </a:ext>
            </a:extLst>
          </p:cNvPr>
          <p:cNvCxnSpPr/>
          <p:nvPr/>
        </p:nvCxnSpPr>
        <p:spPr>
          <a:xfrm>
            <a:off x="5887181" y="2822270"/>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矩形: 圆角 35">
            <a:extLst>
              <a:ext uri="{FF2B5EF4-FFF2-40B4-BE49-F238E27FC236}">
                <a16:creationId xmlns:a16="http://schemas.microsoft.com/office/drawing/2014/main" id="{A0593475-9D5C-75FE-FA32-29162769E056}"/>
              </a:ext>
            </a:extLst>
          </p:cNvPr>
          <p:cNvSpPr/>
          <p:nvPr/>
        </p:nvSpPr>
        <p:spPr>
          <a:xfrm>
            <a:off x="7760369" y="2582573"/>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根据特征点的匹配确定两图像的位置关系</a:t>
            </a:r>
          </a:p>
        </p:txBody>
      </p:sp>
      <p:cxnSp>
        <p:nvCxnSpPr>
          <p:cNvPr id="37" name="直接箭头连接符 36">
            <a:extLst>
              <a:ext uri="{FF2B5EF4-FFF2-40B4-BE49-F238E27FC236}">
                <a16:creationId xmlns:a16="http://schemas.microsoft.com/office/drawing/2014/main" id="{829BF57B-B55D-E07A-B6ED-9F4BCCED3BF4}"/>
              </a:ext>
            </a:extLst>
          </p:cNvPr>
          <p:cNvCxnSpPr>
            <a:cxnSpLocks/>
            <a:stCxn id="34" idx="4"/>
            <a:endCxn id="38" idx="0"/>
          </p:cNvCxnSpPr>
          <p:nvPr/>
        </p:nvCxnSpPr>
        <p:spPr>
          <a:xfrm flipH="1">
            <a:off x="4922865" y="3036019"/>
            <a:ext cx="1" cy="5155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椭圆 37">
            <a:extLst>
              <a:ext uri="{FF2B5EF4-FFF2-40B4-BE49-F238E27FC236}">
                <a16:creationId xmlns:a16="http://schemas.microsoft.com/office/drawing/2014/main" id="{7EFA66D9-CD96-FCED-D966-9541BC97619E}"/>
              </a:ext>
            </a:extLst>
          </p:cNvPr>
          <p:cNvSpPr/>
          <p:nvPr/>
        </p:nvSpPr>
        <p:spPr>
          <a:xfrm>
            <a:off x="3947748" y="3551591"/>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源图像变形</a:t>
            </a:r>
          </a:p>
        </p:txBody>
      </p:sp>
      <p:cxnSp>
        <p:nvCxnSpPr>
          <p:cNvPr id="39" name="直接箭头连接符 38">
            <a:extLst>
              <a:ext uri="{FF2B5EF4-FFF2-40B4-BE49-F238E27FC236}">
                <a16:creationId xmlns:a16="http://schemas.microsoft.com/office/drawing/2014/main" id="{FE413671-99E9-A0AA-9D13-EB5DF433BF5E}"/>
              </a:ext>
            </a:extLst>
          </p:cNvPr>
          <p:cNvCxnSpPr/>
          <p:nvPr/>
        </p:nvCxnSpPr>
        <p:spPr>
          <a:xfrm>
            <a:off x="5887180" y="3770447"/>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矩形: 圆角 39">
            <a:extLst>
              <a:ext uri="{FF2B5EF4-FFF2-40B4-BE49-F238E27FC236}">
                <a16:creationId xmlns:a16="http://schemas.microsoft.com/office/drawing/2014/main" id="{26113441-B216-0B46-F58B-AA99D2749785}"/>
              </a:ext>
            </a:extLst>
          </p:cNvPr>
          <p:cNvSpPr/>
          <p:nvPr/>
        </p:nvSpPr>
        <p:spPr>
          <a:xfrm>
            <a:off x="7760369" y="3491645"/>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根据特征点的匹配确定两图像的位置关系</a:t>
            </a:r>
          </a:p>
        </p:txBody>
      </p:sp>
      <p:cxnSp>
        <p:nvCxnSpPr>
          <p:cNvPr id="41" name="直接箭头连接符 40">
            <a:extLst>
              <a:ext uri="{FF2B5EF4-FFF2-40B4-BE49-F238E27FC236}">
                <a16:creationId xmlns:a16="http://schemas.microsoft.com/office/drawing/2014/main" id="{791F4FCB-4CE4-8430-ADF9-17A628EA1ADD}"/>
              </a:ext>
            </a:extLst>
          </p:cNvPr>
          <p:cNvCxnSpPr>
            <a:cxnSpLocks/>
            <a:stCxn id="38" idx="4"/>
            <a:endCxn id="42" idx="0"/>
          </p:cNvCxnSpPr>
          <p:nvPr/>
        </p:nvCxnSpPr>
        <p:spPr>
          <a:xfrm>
            <a:off x="4922865" y="3989304"/>
            <a:ext cx="0" cy="4715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椭圆 41">
            <a:extLst>
              <a:ext uri="{FF2B5EF4-FFF2-40B4-BE49-F238E27FC236}">
                <a16:creationId xmlns:a16="http://schemas.microsoft.com/office/drawing/2014/main" id="{F81CCF0A-AAC7-50E8-6849-A4C17629D621}"/>
              </a:ext>
            </a:extLst>
          </p:cNvPr>
          <p:cNvSpPr/>
          <p:nvPr/>
        </p:nvSpPr>
        <p:spPr>
          <a:xfrm>
            <a:off x="3947748" y="4460830"/>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与目标图像缝合</a:t>
            </a:r>
          </a:p>
        </p:txBody>
      </p:sp>
      <p:cxnSp>
        <p:nvCxnSpPr>
          <p:cNvPr id="43" name="直接箭头连接符 42">
            <a:extLst>
              <a:ext uri="{FF2B5EF4-FFF2-40B4-BE49-F238E27FC236}">
                <a16:creationId xmlns:a16="http://schemas.microsoft.com/office/drawing/2014/main" id="{EA68E618-9BDC-C641-93C9-77C2F1904D8B}"/>
              </a:ext>
            </a:extLst>
          </p:cNvPr>
          <p:cNvCxnSpPr/>
          <p:nvPr/>
        </p:nvCxnSpPr>
        <p:spPr>
          <a:xfrm>
            <a:off x="5887180" y="4679686"/>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矩形: 圆角 43">
            <a:extLst>
              <a:ext uri="{FF2B5EF4-FFF2-40B4-BE49-F238E27FC236}">
                <a16:creationId xmlns:a16="http://schemas.microsoft.com/office/drawing/2014/main" id="{A257F94D-E4AA-2686-C3A2-C875090D295D}"/>
              </a:ext>
            </a:extLst>
          </p:cNvPr>
          <p:cNvSpPr/>
          <p:nvPr/>
        </p:nvSpPr>
        <p:spPr>
          <a:xfrm>
            <a:off x="7760369" y="4460830"/>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利用单应性矩阵</a:t>
            </a:r>
          </a:p>
        </p:txBody>
      </p:sp>
      <p:sp>
        <p:nvSpPr>
          <p:cNvPr id="45" name="椭圆 44">
            <a:extLst>
              <a:ext uri="{FF2B5EF4-FFF2-40B4-BE49-F238E27FC236}">
                <a16:creationId xmlns:a16="http://schemas.microsoft.com/office/drawing/2014/main" id="{503C0CC3-4939-0C37-55A5-B87F7DC6FD87}"/>
              </a:ext>
            </a:extLst>
          </p:cNvPr>
          <p:cNvSpPr/>
          <p:nvPr/>
        </p:nvSpPr>
        <p:spPr>
          <a:xfrm>
            <a:off x="3947748" y="5301120"/>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图像融合</a:t>
            </a:r>
          </a:p>
        </p:txBody>
      </p:sp>
      <p:cxnSp>
        <p:nvCxnSpPr>
          <p:cNvPr id="46" name="直接箭头连接符 45">
            <a:extLst>
              <a:ext uri="{FF2B5EF4-FFF2-40B4-BE49-F238E27FC236}">
                <a16:creationId xmlns:a16="http://schemas.microsoft.com/office/drawing/2014/main" id="{B280E5E1-3741-E0D8-981C-FEE219EF90A8}"/>
              </a:ext>
            </a:extLst>
          </p:cNvPr>
          <p:cNvCxnSpPr>
            <a:cxnSpLocks/>
            <a:stCxn id="42" idx="4"/>
            <a:endCxn id="45" idx="0"/>
          </p:cNvCxnSpPr>
          <p:nvPr/>
        </p:nvCxnSpPr>
        <p:spPr>
          <a:xfrm>
            <a:off x="4922865" y="4898543"/>
            <a:ext cx="0" cy="4025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直接箭头连接符 46">
            <a:extLst>
              <a:ext uri="{FF2B5EF4-FFF2-40B4-BE49-F238E27FC236}">
                <a16:creationId xmlns:a16="http://schemas.microsoft.com/office/drawing/2014/main" id="{928FC175-E3B8-059F-6742-E01CE3461205}"/>
              </a:ext>
            </a:extLst>
          </p:cNvPr>
          <p:cNvCxnSpPr/>
          <p:nvPr/>
        </p:nvCxnSpPr>
        <p:spPr>
          <a:xfrm>
            <a:off x="5887180" y="5520836"/>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矩形: 圆角 50">
            <a:extLst>
              <a:ext uri="{FF2B5EF4-FFF2-40B4-BE49-F238E27FC236}">
                <a16:creationId xmlns:a16="http://schemas.microsoft.com/office/drawing/2014/main" id="{CD0A493F-13DF-93CD-416C-38E4AF0A9813}"/>
              </a:ext>
            </a:extLst>
          </p:cNvPr>
          <p:cNvSpPr/>
          <p:nvPr/>
        </p:nvSpPr>
        <p:spPr>
          <a:xfrm>
            <a:off x="7760369" y="5230338"/>
            <a:ext cx="3292187"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利用深度学习等技术对拼接处进行融合改善灰度值和像素的问题是图片更顺畅</a:t>
            </a:r>
          </a:p>
        </p:txBody>
      </p:sp>
      <p:cxnSp>
        <p:nvCxnSpPr>
          <p:cNvPr id="59" name="直接箭头连接符 58">
            <a:extLst>
              <a:ext uri="{FF2B5EF4-FFF2-40B4-BE49-F238E27FC236}">
                <a16:creationId xmlns:a16="http://schemas.microsoft.com/office/drawing/2014/main" id="{75127E18-9D56-D1EE-3599-89FE142C4703}"/>
              </a:ext>
            </a:extLst>
          </p:cNvPr>
          <p:cNvCxnSpPr>
            <a:cxnSpLocks/>
          </p:cNvCxnSpPr>
          <p:nvPr/>
        </p:nvCxnSpPr>
        <p:spPr>
          <a:xfrm flipH="1">
            <a:off x="5272326" y="997952"/>
            <a:ext cx="490316" cy="708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390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547051-D410-516C-0969-4D795802F806}"/>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79798B31-7898-39BA-8907-CC4FA526399C}"/>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323567B9-4955-2C7C-583F-4E732DB5F000}"/>
              </a:ext>
            </a:extLst>
          </p:cNvPr>
          <p:cNvSpPr>
            <a:spLocks noGrp="1"/>
          </p:cNvSpPr>
          <p:nvPr>
            <p:ph type="sldNum" sz="quarter" idx="12"/>
          </p:nvPr>
        </p:nvSpPr>
        <p:spPr/>
        <p:txBody>
          <a:bodyPr/>
          <a:lstStyle/>
          <a:p>
            <a:fld id="{F9260D8E-33B3-41F6-9D80-A828A00B2E96}" type="slidenum">
              <a:rPr lang="zh-CN" altLang="en-US" smtClean="0"/>
              <a:t>3</a:t>
            </a:fld>
            <a:endParaRPr lang="zh-CN" altLang="en-US"/>
          </a:p>
        </p:txBody>
      </p:sp>
      <p:pic>
        <p:nvPicPr>
          <p:cNvPr id="3" name="图片 2">
            <a:extLst>
              <a:ext uri="{FF2B5EF4-FFF2-40B4-BE49-F238E27FC236}">
                <a16:creationId xmlns:a16="http://schemas.microsoft.com/office/drawing/2014/main" id="{5F97C4DF-DA16-46B1-BF70-55F8219DD662}"/>
              </a:ext>
            </a:extLst>
          </p:cNvPr>
          <p:cNvPicPr>
            <a:picLocks noChangeAspect="1"/>
          </p:cNvPicPr>
          <p:nvPr/>
        </p:nvPicPr>
        <p:blipFill>
          <a:blip r:embed="rId2"/>
          <a:stretch>
            <a:fillRect/>
          </a:stretch>
        </p:blipFill>
        <p:spPr>
          <a:xfrm>
            <a:off x="258400" y="1013386"/>
            <a:ext cx="3598002" cy="2085610"/>
          </a:xfrm>
          <a:prstGeom prst="rect">
            <a:avLst/>
          </a:prstGeom>
        </p:spPr>
      </p:pic>
      <p:pic>
        <p:nvPicPr>
          <p:cNvPr id="8" name="图片 7">
            <a:extLst>
              <a:ext uri="{FF2B5EF4-FFF2-40B4-BE49-F238E27FC236}">
                <a16:creationId xmlns:a16="http://schemas.microsoft.com/office/drawing/2014/main" id="{1319E3C5-2F63-C443-DFBF-6FA1222DCCD1}"/>
              </a:ext>
            </a:extLst>
          </p:cNvPr>
          <p:cNvPicPr>
            <a:picLocks noChangeAspect="1"/>
          </p:cNvPicPr>
          <p:nvPr/>
        </p:nvPicPr>
        <p:blipFill>
          <a:blip r:embed="rId3"/>
          <a:stretch>
            <a:fillRect/>
          </a:stretch>
        </p:blipFill>
        <p:spPr>
          <a:xfrm>
            <a:off x="3856402" y="1094349"/>
            <a:ext cx="7599682" cy="3410784"/>
          </a:xfrm>
          <a:prstGeom prst="rect">
            <a:avLst/>
          </a:prstGeom>
        </p:spPr>
      </p:pic>
    </p:spTree>
    <p:extLst>
      <p:ext uri="{BB962C8B-B14F-4D97-AF65-F5344CB8AC3E}">
        <p14:creationId xmlns:p14="http://schemas.microsoft.com/office/powerpoint/2010/main" val="10146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5D923-5366-9E08-64F5-D60C43AF3709}"/>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4E7ADB68-52A6-B664-52F5-7D6D9D3CEBE5}"/>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2613874C-1944-DBAB-4575-ED2BFEED96CF}"/>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E375628E-BFED-82A5-23CD-A1BFA811B961}"/>
              </a:ext>
            </a:extLst>
          </p:cNvPr>
          <p:cNvSpPr>
            <a:spLocks noGrp="1"/>
          </p:cNvSpPr>
          <p:nvPr>
            <p:ph type="sldNum" sz="quarter" idx="12"/>
          </p:nvPr>
        </p:nvSpPr>
        <p:spPr/>
        <p:txBody>
          <a:bodyPr/>
          <a:lstStyle/>
          <a:p>
            <a:fld id="{F9260D8E-33B3-41F6-9D80-A828A00B2E96}" type="slidenum">
              <a:rPr lang="zh-CN" altLang="en-US" smtClean="0"/>
              <a:t>4</a:t>
            </a:fld>
            <a:endParaRPr lang="zh-CN" altLang="en-US"/>
          </a:p>
        </p:txBody>
      </p:sp>
      <p:pic>
        <p:nvPicPr>
          <p:cNvPr id="3" name="图片 2">
            <a:extLst>
              <a:ext uri="{FF2B5EF4-FFF2-40B4-BE49-F238E27FC236}">
                <a16:creationId xmlns:a16="http://schemas.microsoft.com/office/drawing/2014/main" id="{8E781483-5934-1FC7-5A62-766947D60507}"/>
              </a:ext>
            </a:extLst>
          </p:cNvPr>
          <p:cNvPicPr>
            <a:picLocks noChangeAspect="1"/>
          </p:cNvPicPr>
          <p:nvPr/>
        </p:nvPicPr>
        <p:blipFill>
          <a:blip r:embed="rId2"/>
          <a:stretch>
            <a:fillRect/>
          </a:stretch>
        </p:blipFill>
        <p:spPr>
          <a:xfrm>
            <a:off x="282854" y="2048629"/>
            <a:ext cx="4762707" cy="2760741"/>
          </a:xfrm>
          <a:prstGeom prst="rect">
            <a:avLst/>
          </a:prstGeom>
        </p:spPr>
      </p:pic>
      <p:pic>
        <p:nvPicPr>
          <p:cNvPr id="8" name="图片 7">
            <a:extLst>
              <a:ext uri="{FF2B5EF4-FFF2-40B4-BE49-F238E27FC236}">
                <a16:creationId xmlns:a16="http://schemas.microsoft.com/office/drawing/2014/main" id="{612C8CF8-50FE-1D01-C304-E71CDE67D31C}"/>
              </a:ext>
            </a:extLst>
          </p:cNvPr>
          <p:cNvPicPr>
            <a:picLocks noChangeAspect="1"/>
          </p:cNvPicPr>
          <p:nvPr/>
        </p:nvPicPr>
        <p:blipFill>
          <a:blip r:embed="rId3"/>
          <a:stretch>
            <a:fillRect/>
          </a:stretch>
        </p:blipFill>
        <p:spPr>
          <a:xfrm>
            <a:off x="3856402" y="-3718951"/>
            <a:ext cx="7599682" cy="3410784"/>
          </a:xfrm>
          <a:prstGeom prst="rect">
            <a:avLst/>
          </a:prstGeom>
        </p:spPr>
      </p:pic>
      <p:sp>
        <p:nvSpPr>
          <p:cNvPr id="2" name="文本框 1">
            <a:extLst>
              <a:ext uri="{FF2B5EF4-FFF2-40B4-BE49-F238E27FC236}">
                <a16:creationId xmlns:a16="http://schemas.microsoft.com/office/drawing/2014/main" id="{C371A7E0-2442-8FA9-1B9D-6EB9090C9BA3}"/>
              </a:ext>
            </a:extLst>
          </p:cNvPr>
          <p:cNvSpPr txBox="1"/>
          <p:nvPr/>
        </p:nvSpPr>
        <p:spPr>
          <a:xfrm>
            <a:off x="387706" y="314554"/>
            <a:ext cx="3416320" cy="523220"/>
          </a:xfrm>
          <a:prstGeom prst="rect">
            <a:avLst/>
          </a:prstGeom>
          <a:noFill/>
        </p:spPr>
        <p:txBody>
          <a:bodyPr wrap="none" rtlCol="0">
            <a:spAutoFit/>
          </a:bodyPr>
          <a:lstStyle/>
          <a:p>
            <a:r>
              <a:rPr lang="zh-CN" altLang="en-US" sz="2800" b="1" dirty="0"/>
              <a:t>阶段一：图像粗对齐</a:t>
            </a:r>
          </a:p>
        </p:txBody>
      </p:sp>
      <p:sp>
        <p:nvSpPr>
          <p:cNvPr id="11" name="Rectangle 2">
            <a:extLst>
              <a:ext uri="{FF2B5EF4-FFF2-40B4-BE49-F238E27FC236}">
                <a16:creationId xmlns:a16="http://schemas.microsoft.com/office/drawing/2014/main" id="{E67A5835-E2BE-EE3A-5B23-4841BF147253}"/>
              </a:ext>
            </a:extLst>
          </p:cNvPr>
          <p:cNvSpPr>
            <a:spLocks noChangeArrowheads="1"/>
          </p:cNvSpPr>
          <p:nvPr/>
        </p:nvSpPr>
        <p:spPr bwMode="auto">
          <a:xfrm>
            <a:off x="5362651" y="2251551"/>
            <a:ext cx="665622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 </a:t>
            </a:r>
            <a:r>
              <a:rPr kumimoji="0" lang="zh-CN" altLang="zh-CN" sz="1800" b="1" i="0" u="none" strike="noStrike" cap="none" normalizeH="0" baseline="0" dirty="0">
                <a:ln>
                  <a:noFill/>
                </a:ln>
                <a:solidFill>
                  <a:schemeClr val="tx1"/>
                </a:solidFill>
                <a:effectLst/>
                <a:latin typeface="Arial" panose="020B0604020202020204" pitchFamily="34" charset="0"/>
              </a:rPr>
              <a:t>输入图像</a:t>
            </a:r>
            <a:r>
              <a:rPr kumimoji="0" lang="zh-CN" altLang="zh-CN" sz="1800" b="0" i="0" u="none" strike="noStrike" cap="none" normalizeH="0" baseline="0" dirty="0">
                <a:ln>
                  <a:noFill/>
                </a:ln>
                <a:solidFill>
                  <a:schemeClr val="tx1"/>
                </a:solidFill>
                <a:effectLst/>
                <a:latin typeface="Arial" panose="020B0604020202020204" pitchFamily="34" charset="0"/>
              </a:rPr>
              <a:t>：两张分辨率为 H×WH \times WH×W 的输入图像。</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II. </a:t>
            </a:r>
            <a:r>
              <a:rPr kumimoji="0" lang="zh-CN" altLang="zh-CN" sz="1800" b="1" i="0" u="none" strike="noStrike" cap="none" normalizeH="0" baseline="0" dirty="0">
                <a:ln>
                  <a:noFill/>
                </a:ln>
                <a:solidFill>
                  <a:schemeClr val="tx1"/>
                </a:solidFill>
                <a:effectLst/>
                <a:latin typeface="Arial" panose="020B0604020202020204" pitchFamily="34" charset="0"/>
              </a:rPr>
              <a:t>Large-Baseline Deep Homography</a:t>
            </a:r>
            <a:r>
              <a:rPr kumimoji="0" lang="zh-CN" altLang="zh-CN" sz="1800" b="0" i="0" u="none" strike="noStrike" cap="none" normalizeH="0" baseline="0" dirty="0">
                <a:ln>
                  <a:noFill/>
                </a:ln>
                <a:solidFill>
                  <a:schemeClr val="tx1"/>
                </a:solidFill>
                <a:effectLst/>
                <a:latin typeface="Arial" panose="020B0604020202020204" pitchFamily="34" charset="0"/>
              </a:rPr>
              <a:t>：利用深度学习网络估计图像间的大基线单应性（Homography）矩阵 HHH，用于处理视角差异大的图像对。</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III. </a:t>
            </a:r>
            <a:r>
              <a:rPr kumimoji="0" lang="zh-CN" altLang="zh-CN" sz="1800" b="1" i="0" u="none" strike="noStrike" cap="none" normalizeH="0" baseline="0" dirty="0">
                <a:ln>
                  <a:noFill/>
                </a:ln>
                <a:solidFill>
                  <a:schemeClr val="tx1"/>
                </a:solidFill>
                <a:effectLst/>
                <a:latin typeface="Arial" panose="020B0604020202020204" pitchFamily="34" charset="0"/>
              </a:rPr>
              <a:t>Tensor DLT（Direct Linear Transformation）</a:t>
            </a:r>
            <a:r>
              <a:rPr kumimoji="0" lang="zh-CN" altLang="zh-CN" sz="1800" b="0" i="0" u="none" strike="noStrike" cap="none" normalizeH="0" baseline="0" dirty="0">
                <a:ln>
                  <a:noFill/>
                </a:ln>
                <a:solidFill>
                  <a:schemeClr val="tx1"/>
                </a:solidFill>
                <a:effectLst/>
                <a:latin typeface="Arial" panose="020B0604020202020204" pitchFamily="34" charset="0"/>
              </a:rPr>
              <a:t>：使用 DLT 方法计算单应性矩阵的精确估计。</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IV. </a:t>
            </a:r>
            <a:r>
              <a:rPr kumimoji="0" lang="zh-CN" altLang="zh-CN" sz="1800" b="1" i="0" u="none" strike="noStrike" cap="none" normalizeH="0" baseline="0" dirty="0">
                <a:ln>
                  <a:noFill/>
                </a:ln>
                <a:solidFill>
                  <a:schemeClr val="tx1"/>
                </a:solidFill>
                <a:effectLst/>
                <a:latin typeface="Arial" panose="020B0604020202020204" pitchFamily="34" charset="0"/>
              </a:rPr>
              <a:t>Stitching-Domain Transformer</a:t>
            </a:r>
            <a:r>
              <a:rPr kumimoji="0" lang="zh-CN" altLang="zh-CN" sz="1800" b="0" i="0" u="none" strike="noStrike" cap="none" normalizeH="0" baseline="0" dirty="0">
                <a:ln>
                  <a:noFill/>
                </a:ln>
                <a:solidFill>
                  <a:schemeClr val="tx1"/>
                </a:solidFill>
                <a:effectLst/>
                <a:latin typeface="Arial" panose="020B0604020202020204" pitchFamily="34" charset="0"/>
              </a:rPr>
              <a:t>：基于单应性矩阵对图像进行变换，使它们对齐到一个共同的参考平面。</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337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4C038-FEBB-5865-22DB-FF64D2D2CDFA}"/>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832C8677-24BA-E6E4-B017-DE714C75D10F}"/>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860EE474-73AA-C97B-7B1A-8BCBDC29F26D}"/>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F1048383-8C91-290C-3D19-D45ADF4F5991}"/>
              </a:ext>
            </a:extLst>
          </p:cNvPr>
          <p:cNvSpPr>
            <a:spLocks noGrp="1"/>
          </p:cNvSpPr>
          <p:nvPr>
            <p:ph type="sldNum" sz="quarter" idx="12"/>
          </p:nvPr>
        </p:nvSpPr>
        <p:spPr/>
        <p:txBody>
          <a:bodyPr/>
          <a:lstStyle/>
          <a:p>
            <a:fld id="{F9260D8E-33B3-41F6-9D80-A828A00B2E96}" type="slidenum">
              <a:rPr lang="zh-CN" altLang="en-US" smtClean="0"/>
              <a:t>5</a:t>
            </a:fld>
            <a:endParaRPr lang="zh-CN" altLang="en-US"/>
          </a:p>
        </p:txBody>
      </p:sp>
      <p:pic>
        <p:nvPicPr>
          <p:cNvPr id="8" name="图片 7">
            <a:extLst>
              <a:ext uri="{FF2B5EF4-FFF2-40B4-BE49-F238E27FC236}">
                <a16:creationId xmlns:a16="http://schemas.microsoft.com/office/drawing/2014/main" id="{F5149E86-3741-31AF-1652-0AE4B44C8A19}"/>
              </a:ext>
            </a:extLst>
          </p:cNvPr>
          <p:cNvPicPr>
            <a:picLocks noChangeAspect="1"/>
          </p:cNvPicPr>
          <p:nvPr/>
        </p:nvPicPr>
        <p:blipFill>
          <a:blip r:embed="rId2"/>
          <a:stretch>
            <a:fillRect/>
          </a:stretch>
        </p:blipFill>
        <p:spPr>
          <a:xfrm>
            <a:off x="5571540" y="1848254"/>
            <a:ext cx="6451574" cy="2895506"/>
          </a:xfrm>
          <a:prstGeom prst="rect">
            <a:avLst/>
          </a:prstGeom>
        </p:spPr>
      </p:pic>
      <p:sp>
        <p:nvSpPr>
          <p:cNvPr id="2" name="文本框 1">
            <a:extLst>
              <a:ext uri="{FF2B5EF4-FFF2-40B4-BE49-F238E27FC236}">
                <a16:creationId xmlns:a16="http://schemas.microsoft.com/office/drawing/2014/main" id="{37266522-E439-BCF2-F39D-9CBC09F36C56}"/>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sp>
        <p:nvSpPr>
          <p:cNvPr id="9" name="文本框 8">
            <a:extLst>
              <a:ext uri="{FF2B5EF4-FFF2-40B4-BE49-F238E27FC236}">
                <a16:creationId xmlns:a16="http://schemas.microsoft.com/office/drawing/2014/main" id="{F2AA8C3B-DF35-AF8B-DA99-DED67A67124F}"/>
              </a:ext>
            </a:extLst>
          </p:cNvPr>
          <p:cNvSpPr txBox="1"/>
          <p:nvPr/>
        </p:nvSpPr>
        <p:spPr>
          <a:xfrm>
            <a:off x="387706" y="895350"/>
            <a:ext cx="4946650" cy="4801314"/>
          </a:xfrm>
          <a:prstGeom prst="rect">
            <a:avLst/>
          </a:prstGeom>
          <a:noFill/>
        </p:spPr>
        <p:txBody>
          <a:bodyPr wrap="square">
            <a:spAutoFit/>
          </a:bodyPr>
          <a:lstStyle/>
          <a:p>
            <a:pPr algn="just">
              <a:buFont typeface="Arial" panose="020B0604020202020204" pitchFamily="34" charset="0"/>
              <a:buChar char="•"/>
            </a:pPr>
            <a:r>
              <a:rPr lang="zh-CN" altLang="en-US" b="1" dirty="0"/>
              <a:t>下采样（</a:t>
            </a:r>
            <a:r>
              <a:rPr lang="en-US" altLang="zh-CN" b="1" dirty="0"/>
              <a:t>Down-sampling</a:t>
            </a:r>
            <a:r>
              <a:rPr lang="zh-CN" altLang="en-US" b="1" dirty="0"/>
              <a:t>）</a:t>
            </a:r>
            <a:r>
              <a:rPr lang="zh-CN" altLang="en-US" dirty="0"/>
              <a:t>：</a:t>
            </a:r>
          </a:p>
          <a:p>
            <a:pPr marL="742950" lvl="1" indent="-285750" algn="just">
              <a:buFont typeface="Arial" panose="020B0604020202020204" pitchFamily="34" charset="0"/>
              <a:buChar char="•"/>
            </a:pPr>
            <a:r>
              <a:rPr lang="zh-CN" altLang="en-US" dirty="0"/>
              <a:t>将高分辨率（</a:t>
            </a:r>
            <a:r>
              <a:rPr lang="en-US" altLang="zh-CN" dirty="0"/>
              <a:t>HR</a:t>
            </a:r>
            <a:r>
              <a:rPr lang="zh-CN" altLang="en-US" dirty="0"/>
              <a:t>）的对齐图像降采样为低分辨率（</a:t>
            </a:r>
            <a:r>
              <a:rPr lang="en-US" altLang="zh-CN" dirty="0"/>
              <a:t>LR</a:t>
            </a:r>
            <a:r>
              <a:rPr lang="zh-CN" altLang="en-US" dirty="0"/>
              <a:t>），以便对低分辨率的内容一致性进行建模。</a:t>
            </a:r>
          </a:p>
          <a:p>
            <a:pPr algn="just">
              <a:buFont typeface="Arial" panose="020B0604020202020204" pitchFamily="34" charset="0"/>
              <a:buChar char="•"/>
            </a:pPr>
            <a:r>
              <a:rPr lang="zh-CN" altLang="en-US" b="1" dirty="0"/>
              <a:t>多阶段卷积网络</a:t>
            </a:r>
            <a:r>
              <a:rPr lang="zh-CN" altLang="en-US" dirty="0"/>
              <a:t>：</a:t>
            </a:r>
          </a:p>
          <a:p>
            <a:pPr marL="742950" lvl="1" indent="-285750" algn="just">
              <a:buFont typeface="Arial" panose="020B0604020202020204" pitchFamily="34" charset="0"/>
              <a:buChar char="•"/>
            </a:pPr>
            <a:r>
              <a:rPr lang="zh-CN" altLang="en-US" dirty="0"/>
              <a:t>图像通过多个卷积层进行特征提取和上采样，逐步生成更高分辨率的图像。</a:t>
            </a:r>
          </a:p>
          <a:p>
            <a:pPr marL="742950" lvl="1" indent="-285750" algn="just">
              <a:buFont typeface="Arial" panose="020B0604020202020204" pitchFamily="34" charset="0"/>
              <a:buChar char="•"/>
            </a:pPr>
            <a:r>
              <a:rPr lang="zh-CN" altLang="en-US" dirty="0"/>
              <a:t>使用跳跃连接（</a:t>
            </a:r>
            <a:r>
              <a:rPr lang="en-US" altLang="zh-CN" dirty="0"/>
              <a:t>Skip Connection</a:t>
            </a:r>
            <a:r>
              <a:rPr lang="zh-CN" altLang="en-US" dirty="0"/>
              <a:t>）将低级特征与高级特征融合，提高重建质量。</a:t>
            </a:r>
          </a:p>
          <a:p>
            <a:pPr algn="just">
              <a:buFont typeface="Arial" panose="020B0604020202020204" pitchFamily="34" charset="0"/>
              <a:buChar char="•"/>
            </a:pPr>
            <a:r>
              <a:rPr lang="zh-CN" altLang="en-US" b="1" dirty="0"/>
              <a:t>损失函数设计</a:t>
            </a:r>
            <a:r>
              <a:rPr lang="zh-CN" altLang="en-US" dirty="0"/>
              <a:t>：</a:t>
            </a:r>
          </a:p>
          <a:p>
            <a:pPr marL="742950" lvl="1" indent="-285750" algn="just">
              <a:buFont typeface="Arial" panose="020B0604020202020204" pitchFamily="34" charset="0"/>
              <a:buChar char="•"/>
            </a:pPr>
            <a:r>
              <a:rPr lang="en-US" altLang="zh-CN" b="1" dirty="0"/>
              <a:t>LR Deformation Loss</a:t>
            </a:r>
            <a:r>
              <a:rPr lang="zh-CN" altLang="en-US" dirty="0"/>
              <a:t>：约束低分辨率图像的变形一致性。</a:t>
            </a:r>
          </a:p>
          <a:p>
            <a:pPr marL="742950" lvl="1" indent="-285750" algn="just">
              <a:buFont typeface="Arial" panose="020B0604020202020204" pitchFamily="34" charset="0"/>
              <a:buChar char="•"/>
            </a:pPr>
            <a:r>
              <a:rPr lang="en-US" altLang="zh-CN" b="1" dirty="0"/>
              <a:t>HR Deformation Loss</a:t>
            </a:r>
            <a:r>
              <a:rPr lang="zh-CN" altLang="en-US" dirty="0"/>
              <a:t>：约束高分辨率图像的几何一致性。</a:t>
            </a:r>
          </a:p>
          <a:p>
            <a:pPr marL="742950" lvl="1" indent="-285750" algn="just">
              <a:buFont typeface="Arial" panose="020B0604020202020204" pitchFamily="34" charset="0"/>
              <a:buChar char="•"/>
            </a:pPr>
            <a:r>
              <a:rPr lang="en-US" altLang="zh-CN" b="1" dirty="0"/>
              <a:t>LR-HR Content Consistency Loss</a:t>
            </a:r>
            <a:r>
              <a:rPr lang="zh-CN" altLang="en-US" dirty="0"/>
              <a:t>：确保重建图像内容与原始图像的一致性。</a:t>
            </a:r>
          </a:p>
          <a:p>
            <a:pPr algn="just"/>
            <a:r>
              <a:rPr lang="zh-CN" altLang="en-US" dirty="0"/>
              <a:t>最终生成的拼接图像，分辨率为 </a:t>
            </a:r>
            <a:r>
              <a:rPr lang="en-US" altLang="zh-CN" dirty="0"/>
              <a:t>H</a:t>
            </a:r>
            <a:r>
              <a:rPr lang="en-US" altLang="zh-CN" baseline="30000" dirty="0"/>
              <a:t>∗</a:t>
            </a:r>
            <a:r>
              <a:rPr lang="en-US" altLang="zh-CN" dirty="0"/>
              <a:t>×W</a:t>
            </a:r>
            <a:r>
              <a:rPr lang="en-US" altLang="zh-CN" baseline="30000" dirty="0"/>
              <a:t>∗</a:t>
            </a:r>
          </a:p>
        </p:txBody>
      </p:sp>
    </p:spTree>
    <p:extLst>
      <p:ext uri="{BB962C8B-B14F-4D97-AF65-F5344CB8AC3E}">
        <p14:creationId xmlns:p14="http://schemas.microsoft.com/office/powerpoint/2010/main" val="428148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44EB4-9BF8-6268-3392-67ADBA0527BA}"/>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A026AB3C-8E22-952D-9AF4-70E2AAFAE65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96B4CEFC-894E-0119-F396-6E54C69C8ED1}"/>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1A3132CF-A606-68CB-2019-2F70581F36F0}"/>
              </a:ext>
            </a:extLst>
          </p:cNvPr>
          <p:cNvSpPr>
            <a:spLocks noGrp="1"/>
          </p:cNvSpPr>
          <p:nvPr>
            <p:ph type="sldNum" sz="quarter" idx="12"/>
          </p:nvPr>
        </p:nvSpPr>
        <p:spPr/>
        <p:txBody>
          <a:bodyPr/>
          <a:lstStyle/>
          <a:p>
            <a:fld id="{F9260D8E-33B3-41F6-9D80-A828A00B2E96}" type="slidenum">
              <a:rPr lang="zh-CN" altLang="en-US" smtClean="0"/>
              <a:t>6</a:t>
            </a:fld>
            <a:endParaRPr lang="zh-CN" altLang="en-US"/>
          </a:p>
        </p:txBody>
      </p:sp>
      <p:pic>
        <p:nvPicPr>
          <p:cNvPr id="8" name="图片 7">
            <a:extLst>
              <a:ext uri="{FF2B5EF4-FFF2-40B4-BE49-F238E27FC236}">
                <a16:creationId xmlns:a16="http://schemas.microsoft.com/office/drawing/2014/main" id="{430D38F9-98EE-588C-8490-C5D089AE4D0A}"/>
              </a:ext>
            </a:extLst>
          </p:cNvPr>
          <p:cNvPicPr>
            <a:picLocks noChangeAspect="1"/>
          </p:cNvPicPr>
          <p:nvPr/>
        </p:nvPicPr>
        <p:blipFill>
          <a:blip r:embed="rId2"/>
          <a:stretch>
            <a:fillRect/>
          </a:stretch>
        </p:blipFill>
        <p:spPr>
          <a:xfrm>
            <a:off x="2278066" y="1715488"/>
            <a:ext cx="7635867" cy="3427024"/>
          </a:xfrm>
          <a:prstGeom prst="rect">
            <a:avLst/>
          </a:prstGeom>
        </p:spPr>
      </p:pic>
      <p:sp>
        <p:nvSpPr>
          <p:cNvPr id="2" name="文本框 1">
            <a:extLst>
              <a:ext uri="{FF2B5EF4-FFF2-40B4-BE49-F238E27FC236}">
                <a16:creationId xmlns:a16="http://schemas.microsoft.com/office/drawing/2014/main" id="{4003C2D6-6236-3D20-F36E-02453EB7081E}"/>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spTree>
    <p:extLst>
      <p:ext uri="{BB962C8B-B14F-4D97-AF65-F5344CB8AC3E}">
        <p14:creationId xmlns:p14="http://schemas.microsoft.com/office/powerpoint/2010/main" val="2574299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7BCF-BAFD-4B4D-8B75-95E26CF51317}"/>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2D082779-F089-7A1B-BFA7-8B65ACBBE81A}"/>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EE811081-CB21-626A-9967-CCD4B933BF6C}"/>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55D044A1-B73C-4EF7-D9B9-A0B25B497EF9}"/>
              </a:ext>
            </a:extLst>
          </p:cNvPr>
          <p:cNvSpPr>
            <a:spLocks noGrp="1"/>
          </p:cNvSpPr>
          <p:nvPr>
            <p:ph type="sldNum" sz="quarter" idx="12"/>
          </p:nvPr>
        </p:nvSpPr>
        <p:spPr/>
        <p:txBody>
          <a:bodyPr/>
          <a:lstStyle/>
          <a:p>
            <a:fld id="{F9260D8E-33B3-41F6-9D80-A828A00B2E96}" type="slidenum">
              <a:rPr lang="zh-CN" altLang="en-US" smtClean="0"/>
              <a:t>7</a:t>
            </a:fld>
            <a:endParaRPr lang="zh-CN" altLang="en-US"/>
          </a:p>
        </p:txBody>
      </p:sp>
      <p:sp>
        <p:nvSpPr>
          <p:cNvPr id="2" name="文本框 1">
            <a:extLst>
              <a:ext uri="{FF2B5EF4-FFF2-40B4-BE49-F238E27FC236}">
                <a16:creationId xmlns:a16="http://schemas.microsoft.com/office/drawing/2014/main" id="{A395DE4C-5442-3386-742B-930DC5033938}"/>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pic>
        <p:nvPicPr>
          <p:cNvPr id="3" name="图片 2">
            <a:extLst>
              <a:ext uri="{FF2B5EF4-FFF2-40B4-BE49-F238E27FC236}">
                <a16:creationId xmlns:a16="http://schemas.microsoft.com/office/drawing/2014/main" id="{CC42C17E-7F2E-52A8-1DC6-DF271B598D8C}"/>
              </a:ext>
            </a:extLst>
          </p:cNvPr>
          <p:cNvPicPr>
            <a:picLocks noChangeAspect="1"/>
          </p:cNvPicPr>
          <p:nvPr/>
        </p:nvPicPr>
        <p:blipFill>
          <a:blip r:embed="rId2"/>
          <a:srcRect b="50000"/>
          <a:stretch/>
        </p:blipFill>
        <p:spPr>
          <a:xfrm>
            <a:off x="1228865" y="2336800"/>
            <a:ext cx="9734268" cy="2184400"/>
          </a:xfrm>
          <a:prstGeom prst="rect">
            <a:avLst/>
          </a:prstGeom>
        </p:spPr>
      </p:pic>
    </p:spTree>
    <p:extLst>
      <p:ext uri="{BB962C8B-B14F-4D97-AF65-F5344CB8AC3E}">
        <p14:creationId xmlns:p14="http://schemas.microsoft.com/office/powerpoint/2010/main" val="195152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8A73F-5866-1E9D-A520-D815F3DB5E91}"/>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158786F9-0459-CC0D-5BF9-1B135A3328CA}"/>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4EC33B12-08E6-19BB-2082-5C6D231BA8CD}"/>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92DC7EA5-2119-98C0-D6E7-A003271C397C}"/>
              </a:ext>
            </a:extLst>
          </p:cNvPr>
          <p:cNvSpPr>
            <a:spLocks noGrp="1"/>
          </p:cNvSpPr>
          <p:nvPr>
            <p:ph type="sldNum" sz="quarter" idx="12"/>
          </p:nvPr>
        </p:nvSpPr>
        <p:spPr/>
        <p:txBody>
          <a:bodyPr/>
          <a:lstStyle/>
          <a:p>
            <a:fld id="{F9260D8E-33B3-41F6-9D80-A828A00B2E96}" type="slidenum">
              <a:rPr lang="zh-CN" altLang="en-US" smtClean="0"/>
              <a:t>8</a:t>
            </a:fld>
            <a:endParaRPr lang="zh-CN" altLang="en-US"/>
          </a:p>
        </p:txBody>
      </p:sp>
      <p:sp>
        <p:nvSpPr>
          <p:cNvPr id="2" name="文本框 1">
            <a:extLst>
              <a:ext uri="{FF2B5EF4-FFF2-40B4-BE49-F238E27FC236}">
                <a16:creationId xmlns:a16="http://schemas.microsoft.com/office/drawing/2014/main" id="{013172C3-1088-C9AC-5F13-C97BE99FD308}"/>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pic>
        <p:nvPicPr>
          <p:cNvPr id="9" name="图片 8">
            <a:extLst>
              <a:ext uri="{FF2B5EF4-FFF2-40B4-BE49-F238E27FC236}">
                <a16:creationId xmlns:a16="http://schemas.microsoft.com/office/drawing/2014/main" id="{0D5AE903-2FF5-CFF3-DE1F-A578AE17BBB2}"/>
              </a:ext>
            </a:extLst>
          </p:cNvPr>
          <p:cNvPicPr>
            <a:picLocks noChangeAspect="1"/>
          </p:cNvPicPr>
          <p:nvPr/>
        </p:nvPicPr>
        <p:blipFill>
          <a:blip r:embed="rId2"/>
          <a:srcRect t="51297"/>
          <a:stretch/>
        </p:blipFill>
        <p:spPr>
          <a:xfrm>
            <a:off x="1228725" y="2365102"/>
            <a:ext cx="9734550" cy="2127796"/>
          </a:xfrm>
          <a:prstGeom prst="rect">
            <a:avLst/>
          </a:prstGeom>
        </p:spPr>
      </p:pic>
    </p:spTree>
    <p:extLst>
      <p:ext uri="{BB962C8B-B14F-4D97-AF65-F5344CB8AC3E}">
        <p14:creationId xmlns:p14="http://schemas.microsoft.com/office/powerpoint/2010/main" val="4182212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786</Words>
  <Application>Microsoft Office PowerPoint</Application>
  <PresentationFormat>宽屏</PresentationFormat>
  <Paragraphs>82</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Developy Hare</dc:creator>
  <cp:lastModifiedBy>Developy Hare</cp:lastModifiedBy>
  <cp:revision>33</cp:revision>
  <dcterms:created xsi:type="dcterms:W3CDTF">2024-12-09T06:47:11Z</dcterms:created>
  <dcterms:modified xsi:type="dcterms:W3CDTF">2025-01-16T01:43:13Z</dcterms:modified>
</cp:coreProperties>
</file>