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entury Gothic Paneuropean" panose="020B0604020202020204" charset="0"/>
      <p:regular r:id="rId24"/>
    </p:embeddedFont>
    <p:embeddedFont>
      <p:font typeface="Century Gothic Paneuropean Bold" panose="020B0604020202020204" charset="0"/>
      <p:regular r:id="rId25"/>
    </p:embeddedFont>
    <p:embeddedFont>
      <p:font typeface="Century Gothic Paneuropean Italics" panose="020B0604020202020204" charset="0"/>
      <p:regular r:id="rId26"/>
    </p:embeddedFont>
    <p:embeddedFont>
      <p:font typeface="Open Sans" panose="020B0606030504020204" pitchFamily="34" charset="0"/>
      <p:regular r:id="rId27"/>
    </p:embeddedFont>
    <p:embeddedFont>
      <p:font typeface="Open Sans Bold" panose="020B0806030504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203" y="3008973"/>
            <a:ext cx="13823019" cy="2397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1"/>
              </a:lnSpc>
            </a:pPr>
            <a:r>
              <a:rPr lang="en-US" sz="45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ТЕМА:</a:t>
            </a:r>
            <a:r>
              <a:rPr lang="en-US" sz="459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“</a:t>
            </a:r>
            <a:r>
              <a:rPr lang="en-US" sz="4593" i="1">
                <a:solidFill>
                  <a:srgbClr val="000000"/>
                </a:solidFill>
                <a:latin typeface="Century Gothic Paneuropean Italics"/>
                <a:ea typeface="Century Gothic Paneuropean Italics"/>
                <a:cs typeface="Century Gothic Paneuropean Italics"/>
                <a:sym typeface="Century Gothic Paneuropean Italics"/>
              </a:rPr>
              <a:t>РОЗРОБКА ПРОГРАМИ ОБЛІКУ ВИПЛАТ ЗАРОБІТНОЇ ПЛАТИ СПІВРОБІТНИКАМ ПІДПРИЄМСТВА</a:t>
            </a:r>
            <a:r>
              <a:rPr lang="en-US" sz="459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”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2221" y="352505"/>
            <a:ext cx="16227176" cy="2067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КУРСОВА РОБОТА НА МОВІ ПРОГРАМУВАННЯ С++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83357" y="5932679"/>
            <a:ext cx="16230600" cy="936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Виконав:</a:t>
            </a:r>
            <a:r>
              <a:rPr lang="en-US" sz="5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Леськів Дмитро Романович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79933" y="7189127"/>
            <a:ext cx="16230600" cy="936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Група:</a:t>
            </a:r>
            <a:r>
              <a:rPr lang="en-US" sz="5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КНМС-23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83357" y="8445574"/>
            <a:ext cx="16227176" cy="936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Викладач:</a:t>
            </a:r>
            <a:r>
              <a:rPr lang="en-US" sz="5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Кобильник Тарас Петрович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225489" y="3418853"/>
            <a:ext cx="13480641" cy="6051310"/>
          </a:xfrm>
          <a:custGeom>
            <a:avLst/>
            <a:gdLst/>
            <a:ahLst/>
            <a:cxnLst/>
            <a:rect l="l" t="t" r="r" b="b"/>
            <a:pathLst>
              <a:path w="13480641" h="6051310">
                <a:moveTo>
                  <a:pt x="0" y="0"/>
                </a:moveTo>
                <a:lnTo>
                  <a:pt x="13480641" y="0"/>
                </a:lnTo>
                <a:lnTo>
                  <a:pt x="13480641" y="6051310"/>
                </a:lnTo>
                <a:lnTo>
                  <a:pt x="0" y="6051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АДМІНІСТРАТОРА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39327" y="2222230"/>
            <a:ext cx="9409347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передивитися усіх користувачів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463126" y="3187212"/>
            <a:ext cx="9361749" cy="6201506"/>
          </a:xfrm>
          <a:custGeom>
            <a:avLst/>
            <a:gdLst/>
            <a:ahLst/>
            <a:cxnLst/>
            <a:rect l="l" t="t" r="r" b="b"/>
            <a:pathLst>
              <a:path w="9361749" h="6201506">
                <a:moveTo>
                  <a:pt x="0" y="0"/>
                </a:moveTo>
                <a:lnTo>
                  <a:pt x="9361748" y="0"/>
                </a:lnTo>
                <a:lnTo>
                  <a:pt x="9361748" y="6201506"/>
                </a:lnTo>
                <a:lnTo>
                  <a:pt x="0" y="6201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2661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АДМІНІСТРАТОРА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952147" y="2222230"/>
            <a:ext cx="6383707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додати користувача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684169" y="3231300"/>
            <a:ext cx="10923087" cy="6426416"/>
          </a:xfrm>
          <a:custGeom>
            <a:avLst/>
            <a:gdLst/>
            <a:ahLst/>
            <a:cxnLst/>
            <a:rect l="l" t="t" r="r" b="b"/>
            <a:pathLst>
              <a:path w="10923087" h="6426416">
                <a:moveTo>
                  <a:pt x="0" y="0"/>
                </a:moveTo>
                <a:lnTo>
                  <a:pt x="10923086" y="0"/>
                </a:lnTo>
                <a:lnTo>
                  <a:pt x="10923086" y="6426416"/>
                </a:lnTo>
                <a:lnTo>
                  <a:pt x="0" y="6426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АДМІНІСТРАТОРА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80421" y="2222230"/>
            <a:ext cx="6727158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видалити користувача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69057" y="3377678"/>
            <a:ext cx="15149885" cy="4734339"/>
          </a:xfrm>
          <a:custGeom>
            <a:avLst/>
            <a:gdLst/>
            <a:ahLst/>
            <a:cxnLst/>
            <a:rect l="l" t="t" r="r" b="b"/>
            <a:pathLst>
              <a:path w="15149885" h="4734339">
                <a:moveTo>
                  <a:pt x="0" y="0"/>
                </a:moveTo>
                <a:lnTo>
                  <a:pt x="15149886" y="0"/>
                </a:lnTo>
                <a:lnTo>
                  <a:pt x="15149886" y="4734339"/>
                </a:lnTo>
                <a:lnTo>
                  <a:pt x="0" y="4734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АДМІНІСТРАТОРА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952147" y="2222230"/>
            <a:ext cx="6383707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 перегляд всіх виплат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5375523" y="1641912"/>
            <a:ext cx="11343419" cy="8161932"/>
          </a:xfrm>
          <a:custGeom>
            <a:avLst/>
            <a:gdLst/>
            <a:ahLst/>
            <a:cxnLst/>
            <a:rect l="l" t="t" r="r" b="b"/>
            <a:pathLst>
              <a:path w="11343419" h="8161932">
                <a:moveTo>
                  <a:pt x="0" y="0"/>
                </a:moveTo>
                <a:lnTo>
                  <a:pt x="11343420" y="0"/>
                </a:lnTo>
                <a:lnTo>
                  <a:pt x="11343420" y="8161931"/>
                </a:lnTo>
                <a:lnTo>
                  <a:pt x="0" y="81619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АДМІНІСТРАТОРА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129" y="4408975"/>
            <a:ext cx="3603389" cy="1805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 виплатити зарплату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5362348" y="3173820"/>
            <a:ext cx="7206922" cy="6541375"/>
          </a:xfrm>
          <a:custGeom>
            <a:avLst/>
            <a:gdLst/>
            <a:ahLst/>
            <a:cxnLst/>
            <a:rect l="l" t="t" r="r" b="b"/>
            <a:pathLst>
              <a:path w="7206922" h="6541375">
                <a:moveTo>
                  <a:pt x="0" y="0"/>
                </a:moveTo>
                <a:lnTo>
                  <a:pt x="7206922" y="0"/>
                </a:lnTo>
                <a:lnTo>
                  <a:pt x="7206922" y="6541376"/>
                </a:lnTo>
                <a:lnTo>
                  <a:pt x="0" y="6541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АДМІНІСТРАТОРА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67323" y="2222230"/>
            <a:ext cx="5353354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7. вихід з системи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🧪ТЕСТУВАННЯ ПРОГРАМИ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70770" y="2476766"/>
            <a:ext cx="15149885" cy="5812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3" lvl="1" indent="-464186" algn="l">
              <a:lnSpc>
                <a:spcPts val="9417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тестування реєстрації користувача</a:t>
            </a:r>
          </a:p>
          <a:p>
            <a:pPr marL="928373" lvl="1" indent="-464186" algn="l">
              <a:lnSpc>
                <a:spcPts val="9417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тестування авторизації</a:t>
            </a:r>
          </a:p>
          <a:p>
            <a:pPr marL="928373" lvl="1" indent="-464186" algn="l">
              <a:lnSpc>
                <a:spcPts val="9417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тестування додавання/видалення користувачів</a:t>
            </a:r>
          </a:p>
          <a:p>
            <a:pPr marL="928373" lvl="1" indent="-464186" algn="l">
              <a:lnSpc>
                <a:spcPts val="9417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тестування виплат</a:t>
            </a:r>
          </a:p>
          <a:p>
            <a:pPr marL="928373" lvl="1" indent="-464186" algn="l">
              <a:lnSpc>
                <a:spcPts val="9417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тестування відображення історії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🏁ВИСНОВКИ✅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70770" y="2476766"/>
            <a:ext cx="15149885" cy="5812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3" lvl="1" indent="-464186" algn="l">
              <a:lnSpc>
                <a:spcPts val="9417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реалізовано програму обліку виплат</a:t>
            </a:r>
          </a:p>
          <a:p>
            <a:pPr marL="928373" lvl="1" indent="-464186" algn="l">
              <a:lnSpc>
                <a:spcPts val="9417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забезпечено рольовий доступ</a:t>
            </a:r>
          </a:p>
          <a:p>
            <a:pPr marL="928373" lvl="1" indent="-464186" algn="l">
              <a:lnSpc>
                <a:spcPts val="9417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створено зручний інтерфейс</a:t>
            </a:r>
          </a:p>
          <a:p>
            <a:pPr marL="928373" lvl="1" indent="-464186" algn="l">
              <a:lnSpc>
                <a:spcPts val="9417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протестовано основні функції</a:t>
            </a:r>
          </a:p>
          <a:p>
            <a:pPr marL="928373" lvl="1" indent="-464186" algn="l">
              <a:lnSpc>
                <a:spcPts val="9417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виконано завдання курсової роботи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4203" y="3008973"/>
            <a:ext cx="13823019" cy="2397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1"/>
              </a:lnSpc>
            </a:pPr>
            <a:r>
              <a:rPr lang="en-US" sz="45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ТЕМА:</a:t>
            </a:r>
            <a:r>
              <a:rPr lang="en-US" sz="459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“</a:t>
            </a:r>
            <a:r>
              <a:rPr lang="en-US" sz="4593" i="1">
                <a:solidFill>
                  <a:srgbClr val="000000"/>
                </a:solidFill>
                <a:latin typeface="Century Gothic Paneuropean Italics"/>
                <a:ea typeface="Century Gothic Paneuropean Italics"/>
                <a:cs typeface="Century Gothic Paneuropean Italics"/>
                <a:sym typeface="Century Gothic Paneuropean Italics"/>
              </a:rPr>
              <a:t>РОЗРОБКА ПРОГРАМИ ОБЛІКУ ВИПЛАТ ЗАРОБІТНОЇ ПЛАТИ СПІВРОБІТНИКАМ ПІДПРИЄМСТВА</a:t>
            </a:r>
            <a:r>
              <a:rPr lang="en-US" sz="459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”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2221" y="352505"/>
            <a:ext cx="16227176" cy="2067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КУРСОВА РОБОТА НА МОВІ ПРОГРАМУВАННЯ С++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83357" y="5932679"/>
            <a:ext cx="16230600" cy="936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Виконав:</a:t>
            </a:r>
            <a:r>
              <a:rPr lang="en-US" sz="5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Леськів Дмитро Романович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79933" y="7189127"/>
            <a:ext cx="16230600" cy="936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Група:</a:t>
            </a:r>
            <a:r>
              <a:rPr lang="en-US" sz="5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КНМС-23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83357" y="8445574"/>
            <a:ext cx="16227176" cy="936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Викладач:</a:t>
            </a:r>
            <a:r>
              <a:rPr lang="en-US" sz="5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Кобильник Тарас Петрович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🎯МЕТА ПРОЄКТУ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90867" y="2396065"/>
            <a:ext cx="15149885" cy="4870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3" lvl="1" indent="-464186" algn="l">
              <a:lnSpc>
                <a:spcPts val="9933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автоматизувати облік виплат заробітної плати</a:t>
            </a:r>
          </a:p>
          <a:p>
            <a:pPr marL="928373" lvl="1" indent="-464186" algn="l">
              <a:lnSpc>
                <a:spcPts val="9933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забезпечити доступ адміністраторів та користувачів</a:t>
            </a:r>
          </a:p>
          <a:p>
            <a:pPr marL="928373" lvl="1" indent="-464186" algn="l">
              <a:lnSpc>
                <a:spcPts val="9933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створити зручний інтерфейс</a:t>
            </a:r>
          </a:p>
          <a:p>
            <a:pPr marL="928373" lvl="1" indent="-464186" algn="l">
              <a:lnSpc>
                <a:spcPts val="9933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реалізувати базу даних у форматі txt файлів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📝ЗАВДАННЯ ПРОЄКТУ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70770" y="1795574"/>
            <a:ext cx="15149885" cy="7462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3" lvl="1" indent="-464186" algn="l">
              <a:lnSpc>
                <a:spcPts val="7439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проаналізувати предметну область</a:t>
            </a:r>
          </a:p>
          <a:p>
            <a:pPr marL="928373" lvl="1" indent="-464186" algn="l">
              <a:lnSpc>
                <a:spcPts val="7439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обрати засоби розробки</a:t>
            </a:r>
          </a:p>
          <a:p>
            <a:pPr marL="928373" lvl="1" indent="-464186" algn="l">
              <a:lnSpc>
                <a:spcPts val="7439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розробити програмну архітектуру</a:t>
            </a:r>
          </a:p>
          <a:p>
            <a:pPr marL="928373" lvl="1" indent="-464186" algn="l">
              <a:lnSpc>
                <a:spcPts val="7439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створити класи для користувачів, файлів та виплат</a:t>
            </a:r>
          </a:p>
          <a:p>
            <a:pPr marL="928373" lvl="1" indent="-464186" algn="l">
              <a:lnSpc>
                <a:spcPts val="7439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реалізувати функції реєстрації та авторизації</a:t>
            </a:r>
          </a:p>
          <a:p>
            <a:pPr marL="928373" lvl="1" indent="-464186" algn="l">
              <a:lnSpc>
                <a:spcPts val="7439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створити інтерфейс користувача/адміністратора</a:t>
            </a:r>
          </a:p>
          <a:p>
            <a:pPr marL="928373" lvl="1" indent="-464186" algn="l">
              <a:lnSpc>
                <a:spcPts val="7439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забезпечити можливість обліку виплат</a:t>
            </a:r>
          </a:p>
          <a:p>
            <a:pPr marL="928373" lvl="1" indent="-464186" algn="l">
              <a:lnSpc>
                <a:spcPts val="7439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протестувати програму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3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5201"/>
              </p:ext>
            </p:extLst>
          </p:nvPr>
        </p:nvGraphicFramePr>
        <p:xfrm>
          <a:off x="9478166" y="1763534"/>
          <a:ext cx="3706118" cy="7172326"/>
        </p:xfrm>
        <a:graphic>
          <a:graphicData uri="http://schemas.openxmlformats.org/drawingml/2006/table">
            <a:tbl>
              <a:tblPr/>
              <a:tblGrid>
                <a:gridCol w="370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780"/>
                        </a:lnSpc>
                        <a:defRPr/>
                      </a:pPr>
                      <a:r>
                        <a:rPr lang="en-US" sz="27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User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username: string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password: string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fullName: 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position: 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baseSalary: double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admin: bool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МОДЕЛЬ ПРОГРАМИ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33702"/>
              </p:ext>
            </p:extLst>
          </p:nvPr>
        </p:nvGraphicFramePr>
        <p:xfrm>
          <a:off x="13444028" y="1763534"/>
          <a:ext cx="3015171" cy="5711571"/>
        </p:xfrm>
        <a:graphic>
          <a:graphicData uri="http://schemas.openxmlformats.org/drawingml/2006/table">
            <a:tbl>
              <a:tblPr/>
              <a:tblGrid>
                <a:gridCol w="3015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6795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Payroll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username: 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date: string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amount: double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795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description: string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1032124" y="3008973"/>
            <a:ext cx="7785196" cy="3815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439"/>
              </a:lnSpc>
              <a:buAutoNum type="arabicPeriod"/>
            </a:pPr>
            <a:r>
              <a:rPr lang="en-US" sz="2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клас User, admin = true - управління користувачами, виплати</a:t>
            </a:r>
          </a:p>
          <a:p>
            <a:pPr marL="647695" lvl="1" indent="-323848" algn="l">
              <a:lnSpc>
                <a:spcPts val="4799"/>
              </a:lnSpc>
              <a:buAutoNum type="arabicPeriod"/>
            </a:pPr>
            <a:r>
              <a:rPr lang="en-US" sz="2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клас User, admin = false - перегляд профілю та виплат</a:t>
            </a:r>
          </a:p>
          <a:p>
            <a:pPr marL="647695" lvl="1" indent="-323848" algn="l">
              <a:lnSpc>
                <a:spcPts val="6569"/>
              </a:lnSpc>
              <a:buAutoNum type="arabicPeriod"/>
            </a:pPr>
            <a:r>
              <a:rPr lang="en-US" sz="2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дані зберігаються у txt-файлах</a:t>
            </a:r>
          </a:p>
          <a:p>
            <a:pPr marL="647695" lvl="1" indent="-323848" algn="l">
              <a:lnSpc>
                <a:spcPts val="6569"/>
              </a:lnSpc>
              <a:buAutoNum type="arabicPeriod"/>
            </a:pPr>
            <a:r>
              <a:rPr lang="en-US" sz="2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доступ обмежений за ролями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228798" y="3251574"/>
            <a:ext cx="9474023" cy="6006726"/>
          </a:xfrm>
          <a:custGeom>
            <a:avLst/>
            <a:gdLst/>
            <a:ahLst/>
            <a:cxnLst/>
            <a:rect l="l" t="t" r="r" b="b"/>
            <a:pathLst>
              <a:path w="9474023" h="6006726">
                <a:moveTo>
                  <a:pt x="0" y="0"/>
                </a:moveTo>
                <a:lnTo>
                  <a:pt x="9474023" y="0"/>
                </a:lnTo>
                <a:lnTo>
                  <a:pt x="9474023" y="6006726"/>
                </a:lnTo>
                <a:lnTo>
                  <a:pt x="0" y="6006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КОРИСТУВАЧА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93547" y="2222230"/>
            <a:ext cx="4900907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3" lvl="1" indent="-464186" algn="l">
              <a:lnSpc>
                <a:spcPts val="7439"/>
              </a:lnSpc>
              <a:buAutoNum type="arabicPeriod"/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головне меню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523370" y="3399151"/>
            <a:ext cx="9241260" cy="5859149"/>
          </a:xfrm>
          <a:custGeom>
            <a:avLst/>
            <a:gdLst/>
            <a:ahLst/>
            <a:cxnLst/>
            <a:rect l="l" t="t" r="r" b="b"/>
            <a:pathLst>
              <a:path w="9241260" h="5859149">
                <a:moveTo>
                  <a:pt x="0" y="0"/>
                </a:moveTo>
                <a:lnTo>
                  <a:pt x="9241260" y="0"/>
                </a:lnTo>
                <a:lnTo>
                  <a:pt x="9241260" y="5859149"/>
                </a:lnTo>
                <a:lnTo>
                  <a:pt x="0" y="5859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КОРИСТУВАЧА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16690" y="2222230"/>
            <a:ext cx="6854621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профіль користувача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421180" y="3328402"/>
            <a:ext cx="15445640" cy="5340618"/>
          </a:xfrm>
          <a:custGeom>
            <a:avLst/>
            <a:gdLst/>
            <a:ahLst/>
            <a:cxnLst/>
            <a:rect l="l" t="t" r="r" b="b"/>
            <a:pathLst>
              <a:path w="15445640" h="5340618">
                <a:moveTo>
                  <a:pt x="0" y="0"/>
                </a:moveTo>
                <a:lnTo>
                  <a:pt x="15445640" y="0"/>
                </a:lnTo>
                <a:lnTo>
                  <a:pt x="15445640" y="5340618"/>
                </a:lnTo>
                <a:lnTo>
                  <a:pt x="0" y="5340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770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КОРИСТУВАЧА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79084" y="2222230"/>
            <a:ext cx="5173451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історія виплат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5364742" y="3357944"/>
            <a:ext cx="7558516" cy="6173127"/>
          </a:xfrm>
          <a:custGeom>
            <a:avLst/>
            <a:gdLst/>
            <a:ahLst/>
            <a:cxnLst/>
            <a:rect l="l" t="t" r="r" b="b"/>
            <a:pathLst>
              <a:path w="7558516" h="6173127">
                <a:moveTo>
                  <a:pt x="0" y="0"/>
                </a:moveTo>
                <a:lnTo>
                  <a:pt x="7558516" y="0"/>
                </a:lnTo>
                <a:lnTo>
                  <a:pt x="7558516" y="6173128"/>
                </a:lnTo>
                <a:lnTo>
                  <a:pt x="0" y="6173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КОРИСТУВАЧА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60858" y="2222230"/>
            <a:ext cx="5009903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вихід з системи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378326" y="3430246"/>
            <a:ext cx="8316526" cy="6028525"/>
          </a:xfrm>
          <a:custGeom>
            <a:avLst/>
            <a:gdLst/>
            <a:ahLst/>
            <a:cxnLst/>
            <a:rect l="l" t="t" r="r" b="b"/>
            <a:pathLst>
              <a:path w="8316526" h="6028525">
                <a:moveTo>
                  <a:pt x="0" y="0"/>
                </a:moveTo>
                <a:lnTo>
                  <a:pt x="8316526" y="0"/>
                </a:lnTo>
                <a:lnTo>
                  <a:pt x="8316526" y="6028524"/>
                </a:lnTo>
                <a:lnTo>
                  <a:pt x="0" y="6028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2667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2221" y="352505"/>
            <a:ext cx="16227176" cy="100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ІНТЕРФЕЙС АДМІНІСТРАТОРА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952147" y="2222230"/>
            <a:ext cx="6383707" cy="86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4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головне меню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292</Words>
  <Application>Microsoft Office PowerPoint</Application>
  <PresentationFormat>Custom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Century Gothic Paneuropean Italics</vt:lpstr>
      <vt:lpstr>Open Sans</vt:lpstr>
      <vt:lpstr>Open Sans Bold</vt:lpstr>
      <vt:lpstr>Arial</vt:lpstr>
      <vt:lpstr>Century Gothic Paneuropean</vt:lpstr>
      <vt:lpstr>Calibri</vt:lpstr>
      <vt:lpstr>Century Gothic Paneuropean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Дмитро Леськів</dc:title>
  <cp:lastModifiedBy>Dmytro Leskiv</cp:lastModifiedBy>
  <cp:revision>2</cp:revision>
  <dcterms:created xsi:type="dcterms:W3CDTF">2006-08-16T00:00:00Z</dcterms:created>
  <dcterms:modified xsi:type="dcterms:W3CDTF">2025-05-08T20:33:10Z</dcterms:modified>
  <dc:identifier>DAGm4pHqUgE</dc:identifier>
</cp:coreProperties>
</file>