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5" r:id="rId10"/>
    <p:sldId id="263" r:id="rId11"/>
    <p:sldId id="266" r:id="rId12"/>
    <p:sldId id="262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9680C-0BEF-4379-A605-06044B272EA3}">
  <a:tblStyle styleId="{9599680C-0BEF-4379-A605-06044B272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3401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3200" b="1" kern="150" cap="small" spc="2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РАЗРАБОТКА ИНСТРУМЕНТА МОДЕЛИРОВАНИЯ И ВИЗУАЛИЗАЦИИ ФОРМЫ ПРОСТРАНСТВЕННОЙ КРИВОЙ, ВОССТАНОВЛЕННОЙ ПО ДАННЫМ, ИЗМЕНЯЩИМСЯ В РЕАЛЬНОМ ВРЕМЕНИ.</a:t>
            </a:r>
            <a:endParaRPr lang="ru-RU" sz="3200" kern="15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	</a:t>
            </a:r>
            <a:r>
              <a:rPr lang="ru-RU" sz="1800" dirty="0">
                <a:solidFill>
                  <a:srgbClr val="000000"/>
                </a:solidFill>
              </a:rPr>
              <a:t>         </a:t>
            </a:r>
            <a:r>
              <a:rPr lang="ru-RU" sz="1800" dirty="0" smtClean="0">
                <a:solidFill>
                  <a:srgbClr val="000000"/>
                </a:solidFill>
              </a:rPr>
              <a:t>Попов </a:t>
            </a:r>
            <a:r>
              <a:rPr lang="ru-RU" sz="1800" dirty="0">
                <a:solidFill>
                  <a:srgbClr val="000000"/>
                </a:solidFill>
              </a:rPr>
              <a:t>Дмитрий Сергеевич</a:t>
            </a:r>
            <a:r>
              <a:rPr lang="en" sz="1800" dirty="0">
                <a:solidFill>
                  <a:srgbClr val="000000"/>
                </a:solidFill>
              </a:rPr>
              <a:t>, гр. </a:t>
            </a:r>
            <a:r>
              <a:rPr lang="ru-RU" sz="1800" dirty="0">
                <a:solidFill>
                  <a:srgbClr val="000000"/>
                </a:solidFill>
              </a:rPr>
              <a:t>9304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</a:t>
            </a:r>
            <a:r>
              <a:rPr lang="ru-RU" sz="1800" dirty="0">
                <a:solidFill>
                  <a:srgbClr val="000000"/>
                </a:solidFill>
              </a:rPr>
              <a:t>             </a:t>
            </a:r>
            <a:r>
              <a:rPr lang="ru-RU" sz="1800" dirty="0" smtClean="0">
                <a:solidFill>
                  <a:srgbClr val="000000"/>
                </a:solidFill>
              </a:rPr>
              <a:t>Лисс </a:t>
            </a:r>
            <a:r>
              <a:rPr lang="ru-RU" sz="1800" dirty="0">
                <a:solidFill>
                  <a:srgbClr val="000000"/>
                </a:solidFill>
              </a:rPr>
              <a:t>Александр Рудольфович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д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профессор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Консультант:               </a:t>
            </a:r>
            <a:r>
              <a:rPr lang="ru-RU" sz="1800" dirty="0" smtClean="0">
                <a:solidFill>
                  <a:srgbClr val="000000"/>
                </a:solidFill>
              </a:rPr>
              <a:t> Сергеева </a:t>
            </a:r>
            <a:r>
              <a:rPr lang="ru-RU" sz="1800" dirty="0">
                <a:solidFill>
                  <a:srgbClr val="000000"/>
                </a:solidFill>
              </a:rPr>
              <a:t>Елена Игоревна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к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ассистент каф. МО ЭВМ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>
                <a:solidFill>
                  <a:schemeClr val="tx1"/>
                </a:solidFill>
              </a:rPr>
              <a:t>2023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Ссылка на исходный код на </a:t>
            </a:r>
            <a:r>
              <a:rPr lang="en-US" sz="2000" dirty="0">
                <a:solidFill>
                  <a:srgbClr val="000000"/>
                </a:solidFill>
              </a:rPr>
              <a:t>GitHub: https://github.com/DimonPopov/PopovDS_9304_GraduateWork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слайды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63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Характеристики ПК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A4230D3-776C-482F-81D6-2DED2B899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Основные характеристики ПК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Процессор:</a:t>
            </a:r>
            <a:r>
              <a:rPr lang="en-US" sz="2000" dirty="0" smtClean="0">
                <a:solidFill>
                  <a:schemeClr val="tx1"/>
                </a:solidFill>
              </a:rPr>
              <a:t> i5-12400F (</a:t>
            </a:r>
            <a:r>
              <a:rPr lang="ru-RU" sz="2000" dirty="0" smtClean="0">
                <a:solidFill>
                  <a:schemeClr val="tx1"/>
                </a:solidFill>
              </a:rPr>
              <a:t>12 ядер, 2.5 ГГц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Оперативная память: </a:t>
            </a:r>
            <a:r>
              <a:rPr lang="en-US" sz="2000" dirty="0" smtClean="0">
                <a:solidFill>
                  <a:schemeClr val="tx1"/>
                </a:solidFill>
              </a:rPr>
              <a:t>DDR4 </a:t>
            </a:r>
            <a:r>
              <a:rPr lang="ru-RU" sz="2000" dirty="0" smtClean="0">
                <a:solidFill>
                  <a:schemeClr val="tx1"/>
                </a:solidFill>
              </a:rPr>
              <a:t>32 ГБ</a:t>
            </a:r>
            <a:r>
              <a:rPr lang="en-US" sz="2000" dirty="0" smtClean="0">
                <a:solidFill>
                  <a:schemeClr val="tx1"/>
                </a:solidFill>
              </a:rPr>
              <a:t>, 3200 </a:t>
            </a:r>
            <a:r>
              <a:rPr lang="ru-RU" sz="2000" dirty="0" smtClean="0">
                <a:solidFill>
                  <a:schemeClr val="tx1"/>
                </a:solidFill>
              </a:rPr>
              <a:t>МГц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Видеокарта: </a:t>
            </a:r>
            <a:r>
              <a:rPr lang="en-US" sz="2000" dirty="0" err="1" smtClean="0">
                <a:solidFill>
                  <a:schemeClr val="tx1"/>
                </a:solidFill>
              </a:rPr>
              <a:t>Quadro</a:t>
            </a:r>
            <a:r>
              <a:rPr lang="en-US" sz="2000" dirty="0" smtClean="0">
                <a:solidFill>
                  <a:schemeClr val="tx1"/>
                </a:solidFill>
              </a:rPr>
              <a:t> P620 (GDDR5, 2 </a:t>
            </a:r>
            <a:r>
              <a:rPr lang="ru-RU" sz="2000" dirty="0" smtClean="0">
                <a:solidFill>
                  <a:schemeClr val="tx1"/>
                </a:solidFill>
              </a:rPr>
              <a:t>ГБ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Накопитель: </a:t>
            </a:r>
            <a:r>
              <a:rPr lang="en-US" sz="2000" dirty="0" smtClean="0">
                <a:solidFill>
                  <a:schemeClr val="tx1"/>
                </a:solidFill>
              </a:rPr>
              <a:t>INTEL SSDPEKNW 512</a:t>
            </a:r>
            <a:r>
              <a:rPr lang="ru-RU" sz="2000" dirty="0" smtClean="0">
                <a:solidFill>
                  <a:schemeClr val="tx1"/>
                </a:solidFill>
              </a:rPr>
              <a:t> ГБ;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Операционная система: </a:t>
            </a:r>
            <a:r>
              <a:rPr lang="ru-RU" sz="2000" dirty="0" err="1">
                <a:solidFill>
                  <a:schemeClr val="tx1"/>
                </a:solidFill>
              </a:rPr>
              <a:t>Windows</a:t>
            </a:r>
            <a:r>
              <a:rPr lang="ru-RU" sz="2000" dirty="0">
                <a:solidFill>
                  <a:schemeClr val="tx1"/>
                </a:solidFill>
              </a:rPr>
              <a:t> 10 </a:t>
            </a:r>
            <a:r>
              <a:rPr lang="ru-RU" sz="2000" dirty="0" err="1">
                <a:solidFill>
                  <a:schemeClr val="tx1"/>
                </a:solidFill>
              </a:rPr>
              <a:t>Pro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64-bit (сборка 19044)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38250"/>
            <a:ext cx="8520600" cy="485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Актуальность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С включением датчиков системы ориентации в современные </a:t>
            </a:r>
            <a:r>
              <a:rPr lang="ru-RU" sz="2000" dirty="0" smtClean="0">
                <a:solidFill>
                  <a:srgbClr val="000000"/>
                </a:solidFill>
              </a:rPr>
              <a:t>ГПБА появилась </a:t>
            </a:r>
            <a:r>
              <a:rPr lang="ru-RU" sz="2000" dirty="0">
                <a:solidFill>
                  <a:srgbClr val="000000"/>
                </a:solidFill>
              </a:rPr>
              <a:t>возможность получать информацию о текущей форме антенны </a:t>
            </a:r>
            <a:r>
              <a:rPr lang="ru-RU" sz="2000" dirty="0" smtClean="0">
                <a:solidFill>
                  <a:srgbClr val="000000"/>
                </a:solidFill>
              </a:rPr>
              <a:t>в реальном </a:t>
            </a:r>
            <a:r>
              <a:rPr lang="ru-RU" sz="2000" dirty="0">
                <a:solidFill>
                  <a:srgbClr val="000000"/>
                </a:solidFill>
              </a:rPr>
              <a:t>времени и учитывать её в дальнейшей обработке. Датчики </a:t>
            </a:r>
            <a:r>
              <a:rPr lang="ru-RU" sz="2000" dirty="0" smtClean="0">
                <a:solidFill>
                  <a:srgbClr val="000000"/>
                </a:solidFill>
              </a:rPr>
              <a:t>системы ориентации </a:t>
            </a:r>
            <a:r>
              <a:rPr lang="ru-RU" sz="2000" dirty="0">
                <a:solidFill>
                  <a:srgbClr val="000000"/>
                </a:solidFill>
              </a:rPr>
              <a:t>позволяют получить свои координаты в пространстве, но в </a:t>
            </a:r>
            <a:r>
              <a:rPr lang="ru-RU" sz="2000" dirty="0" smtClean="0">
                <a:solidFill>
                  <a:srgbClr val="000000"/>
                </a:solidFill>
              </a:rPr>
              <a:t>практических </a:t>
            </a:r>
            <a:r>
              <a:rPr lang="ru-RU" sz="2000" dirty="0">
                <a:solidFill>
                  <a:srgbClr val="000000"/>
                </a:solidFill>
              </a:rPr>
              <a:t>случаях этих датчиков значительно меньше, чем акустических.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Разработка инструмента </a:t>
            </a:r>
            <a:r>
              <a:rPr lang="ru-RU" sz="2000" dirty="0" smtClean="0">
                <a:solidFill>
                  <a:srgbClr val="000000"/>
                </a:solidFill>
              </a:rPr>
              <a:t>моделирования и визуализации формы гибкой антенны по данным датчиков системы ориентации.</a:t>
            </a:r>
            <a:endParaRPr lang="ru-RU"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Обзор существующих методов </a:t>
            </a:r>
            <a:r>
              <a:rPr lang="ru-RU" sz="2000" dirty="0" smtClean="0">
                <a:solidFill>
                  <a:srgbClr val="000000"/>
                </a:solidFill>
              </a:rPr>
              <a:t>восстановления.</a:t>
            </a:r>
            <a:endParaRPr lang="ru-RU"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Разработка программного </a:t>
            </a:r>
            <a:r>
              <a:rPr lang="ru-RU" sz="2000" dirty="0" smtClean="0">
                <a:solidFill>
                  <a:srgbClr val="000000"/>
                </a:solidFill>
              </a:rPr>
              <a:t>продукта.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Тестирование </a:t>
            </a:r>
            <a:r>
              <a:rPr lang="ru-RU" sz="2000" dirty="0" smtClean="0">
                <a:solidFill>
                  <a:srgbClr val="000000"/>
                </a:solidFill>
              </a:rPr>
              <a:t>разработанного инструмента.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438600" cy="70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ru-RU" dirty="0" smtClean="0">
                <a:solidFill>
                  <a:srgbClr val="000000"/>
                </a:solidFill>
              </a:rPr>
              <a:t>Схематичное представление гибкой антенны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7" y="1799307"/>
            <a:ext cx="85820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программного продукта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520600" cy="498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solidFill>
                  <a:srgbClr val="000000"/>
                </a:solidFill>
              </a:rPr>
              <a:t>Требования к разрабатываемому продукту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Продукт </a:t>
            </a:r>
            <a:r>
              <a:rPr lang="ru-RU" sz="2000" dirty="0">
                <a:solidFill>
                  <a:srgbClr val="000000"/>
                </a:solidFill>
              </a:rPr>
              <a:t>должен включать один или несколько алгоритмов </a:t>
            </a:r>
            <a:r>
              <a:rPr lang="ru-RU" sz="2000" dirty="0" smtClean="0">
                <a:solidFill>
                  <a:srgbClr val="000000"/>
                </a:solidFill>
              </a:rPr>
              <a:t>восстановления.</a:t>
            </a:r>
            <a:endParaRPr lang="ru-RU" sz="2000" dirty="0">
              <a:solidFill>
                <a:srgbClr val="000000"/>
              </a:solidFill>
            </a:endParaRP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Используемые методы восстановления должны быть реализованы </a:t>
            </a:r>
            <a:r>
              <a:rPr lang="ru-RU" sz="2000" dirty="0">
                <a:solidFill>
                  <a:srgbClr val="000000"/>
                </a:solidFill>
              </a:rPr>
              <a:t>в готовых математических </a:t>
            </a:r>
            <a:r>
              <a:rPr lang="ru-RU" sz="2000" dirty="0" smtClean="0">
                <a:solidFill>
                  <a:srgbClr val="000000"/>
                </a:solidFill>
              </a:rPr>
              <a:t>библиотеках.</a:t>
            </a:r>
            <a:endParaRPr lang="ru-RU" sz="2000" dirty="0">
              <a:solidFill>
                <a:srgbClr val="000000"/>
              </a:solidFill>
            </a:endParaRP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Программная </a:t>
            </a:r>
            <a:r>
              <a:rPr lang="ru-RU" sz="2000" dirty="0">
                <a:solidFill>
                  <a:srgbClr val="000000"/>
                </a:solidFill>
              </a:rPr>
              <a:t>система должна </a:t>
            </a:r>
            <a:r>
              <a:rPr lang="ru-RU" sz="2000" dirty="0" smtClean="0">
                <a:solidFill>
                  <a:srgbClr val="000000"/>
                </a:solidFill>
              </a:rPr>
              <a:t>предоставлять возможность моделировать восстановление с различными </a:t>
            </a:r>
            <a:r>
              <a:rPr lang="ru-RU" sz="2000" dirty="0" smtClean="0">
                <a:solidFill>
                  <a:srgbClr val="000000"/>
                </a:solidFill>
              </a:rPr>
              <a:t>параметрами антенны.</a:t>
            </a:r>
            <a:endParaRPr lang="ru-RU" sz="2000" dirty="0" smtClean="0">
              <a:solidFill>
                <a:srgbClr val="000000"/>
              </a:solidFill>
            </a:endParaRP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Иметь удобный пользовательский интерфейс.</a:t>
            </a: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</a:endParaRPr>
          </a:p>
          <a:p>
            <a:pPr marL="7560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ru-RU" sz="2000" b="1" dirty="0" smtClean="0">
                <a:solidFill>
                  <a:srgbClr val="000000"/>
                </a:solidFill>
              </a:rPr>
              <a:t>Использованные инструменты разработки</a:t>
            </a:r>
            <a:r>
              <a:rPr lang="en-US" sz="2000" b="1" dirty="0" smtClean="0">
                <a:solidFill>
                  <a:srgbClr val="000000"/>
                </a:solidFill>
              </a:rPr>
              <a:t>: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C++ (v17)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Qt (v6.4.2)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oost (v1.81)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 приложения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AE4D3-0A6F-421E-B541-4E07C443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1356867"/>
            <a:ext cx="8007350" cy="4822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приложения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8" name="Picture 4" descr="https://sun9-63.userapi.com/impg/ARl7u_2APEWC7B_d0-TPpBZUb8YZT0MzwxSgPg/fJMe9k89FXw.jpg?size=1232x753&amp;quality=96&amp;sign=d3ba053776b63fd9fe6d779b56923972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9" y="1289755"/>
            <a:ext cx="7952789" cy="486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пользовательского интерфейса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7349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Методика тестирования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>
                <a:solidFill>
                  <a:schemeClr val="tx1"/>
                </a:solidFill>
              </a:rPr>
              <a:t>Ручное тестирование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>
                <a:solidFill>
                  <a:schemeClr val="tx1"/>
                </a:solidFill>
              </a:rPr>
              <a:t>По методике «белого ящика»</a:t>
            </a:r>
            <a:endParaRPr lang="en-US" sz="2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Было протестировано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Масштабируемость интерфейса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Границы </a:t>
            </a:r>
            <a:r>
              <a:rPr lang="ru-RU" sz="2000" dirty="0" err="1" smtClean="0">
                <a:solidFill>
                  <a:schemeClr val="tx1"/>
                </a:solidFill>
              </a:rPr>
              <a:t>валидации</a:t>
            </a:r>
            <a:r>
              <a:rPr lang="ru-RU" sz="2000" dirty="0" smtClean="0">
                <a:solidFill>
                  <a:schemeClr val="tx1"/>
                </a:solidFill>
              </a:rPr>
              <a:t> полей, принимающие численные значения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Состояния флажков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Состояния переключателей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Значения выпадающих списков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Реакция системы на все элементы управления</a:t>
            </a:r>
          </a:p>
          <a:p>
            <a:pPr marL="75600" indent="0">
              <a:lnSpc>
                <a:spcPct val="100000"/>
              </a:lnSpc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sz="2000" dirty="0" smtClean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87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722" y="4265177"/>
            <a:ext cx="2578108" cy="1154994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Временные затраты на восстановление и выбор режима отображения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3390" y="536575"/>
            <a:ext cx="8308310" cy="1074738"/>
          </a:xfrm>
        </p:spPr>
        <p:txBody>
          <a:bodyPr/>
          <a:lstStyle/>
          <a:p>
            <a:r>
              <a:rPr lang="ru-RU" dirty="0" smtClean="0"/>
              <a:t>Тестирования инструмента для сравнение алгоритмов восстановления</a:t>
            </a:r>
            <a:endParaRPr lang="ru-RU" dirty="0"/>
          </a:p>
        </p:txBody>
      </p:sp>
      <p:pic>
        <p:nvPicPr>
          <p:cNvPr id="2050" name="Picture 2" descr="https://sun9-39.userapi.com/impg/iN74OK-H7aoJVWl6YjqQ8Lo_-jviizC6_1gL2Q/KluZFF89eTE.jpg?size=249x97&amp;quality=96&amp;sign=46631b6752981a96d6ff66b675d942f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0" y="3338565"/>
            <a:ext cx="23717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53.userapi.com/impg/dPM2vJ5U-drSHuRfMizOZV83qU80tR4HVSlyOw/kHJNHC6EkE0.jpg?size=482x552&amp;quality=96&amp;sign=b960f15b7c4064195e50285a68394f60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6" y="2474307"/>
            <a:ext cx="2499497" cy="28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35.userapi.com/impg/Ej2vaf30j7azWgwgz7k0_idn4KwgYqnuhzMUvg/FVA4y5ceHBw.jpg?size=548x595&amp;quality=96&amp;sign=85f3ccd36234e44219e7c6390c34c259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18" y="2474307"/>
            <a:ext cx="2642110" cy="28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2722007" y="5089102"/>
            <a:ext cx="2823116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ru-RU" dirty="0" smtClean="0">
                <a:solidFill>
                  <a:schemeClr val="tx1"/>
                </a:solidFill>
              </a:rPr>
              <a:t>Отклонение от модели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5907156" y="5237417"/>
            <a:ext cx="2499497" cy="80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ru-RU" dirty="0" smtClean="0">
                <a:solidFill>
                  <a:schemeClr val="tx1"/>
                </a:solidFill>
              </a:rPr>
              <a:t>Позиция точки в пространстве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246C7-1302-450E-B95A-6CCF0B29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83A54F-82C0-46D4-8B8B-F41D68605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Произведен обзор существующих методов восстановления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Разработан инструмент моделирования и визуализации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Проведено тестирование пользовательского интерфейса</a:t>
            </a:r>
          </a:p>
          <a:p>
            <a:pPr marL="114300" indent="0">
              <a:lnSpc>
                <a:spcPct val="150000"/>
              </a:lnSpc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В дальнейшем приложение может быть расширено путем добавления других алгоритмов восстановления в виде подключаемых библиотек. </a:t>
            </a:r>
          </a:p>
          <a:p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361</Words>
  <Application>Microsoft Office PowerPoint</Application>
  <PresentationFormat>Экран (4:3)</PresentationFormat>
  <Paragraphs>73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РАЗРАБОТКА ИНСТРУМЕНТА МОДЕЛИРОВАНИЯ И ВИЗУАЛИЗАЦИИ ФОРМЫ ПРОСТРАНСТВЕННОЙ КРИВОЙ, ВОССТАНОВЛЕННОЙ ПО ДАННЫМ, ИЗМЕНЯЩИМСЯ В РЕАЛЬНОМ ВРЕМЕНИ.</vt:lpstr>
      <vt:lpstr>Цель и задачи</vt:lpstr>
      <vt:lpstr>Схематичное представление гибкой антенны</vt:lpstr>
      <vt:lpstr>Разработка программного продукта</vt:lpstr>
      <vt:lpstr>Архитектура приложения</vt:lpstr>
      <vt:lpstr>Интерфейс приложения</vt:lpstr>
      <vt:lpstr>Тестирование пользовательского интерфейса</vt:lpstr>
      <vt:lpstr>Тестирования инструмента для сравнение алгоритмов восстановления</vt:lpstr>
      <vt:lpstr>Заключение</vt:lpstr>
      <vt:lpstr>Апробация работы</vt:lpstr>
      <vt:lpstr>Дополнительные слайды</vt:lpstr>
      <vt:lpstr>Характеристики ПК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ИНСТРУМЕНТА МОДЕЛИРОВАНИЯ И ВИЗУАЛИЗАЦИИ ФОРМЫ ПРОСТРАНСТВЕННОЙ КРИВОЙ, ВОССТАНОВЛЕННОЙ ПО ДАННЫМ, ИЗМЕНЯЩИМСЯ В РЕАЛЬНОМ ВРЕМЕНИ.</dc:title>
  <cp:lastModifiedBy>User</cp:lastModifiedBy>
  <cp:revision>33</cp:revision>
  <dcterms:modified xsi:type="dcterms:W3CDTF">2023-05-31T08:39:06Z</dcterms:modified>
</cp:coreProperties>
</file>