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9680C-0BEF-4379-A605-06044B272EA3}">
  <a:tblStyle styleId="{9599680C-0BEF-4379-A605-06044B272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666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0eeee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0eeee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3401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3200" b="1" kern="150" cap="small" spc="2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РАЗРАБОТКА ИНСТРУМЕНТА МОДЕЛИРОВАНИЯ И ВИЗУАЛИЗАЦИИ ФОРМЫ ПРОСТРАНСТВЕННОЙ КРИВОЙ, ВОССТАНОВЛЕННОЙ ПО ДАННЫМ, ИЗМЕНЯЩИМСЯ В РЕАЛЬНОМ ВРЕМЕНИ.</a:t>
            </a:r>
            <a:endParaRPr lang="ru-RU" sz="3200" kern="15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Выполнил: 	</a:t>
            </a:r>
            <a:r>
              <a:rPr lang="ru-RU" sz="1800" dirty="0">
                <a:solidFill>
                  <a:srgbClr val="000000"/>
                </a:solidFill>
              </a:rPr>
              <a:t>         Попов Дмитрий Сергеевич</a:t>
            </a:r>
            <a:r>
              <a:rPr lang="en" sz="1800" dirty="0">
                <a:solidFill>
                  <a:srgbClr val="000000"/>
                </a:solidFill>
              </a:rPr>
              <a:t>, гр. </a:t>
            </a:r>
            <a:r>
              <a:rPr lang="ru-RU" sz="1800" dirty="0">
                <a:solidFill>
                  <a:srgbClr val="000000"/>
                </a:solidFill>
              </a:rPr>
              <a:t>9304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</a:t>
            </a:r>
            <a:r>
              <a:rPr lang="ru-RU" sz="1800" dirty="0">
                <a:solidFill>
                  <a:srgbClr val="000000"/>
                </a:solidFill>
              </a:rPr>
              <a:t>              Лисс Александр Рудольфович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д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профессор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Консультант:                </a:t>
            </a:r>
            <a:r>
              <a:rPr lang="ru-RU" sz="1800" dirty="0">
                <a:solidFill>
                  <a:srgbClr val="000000"/>
                </a:solidFill>
              </a:rPr>
              <a:t>Сергеева Елена Игоревна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к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ассистент каф. МО ЭВМ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>
                <a:solidFill>
                  <a:schemeClr val="tx1"/>
                </a:solidFill>
              </a:rPr>
              <a:t>2023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Ссылка на исходный код на </a:t>
            </a:r>
            <a:r>
              <a:rPr lang="en-US" sz="2000" dirty="0">
                <a:solidFill>
                  <a:srgbClr val="000000"/>
                </a:solidFill>
              </a:rPr>
              <a:t>GitHub: https://github.com/DimonPopov/PopovDS_9304_GraduateWork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38250"/>
            <a:ext cx="8520600" cy="485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</a:rPr>
              <a:t>Актуальность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В настоящее время в областях морской сейсморазведки и гидроакустики активно используются системы с протяженными буксируемыми гибкими антеннами. недостатком является то, что положение рассматриваемого средства при буксировке и маневрировании кораблей-носителей неопределенно, что ухудшает точность проводимых исследований.</a:t>
            </a:r>
            <a:endParaRPr lang="ru-RU" sz="20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</a:rPr>
              <a:t>Цель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Разработка инструмента восстановления и визуализации формы гибкой антенны</a:t>
            </a: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en" sz="2000" b="1" dirty="0">
                <a:solidFill>
                  <a:srgbClr val="000000"/>
                </a:solidFill>
              </a:rPr>
              <a:t>Задачи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Обзор существующих методов восстановления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Разработка программного продукта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Тестирование пользовательского интерфейса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438600" cy="70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ru-RU" dirty="0">
                <a:solidFill>
                  <a:srgbClr val="000000"/>
                </a:solidFill>
              </a:rPr>
              <a:t>Обзор существующих методов восстановления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06CCB5F-0A83-4FC8-B910-A5C695665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69464"/>
              </p:ext>
            </p:extLst>
          </p:nvPr>
        </p:nvGraphicFramePr>
        <p:xfrm>
          <a:off x="311700" y="1447800"/>
          <a:ext cx="8160760" cy="4763471"/>
        </p:xfrm>
        <a:graphic>
          <a:graphicData uri="http://schemas.openxmlformats.org/drawingml/2006/table">
            <a:tbl>
              <a:tblPr firstRow="1" bandRow="1">
                <a:tableStyleId>{9599680C-0BEF-4379-A605-06044B272EA3}</a:tableStyleId>
              </a:tblPr>
              <a:tblGrid>
                <a:gridCol w="3112818">
                  <a:extLst>
                    <a:ext uri="{9D8B030D-6E8A-4147-A177-3AD203B41FA5}">
                      <a16:colId xmlns:a16="http://schemas.microsoft.com/office/drawing/2014/main" val="1451351973"/>
                    </a:ext>
                  </a:extLst>
                </a:gridCol>
                <a:gridCol w="1318932">
                  <a:extLst>
                    <a:ext uri="{9D8B030D-6E8A-4147-A177-3AD203B41FA5}">
                      <a16:colId xmlns:a16="http://schemas.microsoft.com/office/drawing/2014/main" val="257091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07817747"/>
                    </a:ext>
                  </a:extLst>
                </a:gridCol>
                <a:gridCol w="1900210">
                  <a:extLst>
                    <a:ext uri="{9D8B030D-6E8A-4147-A177-3AD203B41FA5}">
                      <a16:colId xmlns:a16="http://schemas.microsoft.com/office/drawing/2014/main" val="3554398812"/>
                    </a:ext>
                  </a:extLst>
                </a:gridCol>
              </a:tblGrid>
              <a:tr h="675053"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                </a:t>
                      </a:r>
                      <a:r>
                        <a:rPr lang="ru-RU" sz="1600" dirty="0"/>
                        <a:t>   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 Критерий</a:t>
                      </a:r>
                    </a:p>
                    <a:p>
                      <a:r>
                        <a:rPr lang="ru-RU" sz="1600" dirty="0"/>
                        <a:t>  Метод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Сложность алгоритма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Реализация в библиотеках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Гибкая настройка параметров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47212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Интерполяция </a:t>
                      </a:r>
                      <a:r>
                        <a:rPr lang="ru-RU" sz="1600" dirty="0" err="1"/>
                        <a:t>Уиттакера</a:t>
                      </a:r>
                      <a:r>
                        <a:rPr lang="ru-RU" sz="1600" dirty="0"/>
                        <a:t>-Шеннона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O(N)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99800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Кубическая интерполяция Эрмита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O(log(N))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589800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Квадратичная </a:t>
                      </a:r>
                      <a:r>
                        <a:rPr lang="en-US" sz="1600" dirty="0"/>
                        <a:t>B-</a:t>
                      </a:r>
                      <a:r>
                        <a:rPr lang="ru-RU" sz="1600" dirty="0"/>
                        <a:t>сплайновая интерполяция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O(N)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356864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Кубическая </a:t>
                      </a:r>
                      <a:r>
                        <a:rPr lang="en-US" sz="1600" dirty="0"/>
                        <a:t>B-</a:t>
                      </a:r>
                      <a:r>
                        <a:rPr lang="ru-RU" sz="1600" dirty="0"/>
                        <a:t>сплайновая интерполяция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O(N)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77795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Барицентрическая рациональная интерполяция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O(N)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95262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Модифицированная интерполяция Акима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O(log(N))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34778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5D01401-AF66-47CC-A3B0-2971D8DC4308}"/>
              </a:ext>
            </a:extLst>
          </p:cNvPr>
          <p:cNvCxnSpPr>
            <a:cxnSpLocks/>
          </p:cNvCxnSpPr>
          <p:nvPr/>
        </p:nvCxnSpPr>
        <p:spPr>
          <a:xfrm>
            <a:off x="311700" y="1447800"/>
            <a:ext cx="3110950" cy="67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программного продукта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530350"/>
            <a:ext cx="8520600" cy="4807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solidFill>
                  <a:srgbClr val="000000"/>
                </a:solidFill>
              </a:rPr>
              <a:t>Требования к разрабатываемому продукту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</a:p>
          <a:p>
            <a:pPr indent="-457200">
              <a:spcAft>
                <a:spcPts val="16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Продукт должен включать один или несколько алгоритмов восстановления</a:t>
            </a:r>
          </a:p>
          <a:p>
            <a:pPr indent="-457200">
              <a:spcAft>
                <a:spcPts val="16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В программной системе должны использоваться методы, реализованные в готовых математических библиотеках</a:t>
            </a:r>
          </a:p>
          <a:p>
            <a:pPr indent="-457200">
              <a:spcAft>
                <a:spcPts val="16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Программная система должна иметь возможность менять условия или параметры используемых алгоритмов интерполяции в зависимости от ситуации и предоставлять удобный пользовательский интерфейс.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Архитектура приложения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AE4D3-0A6F-421E-B541-4E07C443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1356867"/>
            <a:ext cx="8007350" cy="4822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Представление графического интерфейса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5920551"/>
            <a:ext cx="8520600" cy="52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</a:rPr>
              <a:t>Главное окно приложения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8E743D-68EB-4322-AB50-5828C495D7F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7212" y="1370498"/>
            <a:ext cx="7689575" cy="4536421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пользовательского интерфейса 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A4230D3-776C-482F-81D6-2DED2B899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Основные характеристики ПК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Количество ядер центрального процессора: 6 ядер;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Объем оперативной памяти компьютера (ОЗУ): 32 ГБ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Объем памяти видеокарты: 2 ГБ;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Размер свободного пространства на SSD: 256 ГБ;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Операционная система: </a:t>
            </a:r>
            <a:r>
              <a:rPr lang="ru-RU" sz="2000" dirty="0" err="1">
                <a:solidFill>
                  <a:schemeClr val="tx1"/>
                </a:solidFill>
              </a:rPr>
              <a:t>Windows</a:t>
            </a:r>
            <a:r>
              <a:rPr lang="ru-RU" sz="2000" dirty="0">
                <a:solidFill>
                  <a:schemeClr val="tx1"/>
                </a:solidFill>
              </a:rPr>
              <a:t> 10 </a:t>
            </a:r>
            <a:r>
              <a:rPr lang="ru-RU" sz="2000" dirty="0" err="1">
                <a:solidFill>
                  <a:schemeClr val="tx1"/>
                </a:solidFill>
              </a:rPr>
              <a:t>Pro</a:t>
            </a:r>
            <a:r>
              <a:rPr lang="ru-RU" sz="2000" dirty="0">
                <a:solidFill>
                  <a:schemeClr val="tx1"/>
                </a:solidFill>
              </a:rPr>
              <a:t> 64-bit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Методика тестирования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Ручное тестирование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По методике </a:t>
            </a: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schemeClr val="tx1"/>
                </a:solidFill>
              </a:rPr>
              <a:t>белого ящика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17E49-86A0-434F-8225-8F1DCED8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9C9D2D-6A83-4354-9050-CC6E19167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 ходе выполнения тестирования были разобраны все элементы управления,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 масштабируемость, реакция системы на взаимодействия с ними, а также указаны допустимые значения валидации.</a:t>
            </a:r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246C7-1302-450E-B95A-6CCF0B29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83A54F-82C0-46D4-8B8B-F41D68605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Произведен обзор существующих методов восстановления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Разработан инструмент моделирования и визуализации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Проведено тестирование пользовательского интерфейса</a:t>
            </a:r>
          </a:p>
          <a:p>
            <a:pPr marL="114300" indent="0">
              <a:lnSpc>
                <a:spcPct val="150000"/>
              </a:lnSpc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В дальнейшем приложение может быть расширено путем добавления других алгоритмов восстановления в виде подключаемых библиотек. 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424</Words>
  <Application>Microsoft Office PowerPoint</Application>
  <PresentationFormat>Экран 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РАЗРАБОТКА ИНСТРУМЕНТА МОДЕЛИРОВАНИЯ И ВИЗУАЛИЗАЦИИ ФОРМЫ ПРОСТРАНСТВЕННОЙ КРИВОЙ, ВОССТАНОВЛЕННОЙ ПО ДАННЫМ, ИЗМЕНЯЩИМСЯ В РЕАЛЬНОМ ВРЕМЕНИ.</vt:lpstr>
      <vt:lpstr>Цель и задачи</vt:lpstr>
      <vt:lpstr>Обзор существующих методов восстановления</vt:lpstr>
      <vt:lpstr>Разработка программного продукта</vt:lpstr>
      <vt:lpstr>Архитектура приложения</vt:lpstr>
      <vt:lpstr>Представление графического интерфейса</vt:lpstr>
      <vt:lpstr>Тестирование пользовательского интерфейса </vt:lpstr>
      <vt:lpstr>Результаты тестирования</vt:lpstr>
      <vt:lpstr>Заключение</vt:lpstr>
      <vt:lpstr>Апробация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ИНСТРУМЕНТА МОДЕЛИРОВАНИЯ И ВИЗУАЛИЗАЦИИ ФОРМЫ ПРОСТРАНСТВЕННОЙ КРИВОЙ, ВОССТАНОВЛЕННОЙ ПО ДАННЫМ, ИЗМЕНЯЩИМСЯ В РЕАЛЬНОМ ВРЕМЕНИ.</dc:title>
  <cp:lastModifiedBy>Дмитрий Попов</cp:lastModifiedBy>
  <cp:revision>10</cp:revision>
  <dcterms:modified xsi:type="dcterms:W3CDTF">2023-05-15T16:04:09Z</dcterms:modified>
</cp:coreProperties>
</file>