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1" r:id="rId4"/>
    <p:sldId id="272" r:id="rId5"/>
    <p:sldId id="274" r:id="rId6"/>
    <p:sldId id="269" r:id="rId7"/>
    <p:sldId id="273" r:id="rId8"/>
    <p:sldId id="275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«</a:t>
            </a:r>
            <a:r>
              <a:rPr lang="ru-RU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b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конечных свойств новых материалов </a:t>
            </a:r>
            <a:b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Сидоров Дмитрий Сергеевич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Этапы работы</a:t>
              </a:r>
              <a:endParaRPr lang="ru-RU" sz="2800" spc="18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Разведочный анализ данных, визуализация</a:t>
            </a: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Предобработка данных: удаление выбросов, стандартизация, разделение на тренинг и тест 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ru-RU" sz="15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и обучение моделей «Модуль упругости при растяжении, ГПа», «Прочность при растяжении, МПа» </a:t>
            </a:r>
            <a:r>
              <a:rPr lang="ru-RU" sz="15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и нейросети для рекомендации  «Соотношение матрица-наполнитель»</a:t>
            </a:r>
            <a:endParaRPr lang="ru-RU" sz="15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Тестирование моделей, анализ ошибок</a:t>
            </a:r>
            <a:endParaRPr lang="ru-RU" sz="1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Выводы</a:t>
            </a:r>
            <a:endParaRPr lang="ru-RU" sz="1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628" y="4326654"/>
            <a:ext cx="11350503" cy="2062053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ru-RU" sz="16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признаков – 1023 строки</a:t>
            </a:r>
          </a:p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ru-RU" sz="1600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000"/>
              </a:lnSpc>
            </a:pPr>
            <a:r>
              <a:rPr lang="ru-RU" sz="16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Отсутствие нулевых значений</a:t>
            </a:r>
          </a:p>
          <a:p>
            <a:pPr indent="-4572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ru-RU" sz="1600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000"/>
              </a:lnSpc>
            </a:pPr>
            <a:r>
              <a:rPr lang="ru-RU" sz="16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Уникальность строк</a:t>
            </a:r>
            <a:endParaRPr lang="ru-RU" sz="16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Анализ данных</a:t>
              </a:r>
              <a:endParaRPr lang="ru-RU" sz="2800" spc="18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53D7C-AE4E-4DE3-B0F2-2C815035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7" y="1333690"/>
            <a:ext cx="2647950" cy="2390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BB0CDB-5E5A-4157-A66D-D2A98045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08" y="1233487"/>
            <a:ext cx="5362575" cy="4391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A39A2-8866-4108-8432-64BC9E02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65" y="1233487"/>
            <a:ext cx="3124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Подзаголовок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Визуализация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5A124C-619B-44E6-BD27-4A49F0F6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593"/>
            <a:ext cx="4628103" cy="313762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879907-B17F-48D2-B572-C85C3391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189" y="1135293"/>
            <a:ext cx="3687348" cy="32519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EA0A56-934E-4353-99DE-E33DD251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05" y="1237100"/>
            <a:ext cx="3754074" cy="19613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F2DD5-9466-4520-B9A6-13E6D3D5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537" y="3300264"/>
            <a:ext cx="3878871" cy="1347514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BFDF0888-373F-4C98-8F7C-10EF5C2D8127}"/>
              </a:ext>
            </a:extLst>
          </p:cNvPr>
          <p:cNvSpPr txBox="1"/>
          <p:nvPr/>
        </p:nvSpPr>
        <p:spPr>
          <a:xfrm>
            <a:off x="224648" y="4585611"/>
            <a:ext cx="4938480" cy="18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000"/>
              </a:lnSpc>
            </a:pPr>
            <a:r>
              <a:rPr lang="ru-RU" sz="18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Значения Тепловой карты близки к 0</a:t>
            </a:r>
          </a:p>
          <a:p>
            <a:pPr>
              <a:lnSpc>
                <a:spcPts val="2000"/>
              </a:lnSpc>
            </a:pPr>
            <a:endParaRPr lang="ru-RU" sz="1800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18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Попарные графики не демонстрируют корреляцию между признаками</a:t>
            </a:r>
          </a:p>
          <a:p>
            <a:pPr>
              <a:lnSpc>
                <a:spcPts val="2400"/>
              </a:lnSpc>
            </a:pPr>
            <a:r>
              <a:rPr lang="ru-RU" sz="18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Гистограммы показывают нормальное распределение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E647B4-656A-4C58-8D9B-A88B604EA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579" y="4647778"/>
            <a:ext cx="5154118" cy="22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356AC1-DD51-417C-BA11-70C79B0903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FFDD80C-132F-4B14-ABAF-EB138F3A879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D230A4B-C796-42BD-A576-787EBD6005A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Масштабирование</a:t>
              </a:r>
              <a:endParaRPr lang="ru-RU" sz="2800" spc="18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94B6A0A7-769B-484D-8DD1-AED1B3414CF4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15A75121-990C-4271-AD17-95DCF030CE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DA7A20-1DCC-4D23-BB6B-63C7A8AD6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8" y="1246909"/>
            <a:ext cx="5820992" cy="28772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F2E775-E5F9-468C-BA23-B423B884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8" y="4168122"/>
            <a:ext cx="5083991" cy="24637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776ED3-89E6-4418-8CC2-35D2A7970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28" y="1246909"/>
            <a:ext cx="4018922" cy="385417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B78FD2-1A7A-4DFD-B217-221C425EA5C0}"/>
              </a:ext>
            </a:extLst>
          </p:cNvPr>
          <p:cNvSpPr/>
          <p:nvPr/>
        </p:nvSpPr>
        <p:spPr>
          <a:xfrm>
            <a:off x="6148589" y="5726638"/>
            <a:ext cx="6096000" cy="8450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ru-RU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Масштабируем данные в 1 </a:t>
            </a:r>
            <a:r>
              <a:rPr lang="ru-RU" spc="180" dirty="0" err="1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диапозон</a:t>
            </a:r>
            <a:endParaRPr lang="ru-RU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000"/>
              </a:lnSpc>
            </a:pPr>
            <a:endParaRPr lang="ru-RU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000"/>
              </a:lnSpc>
            </a:pPr>
            <a:r>
              <a:rPr lang="ru-RU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Выбираем наиболее приемлемый метод масштабирования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5627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Обработка данных</a:t>
              </a:r>
              <a:endParaRPr lang="ru-RU" sz="2800" spc="18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4B5E5F-4605-4749-85A9-8208DFDF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55" y="997569"/>
            <a:ext cx="5786195" cy="339433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3D7B2F-60CF-423F-A97E-8923F8BA593C}"/>
              </a:ext>
            </a:extLst>
          </p:cNvPr>
          <p:cNvSpPr/>
          <p:nvPr/>
        </p:nvSpPr>
        <p:spPr>
          <a:xfrm>
            <a:off x="558272" y="5158563"/>
            <a:ext cx="6096000" cy="8450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ru-RU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Выбросы удаляем методом 3 сигм</a:t>
            </a:r>
          </a:p>
          <a:p>
            <a:pPr>
              <a:lnSpc>
                <a:spcPts val="2000"/>
              </a:lnSpc>
            </a:pPr>
            <a:r>
              <a:rPr lang="ru-RU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Анализируем данные после удаления выбросов</a:t>
            </a:r>
          </a:p>
          <a:p>
            <a:pPr>
              <a:lnSpc>
                <a:spcPts val="2000"/>
              </a:lnSpc>
            </a:pPr>
            <a:r>
              <a:rPr lang="ru-RU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Разделяем на тренинг и тест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E74C29-7EE9-48E2-B52F-04F36902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4" y="1212258"/>
            <a:ext cx="4423275" cy="3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89737A-BA23-46A0-A36B-BE16171D8E61}"/>
              </a:ext>
            </a:extLst>
          </p:cNvPr>
          <p:cNvSpPr/>
          <p:nvPr/>
        </p:nvSpPr>
        <p:spPr>
          <a:xfrm>
            <a:off x="3039385" y="469293"/>
            <a:ext cx="734772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Прогнозирование моделей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0D92AF20-14CA-473B-AB0B-3DD16391935B}"/>
              </a:ext>
            </a:extLst>
          </p:cNvPr>
          <p:cNvSpPr txBox="1"/>
          <p:nvPr/>
        </p:nvSpPr>
        <p:spPr>
          <a:xfrm>
            <a:off x="492502" y="1608630"/>
            <a:ext cx="8494479" cy="18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/>
              <a:t>Метод К-ближайших соседей (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/>
              <a:t>Neighbors Regressor</a:t>
            </a:r>
            <a:r>
              <a:rPr lang="ru-RU" dirty="0"/>
              <a:t>)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/>
              <a:t>Дерев</a:t>
            </a:r>
            <a:r>
              <a:rPr lang="en-US" dirty="0"/>
              <a:t>o </a:t>
            </a:r>
            <a:r>
              <a:rPr lang="ru-RU" dirty="0"/>
              <a:t>решений</a:t>
            </a:r>
            <a:r>
              <a:rPr lang="en-US" dirty="0"/>
              <a:t> (Decision Tree Regressor)</a:t>
            </a:r>
            <a:endParaRPr lang="ru-RU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/>
              <a:t>Случайный лес</a:t>
            </a:r>
            <a:r>
              <a:rPr lang="en-US" dirty="0"/>
              <a:t> (Random Forest Regressor)</a:t>
            </a:r>
            <a:endParaRPr lang="ru-RU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/>
              <a:t>Стохастический градиентный спуск (</a:t>
            </a:r>
            <a:r>
              <a:rPr lang="ru-RU" dirty="0" err="1"/>
              <a:t>SGDRegressor</a:t>
            </a:r>
            <a:r>
              <a:rPr lang="ru-RU" dirty="0"/>
              <a:t>)</a:t>
            </a:r>
            <a:endParaRPr lang="ru-RU" sz="1800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15D64EE-B47B-4631-80CD-62E9EAB6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6" y="3951518"/>
            <a:ext cx="4276725" cy="1114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5B2968-B595-4FFB-98F7-5A8D838BA507}"/>
              </a:ext>
            </a:extLst>
          </p:cNvPr>
          <p:cNvSpPr txBox="1"/>
          <p:nvPr/>
        </p:nvSpPr>
        <p:spPr>
          <a:xfrm>
            <a:off x="813721" y="5065943"/>
            <a:ext cx="3076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600D674-E9DF-4561-A011-3ABD2662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53" y="3989617"/>
            <a:ext cx="4171950" cy="1038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31E99B-7EB9-431F-86C2-B0D06D32B3DC}"/>
              </a:ext>
            </a:extLst>
          </p:cNvPr>
          <p:cNvSpPr txBox="1"/>
          <p:nvPr/>
        </p:nvSpPr>
        <p:spPr>
          <a:xfrm>
            <a:off x="5902036" y="5099547"/>
            <a:ext cx="3100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прочности при растяжении</a:t>
            </a: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C61FFA-8685-453A-B50D-EC3430E9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A299EC9-D3A7-4B2D-88FA-B431113FE6FB}"/>
              </a:ext>
            </a:extLst>
          </p:cNvPr>
          <p:cNvGrpSpPr/>
          <p:nvPr/>
        </p:nvGrpSpPr>
        <p:grpSpPr>
          <a:xfrm>
            <a:off x="3167880" y="469293"/>
            <a:ext cx="5274156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E98C87B-082D-485B-B3C9-BB4543ED32C9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Разработка, обучение моделей </a:t>
              </a:r>
              <a:endParaRPr lang="ru-RU" sz="2800" spc="18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4949A321-D489-4BFF-87EE-FB99591C435A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1080D15C-FDD1-42B8-902F-F6062146D88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41C0FE-341E-4A00-A15E-4A3FCBC8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236" y="1283855"/>
            <a:ext cx="6423642" cy="31237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B4A9C4-7A5B-4A03-82C3-EBE6558F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3" y="4170605"/>
            <a:ext cx="3493149" cy="25387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AED898-903C-4D63-A6FF-7CE960DC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7" y="2663941"/>
            <a:ext cx="2920747" cy="137318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703918E-A63F-4713-965C-5E2777DA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28" y="1797166"/>
            <a:ext cx="2409825" cy="866775"/>
          </a:xfrm>
          <a:prstGeom prst="rect">
            <a:avLst/>
          </a:prstGeom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5002FD04-F93C-42D3-92FE-084E10FF917B}"/>
              </a:ext>
            </a:extLst>
          </p:cNvPr>
          <p:cNvSpPr txBox="1"/>
          <p:nvPr/>
        </p:nvSpPr>
        <p:spPr>
          <a:xfrm>
            <a:off x="3654132" y="4726382"/>
            <a:ext cx="8366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Использованные при разработке моделей методы не позволили получить достоверные прогнозы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u-RU" sz="1800" spc="180" dirty="0">
                <a:ln>
                  <a:solidFill>
                    <a:srgbClr val="065CAB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нейросети дали высокий уровень ошибок</a:t>
            </a:r>
          </a:p>
          <a:p>
            <a:pPr lvl="1"/>
            <a:endParaRPr lang="ru-RU" sz="1800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Применённые модели регрессии и нейросеть не показали эффективности в прогнозировании свойств композитов</a:t>
            </a:r>
            <a:endParaRPr lang="ru-RU" sz="18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lvl="1"/>
            <a:endParaRPr lang="ru-RU" sz="1800" spc="180" dirty="0">
              <a:ln>
                <a:solidFill>
                  <a:srgbClr val="065CAB"/>
                </a:solidFill>
              </a:ln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2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231</Words>
  <Application>Microsoft Office PowerPoint</Application>
  <PresentationFormat>Широкоэкранный</PresentationFormat>
  <Paragraphs>60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Times New Roman</vt:lpstr>
      <vt:lpstr>Noto Sans Symbols</vt:lpstr>
      <vt:lpstr>Calibri</vt:lpstr>
      <vt:lpstr>ALS Sector Bold</vt:lpstr>
      <vt:lpstr>ALS Sector Regular</vt:lpstr>
      <vt:lpstr>Wingdings</vt:lpstr>
      <vt:lpstr>Open Sans</vt:lpstr>
      <vt:lpstr>If,kjyVUNE_28012021</vt:lpstr>
      <vt:lpstr>Выпускная квалификационная работа  по курсу «Data Science»  Тема:  Прогнозирование конечных свойств новых материалов 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Asmadeus</cp:lastModifiedBy>
  <cp:revision>103</cp:revision>
  <dcterms:created xsi:type="dcterms:W3CDTF">2021-02-24T09:03:25Z</dcterms:created>
  <dcterms:modified xsi:type="dcterms:W3CDTF">2023-04-30T12:37:22Z</dcterms:modified>
</cp:coreProperties>
</file>