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75" r:id="rId4"/>
  </p:sldMasterIdLst>
  <p:notesMasterIdLst>
    <p:notesMasterId r:id="rId12"/>
  </p:notesMasterIdLst>
  <p:handoutMasterIdLst>
    <p:handoutMasterId r:id="rId13"/>
  </p:handoutMasterIdLst>
  <p:sldIdLst>
    <p:sldId id="2549" r:id="rId5"/>
    <p:sldId id="2552" r:id="rId6"/>
    <p:sldId id="2561" r:id="rId7"/>
    <p:sldId id="2553" r:id="rId8"/>
    <p:sldId id="2554" r:id="rId9"/>
    <p:sldId id="2548" r:id="rId10"/>
    <p:sldId id="25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34" autoAdjust="0"/>
  </p:normalViewPr>
  <p:slideViewPr>
    <p:cSldViewPr snapToGrid="0">
      <p:cViewPr varScale="1">
        <p:scale>
          <a:sx n="121" d="100"/>
          <a:sy n="121" d="100"/>
        </p:scale>
        <p:origin x="1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4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1FC8B-EC93-C64D-BBD2-37E30DAF45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5F854-E2CE-6F4E-A0CF-CB175674CF4C}" type="datetimeFigureOut">
              <a:rPr lang="en-US" smtClean="0"/>
              <a:t>12/27/22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111EE-B1CE-3F40-8B0E-AB6A92B854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12/27/22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3401899"/>
            <a:ext cx="4845066" cy="2107095"/>
          </a:xfrm>
        </p:spPr>
        <p:txBody>
          <a:bodyPr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rrow 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12/27/22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110" y="3824390"/>
            <a:ext cx="3815482" cy="2107095"/>
          </a:xfrm>
        </p:spPr>
        <p:txBody>
          <a:bodyPr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Narrow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12/27/22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14C43A8B-650C-3B4B-9F8C-592CE9F2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5" y="2464270"/>
            <a:ext cx="5227376" cy="7277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623" y="3265903"/>
            <a:ext cx="5227377" cy="1642386"/>
          </a:xfrm>
        </p:spPr>
        <p:txBody>
          <a:bodyPr lIns="91440" rIns="9144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Image and Autho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12/27/22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Goes Here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280546"/>
            <a:ext cx="10452848" cy="179107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4BE1D723-8F53-4F53-90B0-1982A396982E}" type="datetime1">
              <a:rPr lang="en-US" smtClean="0"/>
              <a:t>12/27/22</a:t>
            </a:fld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Title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4534616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125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25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12/27/22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07391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12/27/22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5" r:id="rId2"/>
    <p:sldLayoutId id="2147483783" r:id="rId3"/>
    <p:sldLayoutId id="2147483765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777" y="863682"/>
            <a:ext cx="4567608" cy="3566160"/>
          </a:xfrm>
        </p:spPr>
        <p:txBody>
          <a:bodyPr/>
          <a:lstStyle/>
          <a:p>
            <a:r>
              <a:rPr lang="en-US" dirty="0"/>
              <a:t>Forests of randomized trees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70EE27-FD77-894D-9D88-F5A548E1D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Andoni </a:t>
            </a:r>
            <a:r>
              <a:rPr lang="en-US" dirty="0" err="1"/>
              <a:t>Dumitrui</a:t>
            </a:r>
            <a:endParaRPr lang="en-US" dirty="0"/>
          </a:p>
          <a:p>
            <a:r>
              <a:rPr lang="en-US" dirty="0" err="1"/>
              <a:t>Grupa</a:t>
            </a:r>
            <a:r>
              <a:rPr lang="en-US" dirty="0"/>
              <a:t> 205</a:t>
            </a:r>
          </a:p>
          <a:p>
            <a:endParaRPr lang="en-US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DAC60D5D-D287-9B45-9F54-93A410AFF1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304" y="0"/>
            <a:ext cx="7425254" cy="6858000"/>
          </a:xfrm>
        </p:spPr>
      </p:pic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D7F6A80-08DF-8645-A4CD-7D0B49A3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748" y="419697"/>
            <a:ext cx="4845068" cy="1858617"/>
          </a:xfrm>
        </p:spPr>
        <p:txBody>
          <a:bodyPr/>
          <a:lstStyle/>
          <a:p>
            <a:r>
              <a:rPr lang="en-US" dirty="0"/>
              <a:t>Cum </a:t>
            </a:r>
            <a:r>
              <a:rPr lang="en-US" dirty="0" err="1"/>
              <a:t>Functioneaza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13A2D6-52A2-8C4D-985E-CB4BEE6B2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746" y="2278315"/>
            <a:ext cx="5146316" cy="323068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err="1"/>
              <a:t>Selectați</a:t>
            </a:r>
            <a:r>
              <a:rPr lang="en-US" dirty="0"/>
              <a:t> </a:t>
            </a:r>
            <a:r>
              <a:rPr lang="en-US" dirty="0" err="1"/>
              <a:t>mostre</a:t>
            </a:r>
            <a:r>
              <a:rPr lang="en-US" dirty="0"/>
              <a:t> </a:t>
            </a:r>
            <a:r>
              <a:rPr lang="en-US" dirty="0" err="1"/>
              <a:t>aleatorii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set de date dat.</a:t>
            </a:r>
          </a:p>
          <a:p>
            <a:pPr marL="457200" indent="-457200">
              <a:buAutoNum type="arabicPeriod"/>
            </a:pPr>
            <a:r>
              <a:rPr lang="en-US" dirty="0" err="1"/>
              <a:t>Construiți</a:t>
            </a:r>
            <a:r>
              <a:rPr lang="en-US" dirty="0"/>
              <a:t> un arbore de </a:t>
            </a:r>
            <a:r>
              <a:rPr lang="en-US" dirty="0" err="1"/>
              <a:t>decizie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probă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obțineți</a:t>
            </a:r>
            <a:r>
              <a:rPr lang="en-US" dirty="0"/>
              <a:t> un </a:t>
            </a:r>
            <a:r>
              <a:rPr lang="en-US" dirty="0" err="1"/>
              <a:t>rezultat</a:t>
            </a:r>
            <a:r>
              <a:rPr lang="en-US" dirty="0"/>
              <a:t> de </a:t>
            </a:r>
            <a:r>
              <a:rPr lang="en-US" dirty="0" err="1"/>
              <a:t>predicție</a:t>
            </a:r>
            <a:r>
              <a:rPr lang="en-US" dirty="0"/>
              <a:t> din </a:t>
            </a:r>
            <a:r>
              <a:rPr lang="en-US" dirty="0" err="1"/>
              <a:t>fiecare</a:t>
            </a:r>
            <a:r>
              <a:rPr lang="en-US" dirty="0"/>
              <a:t> arbore de </a:t>
            </a:r>
            <a:r>
              <a:rPr lang="en-US" dirty="0" err="1"/>
              <a:t>decizie</a:t>
            </a:r>
            <a:r>
              <a:rPr lang="en-US" dirty="0"/>
              <a:t>.</a:t>
            </a:r>
          </a:p>
          <a:p>
            <a:pPr marL="457200" indent="-457200">
              <a:buAutoNum type="arabicPeriod"/>
            </a:pPr>
            <a:r>
              <a:rPr lang="en-US" dirty="0" err="1"/>
              <a:t>Efectuiaza</a:t>
            </a:r>
            <a:r>
              <a:rPr lang="en-US" dirty="0"/>
              <a:t> un </a:t>
            </a:r>
            <a:r>
              <a:rPr lang="en-US" dirty="0" err="1"/>
              <a:t>vot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prezis</a:t>
            </a:r>
            <a:r>
              <a:rPr lang="en-US" dirty="0"/>
              <a:t>.</a:t>
            </a:r>
          </a:p>
          <a:p>
            <a:pPr marL="457200" indent="-457200">
              <a:buAutoNum type="arabicPeriod"/>
            </a:pPr>
            <a:r>
              <a:rPr lang="it-IT" dirty="0"/>
              <a:t>Selectați rezultatul predicției cu cele mai multe voturi ca predicție finală.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657892-B6F2-455E-A376-01262A357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11" y="1169796"/>
            <a:ext cx="6052565" cy="451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580DDF-BC56-4D37-9E8D-F4191E18B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91" y="132717"/>
            <a:ext cx="11898217" cy="659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51C228-B9D7-6F4B-9504-969693D47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7659" y="1081725"/>
            <a:ext cx="2218495" cy="910492"/>
          </a:xfrm>
        </p:spPr>
        <p:txBody>
          <a:bodyPr/>
          <a:lstStyle/>
          <a:p>
            <a:r>
              <a:rPr lang="en-US" dirty="0" err="1"/>
              <a:t>Avantaje</a:t>
            </a:r>
            <a:r>
              <a:rPr lang="en-US" dirty="0"/>
              <a:t> 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80852930-5484-4BE3-B64A-A2D18F4C0B8D}"/>
              </a:ext>
            </a:extLst>
          </p:cNvPr>
          <p:cNvSpPr txBox="1">
            <a:spLocks/>
          </p:cNvSpPr>
          <p:nvPr/>
        </p:nvSpPr>
        <p:spPr>
          <a:xfrm>
            <a:off x="7211673" y="1094578"/>
            <a:ext cx="2377807" cy="910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Dezavantaje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7BF211-B960-4A61-94E6-031599FA8FD9}"/>
              </a:ext>
            </a:extLst>
          </p:cNvPr>
          <p:cNvSpPr txBox="1"/>
          <p:nvPr/>
        </p:nvSpPr>
        <p:spPr>
          <a:xfrm>
            <a:off x="932329" y="2005070"/>
            <a:ext cx="4609155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O </a:t>
            </a:r>
            <a:r>
              <a:rPr lang="en-US" sz="1400" dirty="0" err="1">
                <a:solidFill>
                  <a:schemeClr val="bg1"/>
                </a:solidFill>
              </a:rPr>
              <a:t>metodă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extrem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precisă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și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robustă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datorită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numărului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arbori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decizie</a:t>
            </a:r>
            <a:r>
              <a:rPr lang="en-US" sz="1400" dirty="0">
                <a:solidFill>
                  <a:schemeClr val="bg1"/>
                </a:solidFill>
              </a:rPr>
              <a:t> care </a:t>
            </a:r>
            <a:r>
              <a:rPr lang="en-US" sz="1400" dirty="0" err="1">
                <a:solidFill>
                  <a:schemeClr val="bg1"/>
                </a:solidFill>
              </a:rPr>
              <a:t>participă</a:t>
            </a:r>
            <a:r>
              <a:rPr lang="en-US" sz="1400" dirty="0">
                <a:solidFill>
                  <a:schemeClr val="bg1"/>
                </a:solidFill>
              </a:rPr>
              <a:t> la </a:t>
            </a:r>
            <a:r>
              <a:rPr lang="en-US" sz="1400" dirty="0" err="1">
                <a:solidFill>
                  <a:schemeClr val="bg1"/>
                </a:solidFill>
              </a:rPr>
              <a:t>proces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pt-BR" sz="1400" dirty="0">
                <a:solidFill>
                  <a:schemeClr val="bg1"/>
                </a:solidFill>
              </a:rPr>
              <a:t>Nu suferă de problema de supraadaptare. Motivul principal este că se ia media tuturor predicțiilor, ceea ce anulează prejudecățile.</a:t>
            </a:r>
          </a:p>
          <a:p>
            <a:pPr marL="342900" indent="-342900">
              <a:buAutoNum type="arabicPeriod"/>
            </a:pPr>
            <a:r>
              <a:rPr lang="en-US" sz="1400" dirty="0" err="1">
                <a:solidFill>
                  <a:schemeClr val="bg1"/>
                </a:solidFill>
              </a:rPr>
              <a:t>Algoritmul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poate</a:t>
            </a:r>
            <a:r>
              <a:rPr lang="en-US" sz="1400" dirty="0">
                <a:solidFill>
                  <a:schemeClr val="bg1"/>
                </a:solidFill>
              </a:rPr>
              <a:t> fi </a:t>
            </a:r>
            <a:r>
              <a:rPr lang="en-US" sz="1400" dirty="0" err="1">
                <a:solidFill>
                  <a:schemeClr val="bg1"/>
                </a:solidFill>
              </a:rPr>
              <a:t>utilizat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atât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în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probleme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clasificare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cât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și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regresie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1400" dirty="0" err="1">
                <a:solidFill>
                  <a:schemeClr val="bg1"/>
                </a:solidFill>
              </a:rPr>
              <a:t>Poate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gestiona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și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valorile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lipsă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Există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două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moduri</a:t>
            </a:r>
            <a:r>
              <a:rPr lang="en-US" sz="1400" dirty="0">
                <a:solidFill>
                  <a:schemeClr val="bg1"/>
                </a:solidFill>
              </a:rPr>
              <a:t> de a le </a:t>
            </a:r>
            <a:r>
              <a:rPr lang="en-US" sz="1400" dirty="0" err="1">
                <a:solidFill>
                  <a:schemeClr val="bg1"/>
                </a:solidFill>
              </a:rPr>
              <a:t>gestiona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dirty="0" err="1">
                <a:solidFill>
                  <a:schemeClr val="bg1"/>
                </a:solidFill>
              </a:rPr>
              <a:t>utilizarea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valorilor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mediane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pentru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înlocui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variabilele</a:t>
            </a:r>
            <a:r>
              <a:rPr lang="en-US" sz="1400" dirty="0">
                <a:solidFill>
                  <a:schemeClr val="bg1"/>
                </a:solidFill>
              </a:rPr>
              <a:t> continue </a:t>
            </a:r>
            <a:r>
              <a:rPr lang="en-US" sz="1400" dirty="0" err="1">
                <a:solidFill>
                  <a:schemeClr val="bg1"/>
                </a:solidFill>
              </a:rPr>
              <a:t>și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calcularea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mediei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ponderate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în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funcție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proximitate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valorilor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lipsă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1600" dirty="0" err="1">
                <a:solidFill>
                  <a:schemeClr val="bg1"/>
                </a:solidFill>
              </a:rPr>
              <a:t>Puteți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obține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importanța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relativă</a:t>
            </a:r>
            <a:r>
              <a:rPr lang="en-US" sz="1600" dirty="0">
                <a:solidFill>
                  <a:schemeClr val="bg1"/>
                </a:solidFill>
              </a:rPr>
              <a:t> a </a:t>
            </a:r>
            <a:r>
              <a:rPr lang="en-US" sz="1600" dirty="0" err="1">
                <a:solidFill>
                  <a:schemeClr val="bg1"/>
                </a:solidFill>
              </a:rPr>
              <a:t>caracteristicilor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ceea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ajută</a:t>
            </a:r>
            <a:r>
              <a:rPr lang="en-US" sz="1600" dirty="0">
                <a:solidFill>
                  <a:schemeClr val="bg1"/>
                </a:solidFill>
              </a:rPr>
              <a:t> la </a:t>
            </a:r>
            <a:r>
              <a:rPr lang="en-US" sz="1600" dirty="0" err="1">
                <a:solidFill>
                  <a:schemeClr val="bg1"/>
                </a:solidFill>
              </a:rPr>
              <a:t>selectarea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celor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importante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caracteristici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pentru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clasificator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056A41-7933-4138-B9AD-4449A10030B2}"/>
              </a:ext>
            </a:extLst>
          </p:cNvPr>
          <p:cNvSpPr txBox="1"/>
          <p:nvPr/>
        </p:nvSpPr>
        <p:spPr>
          <a:xfrm>
            <a:off x="6096000" y="2397948"/>
            <a:ext cx="46091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Random forests sunt </a:t>
            </a:r>
            <a:r>
              <a:rPr lang="en-US" sz="1600" dirty="0" err="1">
                <a:solidFill>
                  <a:schemeClr val="bg1"/>
                </a:solidFill>
              </a:rPr>
              <a:t>lente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în</a:t>
            </a:r>
            <a:r>
              <a:rPr lang="en-US" sz="1600" dirty="0">
                <a:solidFill>
                  <a:schemeClr val="bg1"/>
                </a:solidFill>
              </a:rPr>
              <a:t> a genera </a:t>
            </a:r>
            <a:r>
              <a:rPr lang="en-US" sz="1600" dirty="0" err="1">
                <a:solidFill>
                  <a:schemeClr val="bg1"/>
                </a:solidFill>
              </a:rPr>
              <a:t>predicții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deoarece</a:t>
            </a:r>
            <a:r>
              <a:rPr lang="en-US" sz="1600" dirty="0">
                <a:solidFill>
                  <a:schemeClr val="bg1"/>
                </a:solidFill>
              </a:rPr>
              <a:t> au </a:t>
            </a:r>
            <a:r>
              <a:rPr lang="en-US" sz="1600" dirty="0" err="1">
                <a:solidFill>
                  <a:schemeClr val="bg1"/>
                </a:solidFill>
              </a:rPr>
              <a:t>arbori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decizie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multipli</a:t>
            </a:r>
            <a:r>
              <a:rPr lang="en-US" sz="1600" dirty="0">
                <a:solidFill>
                  <a:schemeClr val="bg1"/>
                </a:solidFill>
              </a:rPr>
              <a:t>. Ori de </a:t>
            </a:r>
            <a:r>
              <a:rPr lang="en-US" sz="1600" dirty="0" err="1">
                <a:solidFill>
                  <a:schemeClr val="bg1"/>
                </a:solidFill>
              </a:rPr>
              <a:t>câte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ori</a:t>
            </a:r>
            <a:r>
              <a:rPr lang="en-US" sz="1600" dirty="0">
                <a:solidFill>
                  <a:schemeClr val="bg1"/>
                </a:solidFill>
              </a:rPr>
              <a:t> face o </a:t>
            </a:r>
            <a:r>
              <a:rPr lang="en-US" sz="1600" dirty="0" err="1">
                <a:solidFill>
                  <a:schemeClr val="bg1"/>
                </a:solidFill>
              </a:rPr>
              <a:t>predicție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toți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copacii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trebuie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să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facă</a:t>
            </a:r>
            <a:r>
              <a:rPr lang="en-US" sz="1600" dirty="0">
                <a:solidFill>
                  <a:schemeClr val="bg1"/>
                </a:solidFill>
              </a:rPr>
              <a:t> o </a:t>
            </a:r>
            <a:r>
              <a:rPr lang="en-US" sz="1600" dirty="0" err="1">
                <a:solidFill>
                  <a:schemeClr val="bg1"/>
                </a:solidFill>
              </a:rPr>
              <a:t>predicție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pentru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aceeași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intrare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dată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și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apoi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să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voteze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Întregul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proces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necesită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timp.</a:t>
            </a: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1600" dirty="0" err="1">
                <a:solidFill>
                  <a:schemeClr val="bg1"/>
                </a:solidFill>
              </a:rPr>
              <a:t>Modelul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este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greu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interpretat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în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comparație</a:t>
            </a:r>
            <a:r>
              <a:rPr lang="en-US" sz="1600" dirty="0">
                <a:solidFill>
                  <a:schemeClr val="bg1"/>
                </a:solidFill>
              </a:rPr>
              <a:t> cu un arbore de </a:t>
            </a:r>
            <a:r>
              <a:rPr lang="en-US" sz="1600" dirty="0" err="1">
                <a:solidFill>
                  <a:schemeClr val="bg1"/>
                </a:solidFill>
              </a:rPr>
              <a:t>decizie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unde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puteți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lua</a:t>
            </a:r>
            <a:r>
              <a:rPr lang="en-US" sz="1600" dirty="0">
                <a:solidFill>
                  <a:schemeClr val="bg1"/>
                </a:solidFill>
              </a:rPr>
              <a:t> cu </a:t>
            </a:r>
            <a:r>
              <a:rPr lang="en-US" sz="1600" dirty="0" err="1">
                <a:solidFill>
                  <a:schemeClr val="bg1"/>
                </a:solidFill>
              </a:rPr>
              <a:t>ușurință</a:t>
            </a:r>
            <a:r>
              <a:rPr lang="en-US" sz="1600" dirty="0">
                <a:solidFill>
                  <a:schemeClr val="bg1"/>
                </a:solidFill>
              </a:rPr>
              <a:t> o </a:t>
            </a:r>
            <a:r>
              <a:rPr lang="en-US" sz="1600" dirty="0" err="1">
                <a:solidFill>
                  <a:schemeClr val="bg1"/>
                </a:solidFill>
              </a:rPr>
              <a:t>decizie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urmând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calea</a:t>
            </a:r>
            <a:r>
              <a:rPr lang="en-US" sz="1600" dirty="0">
                <a:solidFill>
                  <a:schemeClr val="bg1"/>
                </a:solidFill>
              </a:rPr>
              <a:t> din arbore.</a:t>
            </a:r>
          </a:p>
        </p:txBody>
      </p:sp>
    </p:spTree>
    <p:extLst>
      <p:ext uri="{BB962C8B-B14F-4D97-AF65-F5344CB8AC3E}">
        <p14:creationId xmlns:p14="http://schemas.microsoft.com/office/powerpoint/2010/main" val="128398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BCA08E5-AE89-49C1-A77A-7A0772397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919" y="337351"/>
            <a:ext cx="6373123" cy="637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32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CE64EE-07B9-4362-8FC5-A53F3A6F9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2545" y="2933151"/>
            <a:ext cx="2581176" cy="991698"/>
          </a:xfrm>
        </p:spPr>
        <p:txBody>
          <a:bodyPr/>
          <a:lstStyle/>
          <a:p>
            <a:r>
              <a:rPr lang="en-US" dirty="0" err="1"/>
              <a:t>Intrebari</a:t>
            </a:r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C64ED560-E0D9-4A81-ABE1-ECE351B2747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6" r="87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533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6DAAE-C08D-46E3-A8CE-2D266D39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576" y="1379480"/>
            <a:ext cx="10452848" cy="39331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err="1"/>
              <a:t>Multumesc</a:t>
            </a:r>
            <a:r>
              <a:rPr lang="en-US" sz="3200" dirty="0"/>
              <a:t> de </a:t>
            </a:r>
            <a:r>
              <a:rPr lang="en-US" sz="3200" dirty="0" err="1"/>
              <a:t>atentie</a:t>
            </a:r>
            <a:r>
              <a:rPr lang="en-US" sz="32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C01998-4ECE-4077-9639-057308DD77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939" y="2998076"/>
            <a:ext cx="2406122" cy="264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565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nference Presentation_Win32_AS v2" id="{3227B632-3DF0-418B-99D5-B2B493F81A96}" vid="{6C31D406-0136-47A8-82B0-2E53703E21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B6A1C8-8283-4EE8-96CE-BB44EE9D7AD3}">
  <ds:schemaRefs>
    <ds:schemaRef ds:uri="16c05727-aa75-4e4a-9b5f-8a80a1165891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purl.org/dc/terms/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459AF2B-2F0F-4340-8358-B3F991FAB5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EC6E52-ACE5-4D4A-8910-8452224694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conference presentation</Template>
  <TotalTime>0</TotalTime>
  <Words>244</Words>
  <Application>Microsoft Macintosh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Garamond</vt:lpstr>
      <vt:lpstr>RetrospectVTI</vt:lpstr>
      <vt:lpstr>Forests of randomized trees</vt:lpstr>
      <vt:lpstr>Cum Functioneaza</vt:lpstr>
      <vt:lpstr>PowerPoint Presentation</vt:lpstr>
      <vt:lpstr>Avantaje </vt:lpstr>
      <vt:lpstr>PowerPoint Presentation</vt:lpstr>
      <vt:lpstr>Intrebari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2022-12-26T16:59:46Z</dcterms:created>
  <dcterms:modified xsi:type="dcterms:W3CDTF">2022-12-27T07:17:37Z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