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306" r:id="rId7"/>
    <p:sldId id="307" r:id="rId8"/>
    <p:sldId id="264" r:id="rId9"/>
    <p:sldId id="305" r:id="rId10"/>
    <p:sldId id="308" r:id="rId11"/>
    <p:sldId id="309" r:id="rId12"/>
    <p:sldId id="299" r:id="rId13"/>
    <p:sldId id="300" r:id="rId14"/>
    <p:sldId id="310" r:id="rId15"/>
    <p:sldId id="266" r:id="rId16"/>
    <p:sldId id="301" r:id="rId17"/>
    <p:sldId id="302" r:id="rId18"/>
    <p:sldId id="303" r:id="rId19"/>
    <p:sldId id="311" r:id="rId20"/>
    <p:sldId id="304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Серёгин" initials="ЕС" lastIdx="1" clrIdx="0">
    <p:extLst>
      <p:ext uri="{19B8F6BF-5375-455C-9EA6-DF929625EA0E}">
        <p15:presenceInfo xmlns:p15="http://schemas.microsoft.com/office/powerpoint/2012/main" userId="36f4c17cb8b139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02:37:47.4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02:37:47.4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02:37:47.4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02:37:47.4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28D1B-1811-48C2-920F-52109153F3D8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9381-36E3-4048-8CF0-AE8FC8E8CC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1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0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142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1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9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1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9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7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0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4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2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4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0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9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66A3-02B7-4690-91BA-CFFD6DE98BAA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A4B1-58B6-42DD-8454-77424A5A16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0.xml"/><Relationship Id="rId5" Type="http://schemas.openxmlformats.org/officeDocument/2006/relationships/slide" Target="slide7.xml"/><Relationship Id="rId10" Type="http://schemas.openxmlformats.org/officeDocument/2006/relationships/slide" Target="slide15.xml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8218" y="1427701"/>
            <a:ext cx="10298546" cy="2628863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Презентация по </a:t>
            </a:r>
            <a:r>
              <a:rPr lang="ru-RU" sz="3600" dirty="0" smtClean="0"/>
              <a:t>производственной практике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33679"/>
            <a:ext cx="9144000" cy="1426465"/>
          </a:xfrm>
        </p:spPr>
        <p:txBody>
          <a:bodyPr>
            <a:noAutofit/>
          </a:bodyPr>
          <a:lstStyle/>
          <a:p>
            <a:pPr algn="r"/>
            <a:r>
              <a:rPr lang="ru-RU" sz="2200" dirty="0" smtClean="0"/>
              <a:t>Подготовил </a:t>
            </a:r>
          </a:p>
          <a:p>
            <a:pPr algn="r"/>
            <a:r>
              <a:rPr lang="ru-RU" sz="2200" dirty="0" smtClean="0"/>
              <a:t>Серёгин Евгений</a:t>
            </a:r>
          </a:p>
          <a:p>
            <a:pPr algn="r"/>
            <a:r>
              <a:rPr lang="ru-RU" sz="2200" dirty="0" smtClean="0"/>
              <a:t> 41П группа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1" y="72586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/>
              <a:t>Серпуховский колледж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1" y="5901179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/>
              <a:t>Город Серпухов, </a:t>
            </a:r>
            <a:r>
              <a:rPr lang="ru-RU" sz="2200" dirty="0" smtClean="0"/>
              <a:t>2018 </a:t>
            </a:r>
            <a:r>
              <a:rPr lang="ru-RU" sz="2200" dirty="0" smtClean="0"/>
              <a:t>год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939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59627"/>
          </a:xfrm>
        </p:spPr>
        <p:txBody>
          <a:bodyPr/>
          <a:lstStyle/>
          <a:p>
            <a:r>
              <a:rPr lang="ru-RU" dirty="0" smtClean="0"/>
              <a:t>Использование ООП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122" y="1635125"/>
            <a:ext cx="8147756" cy="45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4"/>
            <a:ext cx="8610600" cy="6765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NOSQL-</a:t>
            </a:r>
            <a:r>
              <a:rPr lang="ru-RU" dirty="0" smtClean="0"/>
              <a:t>решений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615" y="1524000"/>
            <a:ext cx="8502770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0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44" y="1570182"/>
            <a:ext cx="8916266" cy="50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84" y="1735287"/>
            <a:ext cx="10084270" cy="47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74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Хранение настроек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653309"/>
            <a:ext cx="5334000" cy="45653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операционной системе </a:t>
            </a:r>
            <a:r>
              <a:rPr lang="en-US" dirty="0" smtClean="0"/>
              <a:t>Windows </a:t>
            </a:r>
            <a:r>
              <a:rPr lang="ru-RU" dirty="0" smtClean="0"/>
              <a:t>есть 2 общепринятых способа хранения настроек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Реестр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Конфигурационные файлы</a:t>
            </a:r>
          </a:p>
          <a:p>
            <a:pPr marL="0" indent="0">
              <a:buNone/>
            </a:pPr>
            <a:r>
              <a:rPr lang="ru-RU" dirty="0" smtClean="0"/>
              <a:t>Однако, на текущий момент рекомендуемым </a:t>
            </a:r>
            <a:r>
              <a:rPr lang="en-US" dirty="0" smtClean="0"/>
              <a:t>Microsoft </a:t>
            </a:r>
            <a:r>
              <a:rPr lang="ru-RU" dirty="0" smtClean="0"/>
              <a:t>способом является второй.</a:t>
            </a:r>
          </a:p>
          <a:p>
            <a:pPr marL="0" indent="0">
              <a:buNone/>
            </a:pPr>
            <a:r>
              <a:rPr lang="ru-RU" dirty="0" smtClean="0"/>
              <a:t>Именно он и был выбран.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8279" y="1652588"/>
            <a:ext cx="4741841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9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727" y="764373"/>
            <a:ext cx="8781473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Главное окно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4785" y="1570182"/>
            <a:ext cx="8791142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727" y="764373"/>
            <a:ext cx="8781473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Окно </a:t>
            </a:r>
            <a:r>
              <a:rPr lang="ru-RU" dirty="0" smtClean="0"/>
              <a:t>регистрации</a:t>
            </a:r>
            <a:endParaRPr lang="ru-RU" dirty="0"/>
          </a:p>
        </p:txBody>
      </p:sp>
      <p:pic>
        <p:nvPicPr>
          <p:cNvPr id="5" name="Рисунок 4" descr="D:\Docum\Users\Женя\OneDrive\Изображения\Снимки экрана\2018-04-20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15" y="1570182"/>
            <a:ext cx="9173730" cy="4821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8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727" y="764373"/>
            <a:ext cx="8781473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Окно настроек</a:t>
            </a:r>
            <a:endParaRPr lang="ru-RU" dirty="0"/>
          </a:p>
        </p:txBody>
      </p:sp>
      <p:pic>
        <p:nvPicPr>
          <p:cNvPr id="4" name="Рисунок 3" descr="D:\Docum\Users\Женя\OneDrive\Изображения\Снимки экрана\2018-04-20 (4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61" y="1570182"/>
            <a:ext cx="9127548" cy="4913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727" y="764373"/>
            <a:ext cx="8781473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Окно настроек</a:t>
            </a:r>
            <a:endParaRPr lang="ru-RU" dirty="0"/>
          </a:p>
        </p:txBody>
      </p:sp>
      <p:pic>
        <p:nvPicPr>
          <p:cNvPr id="5" name="Рисунок 4" descr="D:\Docum\Users\Женя\OneDrive\Изображения\Снимки экрана\2018-04-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91" y="1570182"/>
            <a:ext cx="7943764" cy="4756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2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727" y="764373"/>
            <a:ext cx="8781473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Другие окна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5288" y="1570182"/>
            <a:ext cx="5285221" cy="2466109"/>
          </a:xfrm>
          <a:prstGeom prst="rect">
            <a:avLst/>
          </a:prstGeom>
        </p:spPr>
      </p:pic>
      <p:pic>
        <p:nvPicPr>
          <p:cNvPr id="6" name="Рисунок 5" descr="D:\Docum\Users\Женя\OneDrive\Изображения\Снимки экрана\2018-04-20 (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09" y="1570181"/>
            <a:ext cx="2842491" cy="246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D:\Docum\Users\Женя\OneDrive\Изображения\Снимки экрана\2018-04-20 (6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570182"/>
            <a:ext cx="1905000" cy="286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907433" y="4313382"/>
            <a:ext cx="4453948" cy="18445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7614" y="412871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SplashScreen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760854" y="41287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Черновик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63259" y="449804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91503" y="6250309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CustomMessageBox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856510"/>
            <a:ext cx="10820400" cy="4362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2" action="ppaction://hlinksldjump"/>
              </a:rPr>
              <a:t>Место прохождения практики</a:t>
            </a:r>
            <a:r>
              <a:rPr lang="ru-RU" dirty="0" smtClean="0"/>
              <a:t>;</a:t>
            </a:r>
            <a:endParaRPr lang="ru-RU" dirty="0" smtClean="0">
              <a:hlinkClick r:id="rId3" action="ppaction://hlinksldjump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4" action="ppaction://hlinksldjump"/>
              </a:rPr>
              <a:t>Постановка задачи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5" action="ppaction://hlinksldjump"/>
              </a:rPr>
              <a:t>Изучение предметной области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hlinkClick r:id="rId6" action="ppaction://hlinksldjump"/>
              </a:rPr>
              <a:t>И</a:t>
            </a:r>
            <a:r>
              <a:rPr lang="ru-RU" dirty="0" smtClean="0">
                <a:hlinkClick r:id="rId6" action="ppaction://hlinksldjump"/>
              </a:rPr>
              <a:t>нструментальные </a:t>
            </a:r>
            <a:r>
              <a:rPr lang="ru-RU" dirty="0" smtClean="0">
                <a:hlinkClick r:id="rId6" action="ppaction://hlinksldjump"/>
              </a:rPr>
              <a:t>средства разработки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7" action="ppaction://hlinksldjump"/>
              </a:rPr>
              <a:t>База данных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8" action="ppaction://hlinksldjump"/>
              </a:rPr>
              <a:t>Диаграммы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9" action="ppaction://hlinksldjump"/>
              </a:rPr>
              <a:t>Настройки программы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10" action="ppaction://hlinksldjump"/>
              </a:rPr>
              <a:t>Описание программы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hlinkClick r:id="rId11" action="ppaction://hlinksldjump"/>
              </a:rPr>
              <a:t>С</a:t>
            </a:r>
            <a:r>
              <a:rPr lang="ru-RU" dirty="0" smtClean="0">
                <a:hlinkClick r:id="rId11" action="ppaction://hlinksldjump"/>
              </a:rPr>
              <a:t>торонние </a:t>
            </a:r>
            <a:r>
              <a:rPr lang="ru-RU" dirty="0" smtClean="0">
                <a:hlinkClick r:id="rId11" action="ppaction://hlinksldjump"/>
              </a:rPr>
              <a:t>компоненты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hlinkClick r:id="rId12" action="ppaction://hlinksldjump"/>
              </a:rPr>
              <a:t>Спасибо за внимание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Сторонние 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8373" y="1708728"/>
            <a:ext cx="6712527" cy="422363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работе использованы следующие сторонние </a:t>
            </a:r>
            <a:r>
              <a:rPr lang="ru-RU" dirty="0" smtClean="0"/>
              <a:t>компоненты: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RavenDB.Client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RavenDB.Abstractions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RavenDB.Server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RavenDB.Embeded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NewtonSoft.Json</a:t>
            </a:r>
            <a:endParaRPr lang="ru-RU" dirty="0"/>
          </a:p>
        </p:txBody>
      </p:sp>
      <p:pic>
        <p:nvPicPr>
          <p:cNvPr id="5124" name="Picture 4" descr="https://ravendb.net/Content/img/raven_logo.png?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63" y="3039492"/>
            <a:ext cx="4820151" cy="10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0543832">
            <a:off x="685800" y="1856510"/>
            <a:ext cx="10820400" cy="4362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Ravie" panose="04040805050809020602" pitchFamily="82" charset="0"/>
              </a:rPr>
              <a:t>Thank you for your attention</a:t>
            </a:r>
            <a:r>
              <a:rPr lang="ru-RU" sz="6000" dirty="0" smtClean="0">
                <a:latin typeface="Ravie" panose="04040805050809020602" pitchFamily="82" charset="0"/>
              </a:rPr>
              <a:t>!!!</a:t>
            </a:r>
            <a:endParaRPr lang="en-US" sz="6000" dirty="0" smtClean="0">
              <a:latin typeface="Ravie" panose="04040805050809020602" pitchFamily="82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Monotype Corsiva" panose="03010101010201010101" pitchFamily="66" charset="0"/>
              </a:rPr>
              <a:t>Спасибо за внимание!!!</a:t>
            </a:r>
            <a:endParaRPr lang="ru-RU" sz="60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9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 smtClean="0"/>
              <a:t>места прохождения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856510"/>
            <a:ext cx="10820400" cy="43621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ООО Туристическое агентство «Золотые купола» - это одна из ведущих туристических фирм Московской области и России.</a:t>
            </a:r>
          </a:p>
          <a:p>
            <a:pPr marL="0" indent="0">
              <a:buNone/>
            </a:pPr>
            <a:r>
              <a:rPr lang="ru-RU" dirty="0" smtClean="0"/>
              <a:t>Имеет офисы в следующих городах: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Серпухов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Москва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Санкт-Петербург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Уфа</a:t>
            </a:r>
          </a:p>
          <a:p>
            <a:pPr marL="0" indent="0">
              <a:buNone/>
            </a:pPr>
            <a:r>
              <a:rPr lang="ru-RU" dirty="0" smtClean="0"/>
              <a:t>Предприятие возглавляет </a:t>
            </a:r>
            <a:r>
              <a:rPr lang="ru-RU" dirty="0" err="1" smtClean="0"/>
              <a:t>Ящук</a:t>
            </a:r>
            <a:r>
              <a:rPr lang="ru-RU" dirty="0" smtClean="0"/>
              <a:t> Юрий Александрович, активный участник в жизни города и района. Представитель ТПП города Серпухов.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70537" y="18565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0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/>
          <a:lstStyle/>
          <a:p>
            <a:r>
              <a:rPr lang="ru-RU" dirty="0" smtClean="0"/>
              <a:t>Наши проекты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39637"/>
            <a:ext cx="10820400" cy="4362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Золотые купола активно используют информационные технологии для привлечения клиентов.</a:t>
            </a:r>
          </a:p>
          <a:p>
            <a:pPr marL="0" indent="0">
              <a:buNone/>
            </a:pPr>
            <a:r>
              <a:rPr lang="ru-RU" dirty="0" smtClean="0"/>
              <a:t>Для удобства пользователей мы ведём несколько параллельных дополняющих друг друга проектов: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Официальный сайт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Курорт-эксперт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Едем с ребёнком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 err="1" smtClean="0"/>
              <a:t>Подмосковье.инфо</a:t>
            </a:r>
            <a:endParaRPr lang="ru-RU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 err="1" smtClean="0"/>
              <a:t>Ленобласть.ру</a:t>
            </a:r>
            <a:endParaRPr lang="ru-RU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Gold-events.ru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Спортивные </a:t>
            </a:r>
            <a:r>
              <a:rPr lang="ru-RU" dirty="0" err="1" smtClean="0"/>
              <a:t>базы.рф</a:t>
            </a:r>
            <a:endParaRPr lang="ru-RU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Сеть из более чем 200 сайтов отелей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Также, в настоящее время идёт активная работа над экскурсионным проектом «Гид-эксперт»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3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Мои коллеги</a:t>
            </a:r>
            <a:endParaRPr lang="ru-RU" dirty="0"/>
          </a:p>
        </p:txBody>
      </p:sp>
      <p:pic>
        <p:nvPicPr>
          <p:cNvPr id="5" name="Picture 2" descr="http://kupo.la/media/CACHE/images/staff/sGS3_daN5aE/a0345b5d772aa580e62da626b8397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2" y="3951432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kupo.la/media/CACHE/images/staff/w_516643d4/ba2b5065b1ef6393f2008e7772bdfc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4" y="3951432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kupo.la/media/CACHE/images/staff/pHbySkh4XFw/188cdff066da9f7836cd336a77c77f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47" y="1570182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kupo.la/media/CACHE/images/staff/yua_obr/90ce190d2bea43882a68e163752266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088" y="1570182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9127" y="3112655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Павел </a:t>
            </a:r>
            <a:r>
              <a:rPr lang="ru-RU" dirty="0" err="1" smtClean="0"/>
              <a:t>Алекин</a:t>
            </a:r>
            <a:endParaRPr lang="ru-RU" dirty="0" smtClean="0"/>
          </a:p>
          <a:p>
            <a:r>
              <a:rPr lang="ru-RU" dirty="0" smtClean="0"/>
              <a:t>программист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60937" y="411091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Игорь Фролов</a:t>
            </a:r>
          </a:p>
          <a:p>
            <a:pPr algn="ctr"/>
            <a:r>
              <a:rPr lang="ru-RU" dirty="0" smtClean="0"/>
              <a:t>Глава </a:t>
            </a:r>
            <a:r>
              <a:rPr lang="en-US" dirty="0" smtClean="0"/>
              <a:t>IT-</a:t>
            </a:r>
            <a:r>
              <a:rPr lang="ru-RU" dirty="0" smtClean="0"/>
              <a:t>отдела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16267" y="311265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Михаил </a:t>
            </a:r>
            <a:r>
              <a:rPr lang="ru-RU" dirty="0" err="1" smtClean="0"/>
              <a:t>Утенков</a:t>
            </a:r>
            <a:endParaRPr lang="ru-RU" dirty="0" smtClean="0"/>
          </a:p>
          <a:p>
            <a:pPr algn="ctr"/>
            <a:r>
              <a:rPr lang="ru-RU" dirty="0" smtClean="0"/>
              <a:t>сисадмин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70052" y="411091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Юрий </a:t>
            </a:r>
            <a:r>
              <a:rPr lang="ru-RU" dirty="0" err="1" smtClean="0"/>
              <a:t>Ящук</a:t>
            </a:r>
            <a:endParaRPr lang="ru-RU" dirty="0" smtClean="0"/>
          </a:p>
          <a:p>
            <a:pPr algn="ctr"/>
            <a:r>
              <a:rPr lang="ru-RU" dirty="0" smtClean="0"/>
              <a:t>директор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9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 корпоративной культуры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39637"/>
            <a:ext cx="10820400" cy="4362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Золотые купола активно привлекает студентов для обучения по дуальной системе, а также берёт студентов для прохождения практик. Многие из них впоследствии получают предложение о трудоустройстве.</a:t>
            </a:r>
          </a:p>
          <a:p>
            <a:pPr marL="0" indent="0">
              <a:buNone/>
            </a:pPr>
            <a:r>
              <a:rPr lang="ru-RU" dirty="0" smtClean="0"/>
              <a:t>Также наше ТА активно нанимает </a:t>
            </a:r>
            <a:r>
              <a:rPr lang="ru-RU" dirty="0" err="1" smtClean="0"/>
              <a:t>фрилансеров</a:t>
            </a:r>
            <a:r>
              <a:rPr lang="ru-RU" dirty="0" smtClean="0"/>
              <a:t> для выполнения различных работ.</a:t>
            </a:r>
          </a:p>
          <a:p>
            <a:pPr marL="0" indent="0">
              <a:buNone/>
            </a:pPr>
            <a:r>
              <a:rPr lang="ru-RU" dirty="0" smtClean="0"/>
              <a:t>В связи с этим, проводится большое количество однотипных собеседований, отнимающих значительное количество времени у начальников всех отделов и у директора.</a:t>
            </a:r>
          </a:p>
          <a:p>
            <a:pPr marL="0" indent="0">
              <a:buNone/>
            </a:pPr>
            <a:r>
              <a:rPr lang="ru-RU" dirty="0" smtClean="0"/>
              <a:t>Для решения этой проблемы было решено создать собственную систему для контроля знаний студентов и соискателей.</a:t>
            </a:r>
          </a:p>
          <a:p>
            <a:pPr marL="0" indent="0">
              <a:buNone/>
            </a:pPr>
            <a:r>
              <a:rPr lang="ru-RU" dirty="0" smtClean="0"/>
              <a:t>В ходе разработки было решено сделать разрабатываемую программу универсальной для дополнительного заработка на ней.</a:t>
            </a:r>
            <a:endParaRPr lang="ru-RU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3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8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4"/>
            <a:ext cx="8610600" cy="741154"/>
          </a:xfrm>
        </p:spPr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022" y="1865313"/>
            <a:ext cx="657995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8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Инструментальные 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856510"/>
            <a:ext cx="6712527" cy="43621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выборе инструментальных средств разработки, я, прежде всего, принял во внимание все их известность и надёжность, а также их функционал. Для решения поставленной задачи я решил использовать: CASE-средства для формализации задачи и проектирования, а также IDE для непосредственного написания программы.</a:t>
            </a:r>
          </a:p>
          <a:p>
            <a:pPr marL="0" indent="0">
              <a:buNone/>
            </a:pPr>
            <a:r>
              <a:rPr lang="ru-RU" dirty="0"/>
              <a:t>Проанализировав, я пришел к выводу, что наиболее надежными CASE-средствами будут </a:t>
            </a:r>
            <a:r>
              <a:rPr lang="ru-RU" dirty="0" err="1" smtClean="0"/>
              <a:t>BPWin</a:t>
            </a:r>
            <a:r>
              <a:rPr lang="en-US" dirty="0" smtClean="0"/>
              <a:t>/</a:t>
            </a:r>
            <a:r>
              <a:rPr lang="en-US" dirty="0" err="1" smtClean="0"/>
              <a:t>ERWin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Rational</a:t>
            </a:r>
            <a:r>
              <a:rPr lang="ru-RU" dirty="0"/>
              <a:t> </a:t>
            </a:r>
            <a:r>
              <a:rPr lang="ru-RU" dirty="0" err="1"/>
              <a:t>Rose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А наилучшей </a:t>
            </a:r>
            <a:r>
              <a:rPr lang="en-US" dirty="0" smtClean="0"/>
              <a:t>IDE </a:t>
            </a:r>
            <a:r>
              <a:rPr lang="ru-RU" dirty="0" smtClean="0"/>
              <a:t>– </a:t>
            </a:r>
            <a:r>
              <a:rPr lang="en-US" dirty="0" smtClean="0"/>
              <a:t>Visual Studio 2017.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02" y="1856510"/>
            <a:ext cx="4012698" cy="9269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01" y="3069821"/>
            <a:ext cx="1686497" cy="8186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8327" y="4283133"/>
            <a:ext cx="3173203" cy="8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727" y="764373"/>
            <a:ext cx="8781473" cy="805809"/>
          </a:xfrm>
        </p:spPr>
        <p:txBody>
          <a:bodyPr>
            <a:norm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82" y="1414692"/>
            <a:ext cx="9512788" cy="53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324</TotalTime>
  <Words>437</Words>
  <Application>Microsoft Office PowerPoint</Application>
  <PresentationFormat>Широкоэкранный</PresentationFormat>
  <Paragraphs>87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Monotype Corsiva</vt:lpstr>
      <vt:lpstr>Ravie</vt:lpstr>
      <vt:lpstr>Wingdings</vt:lpstr>
      <vt:lpstr>След самолета</vt:lpstr>
      <vt:lpstr>Презентация по производственной практике</vt:lpstr>
      <vt:lpstr>Содержание</vt:lpstr>
      <vt:lpstr>Описание места прохождения практики</vt:lpstr>
      <vt:lpstr>Наши проекты</vt:lpstr>
      <vt:lpstr>Мои коллеги</vt:lpstr>
      <vt:lpstr>Особенности корпоративной культуры и постановка задачи</vt:lpstr>
      <vt:lpstr>Предметная область</vt:lpstr>
      <vt:lpstr>Инструментальные средства разработки</vt:lpstr>
      <vt:lpstr>База данных</vt:lpstr>
      <vt:lpstr>Использование ООП</vt:lpstr>
      <vt:lpstr>Преимущества NOSQL-решений</vt:lpstr>
      <vt:lpstr>Диаграмма вариантов использования</vt:lpstr>
      <vt:lpstr>Диаграмма последовательностей</vt:lpstr>
      <vt:lpstr>Хранение настроек</vt:lpstr>
      <vt:lpstr>Главное окно</vt:lpstr>
      <vt:lpstr>Окно регистрации</vt:lpstr>
      <vt:lpstr>Окно настроек</vt:lpstr>
      <vt:lpstr>Окно настроек</vt:lpstr>
      <vt:lpstr>Другие окна</vt:lpstr>
      <vt:lpstr>Сторонние компоненты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учебной практике: «Разработка и администрирование баз данных»  на тему: «Реестр имущества студенческого городка»</dc:title>
  <dc:creator>Евгений Серёгин</dc:creator>
  <cp:lastModifiedBy>Евгений Серёгин</cp:lastModifiedBy>
  <cp:revision>64</cp:revision>
  <dcterms:created xsi:type="dcterms:W3CDTF">2017-04-02T23:00:02Z</dcterms:created>
  <dcterms:modified xsi:type="dcterms:W3CDTF">2018-04-21T04:52:33Z</dcterms:modified>
</cp:coreProperties>
</file>