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453" r:id="rId2"/>
    <p:sldId id="496" r:id="rId3"/>
    <p:sldId id="497" r:id="rId4"/>
    <p:sldId id="498" r:id="rId5"/>
    <p:sldId id="256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22" r:id="rId14"/>
    <p:sldId id="509" r:id="rId15"/>
    <p:sldId id="523" r:id="rId16"/>
    <p:sldId id="526" r:id="rId17"/>
    <p:sldId id="257" r:id="rId18"/>
    <p:sldId id="531" r:id="rId19"/>
    <p:sldId id="313" r:id="rId20"/>
    <p:sldId id="314" r:id="rId21"/>
    <p:sldId id="315" r:id="rId22"/>
    <p:sldId id="316" r:id="rId23"/>
    <p:sldId id="317" r:id="rId24"/>
    <p:sldId id="530" r:id="rId25"/>
    <p:sldId id="51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Образ слайда 1">
            <a:extLst>
              <a:ext uri="{FF2B5EF4-FFF2-40B4-BE49-F238E27FC236}">
                <a16:creationId xmlns:a16="http://schemas.microsoft.com/office/drawing/2014/main" id="{1D9872B0-2BFD-4716-9014-68A221ACB6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Заметки 2">
            <a:extLst>
              <a:ext uri="{FF2B5EF4-FFF2-40B4-BE49-F238E27FC236}">
                <a16:creationId xmlns:a16="http://schemas.microsoft.com/office/drawing/2014/main" id="{10FBB6F3-886B-4693-ADFE-F10C7FA5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57348" name="Номер слайда 3">
            <a:extLst>
              <a:ext uri="{FF2B5EF4-FFF2-40B4-BE49-F238E27FC236}">
                <a16:creationId xmlns:a16="http://schemas.microsoft.com/office/drawing/2014/main" id="{5752EB53-9208-49E8-AB16-82D86A556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1A729B-3D29-4F31-AECE-A0C97980AA9F}" type="slidenum">
              <a:rPr lang="en-US" altLang="ru-RU">
                <a:latin typeface="Arial" panose="020B0604020202020204" pitchFamily="34" charset="0"/>
              </a:rPr>
              <a:pPr eaLnBrk="1" hangingPunct="1"/>
              <a:t>20</a:t>
            </a:fld>
            <a:endParaRPr lang="en-US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>
            <a:extLst>
              <a:ext uri="{FF2B5EF4-FFF2-40B4-BE49-F238E27FC236}">
                <a16:creationId xmlns:a16="http://schemas.microsoft.com/office/drawing/2014/main" id="{4B7C7042-B0F2-4CAF-839E-6138DE7F32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Заметки 2">
            <a:extLst>
              <a:ext uri="{FF2B5EF4-FFF2-40B4-BE49-F238E27FC236}">
                <a16:creationId xmlns:a16="http://schemas.microsoft.com/office/drawing/2014/main" id="{D20D2FCE-92EF-4425-9EF5-43ED5061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58372" name="Номер слайда 3">
            <a:extLst>
              <a:ext uri="{FF2B5EF4-FFF2-40B4-BE49-F238E27FC236}">
                <a16:creationId xmlns:a16="http://schemas.microsoft.com/office/drawing/2014/main" id="{612317C8-407C-456F-9DD8-EB10CD5872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5038772-CBC4-49E1-8484-98108576DBDE}" type="slidenum">
              <a:rPr lang="en-US" altLang="ru-RU">
                <a:latin typeface="Arial" panose="020B0604020202020204" pitchFamily="34" charset="0"/>
              </a:rPr>
              <a:pPr eaLnBrk="1" hangingPunct="1"/>
              <a:t>22</a:t>
            </a:fld>
            <a:endParaRPr lang="en-US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41CC61A-7C14-4091-8E44-5DD5B6CF1EEA}"/>
              </a:ext>
            </a:extLst>
          </p:cNvPr>
          <p:cNvSpPr/>
          <p:nvPr/>
        </p:nvSpPr>
        <p:spPr>
          <a:xfrm>
            <a:off x="950114" y="3044283"/>
            <a:ext cx="73030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/>
              <a:t>Алгоритмы поиска подстрок </a:t>
            </a:r>
          </a:p>
        </p:txBody>
      </p:sp>
    </p:spTree>
    <p:extLst>
      <p:ext uri="{BB962C8B-B14F-4D97-AF65-F5344CB8AC3E}">
        <p14:creationId xmlns:p14="http://schemas.microsoft.com/office/powerpoint/2010/main" val="36029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0443620-91A3-40DD-9ADD-A8DE748C244C}"/>
              </a:ext>
            </a:extLst>
          </p:cNvPr>
          <p:cNvSpPr/>
          <p:nvPr/>
        </p:nvSpPr>
        <p:spPr>
          <a:xfrm>
            <a:off x="49033" y="151328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2771AD-385C-4812-BC19-BE4F5B13CEFD}"/>
              </a:ext>
            </a:extLst>
          </p:cNvPr>
          <p:cNvSpPr/>
          <p:nvPr/>
        </p:nvSpPr>
        <p:spPr>
          <a:xfrm>
            <a:off x="508510" y="587596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F111F4-404F-40DD-82D4-384274B8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0" y="1121825"/>
            <a:ext cx="7586871" cy="419528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A40BBE-2DF9-41AF-B617-C20A84C11EEF}"/>
              </a:ext>
            </a:extLst>
          </p:cNvPr>
          <p:cNvSpPr/>
          <p:nvPr/>
        </p:nvSpPr>
        <p:spPr>
          <a:xfrm>
            <a:off x="49033" y="5560712"/>
            <a:ext cx="8912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указанных индексах символы не равны. Но индекс j не равен начальному. Поэтому новое значение j берется из π[j-1]=π[0]=0</a:t>
            </a:r>
          </a:p>
        </p:txBody>
      </p:sp>
    </p:spTree>
    <p:extLst>
      <p:ext uri="{BB962C8B-B14F-4D97-AF65-F5344CB8AC3E}">
        <p14:creationId xmlns:p14="http://schemas.microsoft.com/office/powerpoint/2010/main" val="263433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F5FF63-17A6-4443-93D8-FF9B4DC6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4" y="1161580"/>
            <a:ext cx="7204461" cy="430311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85B22B-DE76-41D1-819C-480BFC781AFA}"/>
              </a:ext>
            </a:extLst>
          </p:cNvPr>
          <p:cNvSpPr/>
          <p:nvPr/>
        </p:nvSpPr>
        <p:spPr>
          <a:xfrm>
            <a:off x="168304" y="119523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F9A5FF-7F3A-40B6-B046-795C76BE5311}"/>
              </a:ext>
            </a:extLst>
          </p:cNvPr>
          <p:cNvSpPr/>
          <p:nvPr/>
        </p:nvSpPr>
        <p:spPr>
          <a:xfrm>
            <a:off x="572121" y="571693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1FFD6B-E962-48C6-935E-60F228B17243}"/>
              </a:ext>
            </a:extLst>
          </p:cNvPr>
          <p:cNvSpPr/>
          <p:nvPr/>
        </p:nvSpPr>
        <p:spPr>
          <a:xfrm>
            <a:off x="168304" y="5606877"/>
            <a:ext cx="8784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указанных индексах символы не равны. Но индекс j равен начальному. Увеличиваем индекс i на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61962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613DB2-E15D-4891-8BAE-C13175F3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" y="1431925"/>
            <a:ext cx="7127395" cy="412808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092656-2A69-4556-BEC3-BDA42E361CC9}"/>
              </a:ext>
            </a:extLst>
          </p:cNvPr>
          <p:cNvSpPr/>
          <p:nvPr/>
        </p:nvSpPr>
        <p:spPr>
          <a:xfrm>
            <a:off x="160353" y="175181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8C808A-DD53-45A6-AEAA-194067067EE3}"/>
              </a:ext>
            </a:extLst>
          </p:cNvPr>
          <p:cNvSpPr/>
          <p:nvPr/>
        </p:nvSpPr>
        <p:spPr>
          <a:xfrm>
            <a:off x="778855" y="676844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80808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EF4165-FA2C-42DC-96EF-9C85A82CCE82}"/>
              </a:ext>
            </a:extLst>
          </p:cNvPr>
          <p:cNvSpPr/>
          <p:nvPr/>
        </p:nvSpPr>
        <p:spPr>
          <a:xfrm>
            <a:off x="210046" y="2767280"/>
            <a:ext cx="8723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Алгоритмы поиска подстроки. Алгоритм Рабина – Карпа </a:t>
            </a:r>
          </a:p>
        </p:txBody>
      </p:sp>
    </p:spTree>
    <p:extLst>
      <p:ext uri="{BB962C8B-B14F-4D97-AF65-F5344CB8AC3E}">
        <p14:creationId xmlns:p14="http://schemas.microsoft.com/office/powerpoint/2010/main" val="176066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AD2D52-6567-4305-BF7E-384A07BE9203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Рабина – Карпа </a:t>
            </a:r>
          </a:p>
        </p:txBody>
      </p:sp>
      <p:sp>
        <p:nvSpPr>
          <p:cNvPr id="6" name="Содержимое 2">
            <a:extLst>
              <a:ext uri="{FF2B5EF4-FFF2-40B4-BE49-F238E27FC236}">
                <a16:creationId xmlns:a16="http://schemas.microsoft.com/office/drawing/2014/main" id="{BDF54A92-1E4B-44EE-A5A1-3F94196F41CF}"/>
              </a:ext>
            </a:extLst>
          </p:cNvPr>
          <p:cNvSpPr txBox="1">
            <a:spLocks/>
          </p:cNvSpPr>
          <p:nvPr/>
        </p:nvSpPr>
        <p:spPr>
          <a:xfrm>
            <a:off x="184206" y="1639385"/>
            <a:ext cx="8540750" cy="449897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dirty="0"/>
              <a:t>1. </a:t>
            </a:r>
            <a:r>
              <a:rPr lang="ru-RU" dirty="0"/>
              <a:t> T[0..n] и P[0..m]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содержат только символы из множества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 (алфавит </a:t>
            </a:r>
            <a:r>
              <a:rPr lang="en-US" dirty="0"/>
              <a:t>k-o</a:t>
            </a:r>
            <a:r>
              <a:rPr lang="ru-RU" dirty="0"/>
              <a:t>й с</a:t>
            </a:r>
            <a:r>
              <a:rPr lang="en-US" dirty="0"/>
              <a:t>/</a:t>
            </a:r>
            <a:r>
              <a:rPr lang="ru-RU" dirty="0"/>
              <a:t>с), где |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|=k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2. P[0..m]  - </a:t>
            </a:r>
            <a:r>
              <a:rPr lang="en-US" dirty="0"/>
              <a:t>&gt; </a:t>
            </a:r>
            <a:r>
              <a:rPr lang="ru-RU" dirty="0" err="1"/>
              <a:t>хеш</a:t>
            </a:r>
            <a:r>
              <a:rPr lang="ru-RU" dirty="0"/>
              <a:t> P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  </a:t>
            </a:r>
            <a:r>
              <a:rPr lang="ru-RU" dirty="0"/>
              <a:t>T[s..</a:t>
            </a:r>
            <a:r>
              <a:rPr lang="ru-RU" dirty="0" err="1"/>
              <a:t>s+m</a:t>
            </a:r>
            <a:r>
              <a:rPr lang="ru-RU" dirty="0"/>
              <a:t>] - </a:t>
            </a:r>
            <a:r>
              <a:rPr lang="en-US" dirty="0"/>
              <a:t>&gt; </a:t>
            </a:r>
            <a:r>
              <a:rPr lang="ru-RU" dirty="0" err="1"/>
              <a:t>хеш</a:t>
            </a:r>
            <a:r>
              <a:rPr lang="ru-RU" dirty="0"/>
              <a:t> </a:t>
            </a:r>
            <a:r>
              <a:rPr lang="ru-RU" dirty="0" err="1"/>
              <a:t>Ts</a:t>
            </a:r>
            <a:r>
              <a:rPr lang="ru-RU" dirty="0"/>
              <a:t>      для  s=0..n-m</a:t>
            </a: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ru-RU" dirty="0"/>
              <a:t>3</a:t>
            </a:r>
            <a:r>
              <a:rPr lang="en-US" dirty="0"/>
              <a:t>.  </a:t>
            </a:r>
            <a:r>
              <a:rPr lang="ru-RU" dirty="0"/>
              <a:t>Проверяем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Ts != P, 	</a:t>
            </a:r>
            <a:r>
              <a:rPr lang="en-US" dirty="0" err="1"/>
              <a:t>то</a:t>
            </a:r>
            <a:r>
              <a:rPr lang="en-US" dirty="0"/>
              <a:t> T[s+1..s+m] != P[1..m]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Если  </a:t>
            </a:r>
            <a:r>
              <a:rPr lang="en-US" dirty="0"/>
              <a:t>Ts == P</a:t>
            </a:r>
            <a:r>
              <a:rPr lang="ru-RU" dirty="0"/>
              <a:t>   проверить строки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ABB4E482-B354-4F7E-988A-9057DAC4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780617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если две строки одинаковы, то и их хэш-значения одинаковы</a:t>
            </a:r>
          </a:p>
        </p:txBody>
      </p:sp>
      <p:sp>
        <p:nvSpPr>
          <p:cNvPr id="8" name="Скругленный прямоугольник 4">
            <a:extLst>
              <a:ext uri="{FF2B5EF4-FFF2-40B4-BE49-F238E27FC236}">
                <a16:creationId xmlns:a16="http://schemas.microsoft.com/office/drawing/2014/main" id="{38329F5F-8CD3-43A9-A0AF-E5CFB32DEF79}"/>
              </a:ext>
            </a:extLst>
          </p:cNvPr>
          <p:cNvSpPr/>
          <p:nvPr/>
        </p:nvSpPr>
        <p:spPr>
          <a:xfrm>
            <a:off x="71438" y="736395"/>
            <a:ext cx="9144000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5">
            <a:extLst>
              <a:ext uri="{FF2B5EF4-FFF2-40B4-BE49-F238E27FC236}">
                <a16:creationId xmlns:a16="http://schemas.microsoft.com/office/drawing/2014/main" id="{BFE47FE9-825C-4E4E-ADA7-9643A4D1E3F4}"/>
              </a:ext>
            </a:extLst>
          </p:cNvPr>
          <p:cNvSpPr/>
          <p:nvPr/>
        </p:nvSpPr>
        <p:spPr>
          <a:xfrm>
            <a:off x="2200275" y="3026072"/>
            <a:ext cx="1643063" cy="5000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Скругленный прямоугольник 6">
            <a:extLst>
              <a:ext uri="{FF2B5EF4-FFF2-40B4-BE49-F238E27FC236}">
                <a16:creationId xmlns:a16="http://schemas.microsoft.com/office/drawing/2014/main" id="{0E980FBE-64AD-42B4-AFE5-6E6A6A313876}"/>
              </a:ext>
            </a:extLst>
          </p:cNvPr>
          <p:cNvSpPr/>
          <p:nvPr/>
        </p:nvSpPr>
        <p:spPr>
          <a:xfrm>
            <a:off x="2277836" y="3571875"/>
            <a:ext cx="5143500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Скругленный прямоугольник 7">
            <a:extLst>
              <a:ext uri="{FF2B5EF4-FFF2-40B4-BE49-F238E27FC236}">
                <a16:creationId xmlns:a16="http://schemas.microsoft.com/office/drawing/2014/main" id="{AFA40595-3FF1-4897-828E-C1ECB7755BDF}"/>
              </a:ext>
            </a:extLst>
          </p:cNvPr>
          <p:cNvSpPr/>
          <p:nvPr/>
        </p:nvSpPr>
        <p:spPr>
          <a:xfrm>
            <a:off x="1020536" y="4500562"/>
            <a:ext cx="1785938" cy="5000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8">
            <a:extLst>
              <a:ext uri="{FF2B5EF4-FFF2-40B4-BE49-F238E27FC236}">
                <a16:creationId xmlns:a16="http://schemas.microsoft.com/office/drawing/2014/main" id="{B801F5D1-515B-4D7F-82D1-7CD084177F80}"/>
              </a:ext>
            </a:extLst>
          </p:cNvPr>
          <p:cNvSpPr/>
          <p:nvPr/>
        </p:nvSpPr>
        <p:spPr>
          <a:xfrm>
            <a:off x="1020536" y="5082083"/>
            <a:ext cx="1257300" cy="5000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9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39B79-B7F3-4C18-BD50-CD4397D0F6D4}"/>
              </a:ext>
            </a:extLst>
          </p:cNvPr>
          <p:cNvSpPr txBox="1">
            <a:spLocks/>
          </p:cNvSpPr>
          <p:nvPr/>
        </p:nvSpPr>
        <p:spPr>
          <a:xfrm>
            <a:off x="285750" y="930303"/>
            <a:ext cx="8540750" cy="114300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i="1" dirty="0"/>
              <a:t>Вычисления </a:t>
            </a:r>
            <a:r>
              <a:rPr lang="ru-RU" sz="2800" i="1" dirty="0" err="1"/>
              <a:t>хеш</a:t>
            </a:r>
            <a:endParaRPr lang="ru-RU" sz="2800" i="1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86C811C-1949-44C0-BE7C-167753EC6CF1}"/>
              </a:ext>
            </a:extLst>
          </p:cNvPr>
          <p:cNvSpPr txBox="1">
            <a:spLocks/>
          </p:cNvSpPr>
          <p:nvPr/>
        </p:nvSpPr>
        <p:spPr>
          <a:xfrm>
            <a:off x="0" y="1716116"/>
            <a:ext cx="8842375" cy="452755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 </a:t>
            </a:r>
            <a:r>
              <a:rPr lang="ru-RU" dirty="0"/>
              <a:t>формула Горнера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 P=P[m]+k(P[m-1]+k(P[m-2]+..+</a:t>
            </a:r>
            <a:r>
              <a:rPr lang="en-US" dirty="0" err="1"/>
              <a:t>kP</a:t>
            </a:r>
            <a:r>
              <a:rPr lang="en-US" dirty="0"/>
              <a:t>[0])..)) 									</a:t>
            </a:r>
            <a:r>
              <a:rPr lang="en-US" dirty="0">
                <a:solidFill>
                  <a:srgbClr val="FF0000"/>
                </a:solidFill>
              </a:rPr>
              <a:t>mod q</a:t>
            </a:r>
          </a:p>
          <a:p>
            <a:pPr>
              <a:buFont typeface="Arial" charset="0"/>
              <a:buNone/>
              <a:defRPr/>
            </a:pPr>
            <a:r>
              <a:rPr lang="ru-RU" dirty="0"/>
              <a:t>вычисления – </a:t>
            </a:r>
            <a:r>
              <a:rPr lang="en-US" dirty="0"/>
              <a:t>O(m)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Ts=……..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ASCII код 'h' – 104 и 'i' – 105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P[0..m]= </a:t>
            </a:r>
            <a:r>
              <a:rPr lang="ru-RU" dirty="0" err="1"/>
              <a:t>hi</a:t>
            </a:r>
            <a:r>
              <a:rPr lang="ru-RU" dirty="0"/>
              <a:t> </a:t>
            </a:r>
            <a:r>
              <a:rPr lang="en-US" dirty="0"/>
              <a:t>;  k = </a:t>
            </a:r>
            <a:r>
              <a:rPr lang="ru-RU" dirty="0"/>
              <a:t>101, </a:t>
            </a: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dirty="0"/>
              <a:t>  P= (</a:t>
            </a:r>
            <a:r>
              <a:rPr lang="ru-RU" dirty="0"/>
              <a:t>105 × 101</a:t>
            </a:r>
            <a:r>
              <a:rPr lang="ru-RU" baseline="30000" dirty="0"/>
              <a:t>0</a:t>
            </a:r>
            <a:r>
              <a:rPr lang="ru-RU" dirty="0"/>
              <a:t> +104 × 101</a:t>
            </a:r>
            <a:r>
              <a:rPr lang="ru-RU" baseline="30000" dirty="0"/>
              <a:t>1</a:t>
            </a:r>
            <a:r>
              <a:rPr lang="ru-RU" dirty="0"/>
              <a:t> </a:t>
            </a:r>
            <a:r>
              <a:rPr lang="en-US" dirty="0"/>
              <a:t>)mod 57</a:t>
            </a:r>
            <a:r>
              <a:rPr lang="ru-RU" dirty="0"/>
              <a:t>= 10609</a:t>
            </a:r>
            <a:r>
              <a:rPr lang="en-US" dirty="0"/>
              <a:t> mod 57 = 7</a:t>
            </a: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ru-RU" dirty="0"/>
              <a:t>для выравнивания по машинному слову –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Ts</a:t>
            </a:r>
            <a:r>
              <a:rPr lang="ru-RU" dirty="0"/>
              <a:t> взять по модулю </a:t>
            </a:r>
            <a:r>
              <a:rPr lang="en-US" dirty="0"/>
              <a:t>q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E79E2E21-631F-4994-A054-83FC6F2DE129}"/>
              </a:ext>
            </a:extLst>
          </p:cNvPr>
          <p:cNvSpPr/>
          <p:nvPr/>
        </p:nvSpPr>
        <p:spPr>
          <a:xfrm>
            <a:off x="63499" y="2214564"/>
            <a:ext cx="8715375" cy="8625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4AC393-FEA5-4B69-8997-B529B3737E50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Рабина – Карпа </a:t>
            </a:r>
          </a:p>
        </p:txBody>
      </p:sp>
    </p:spTree>
    <p:extLst>
      <p:ext uri="{BB962C8B-B14F-4D97-AF65-F5344CB8AC3E}">
        <p14:creationId xmlns:p14="http://schemas.microsoft.com/office/powerpoint/2010/main" val="23374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54F5015C-FB03-40EE-9C36-B05E7C8F7469}"/>
              </a:ext>
            </a:extLst>
          </p:cNvPr>
          <p:cNvSpPr txBox="1">
            <a:spLocks/>
          </p:cNvSpPr>
          <p:nvPr/>
        </p:nvSpPr>
        <p:spPr>
          <a:xfrm>
            <a:off x="265906" y="532116"/>
            <a:ext cx="8612188" cy="449897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	</a:t>
            </a:r>
            <a:r>
              <a:rPr lang="ru-RU" dirty="0"/>
              <a:t>Кольцевой хэш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ru-RU" dirty="0"/>
              <a:t>(</a:t>
            </a:r>
            <a:r>
              <a:rPr lang="ru-RU" dirty="0" err="1"/>
              <a:t>рехеш</a:t>
            </a:r>
            <a:r>
              <a:rPr lang="ru-RU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s[i+1..i+m] = s[i..i+m-1] - s[</a:t>
            </a:r>
            <a:r>
              <a:rPr lang="en-US" dirty="0" err="1"/>
              <a:t>i</a:t>
            </a:r>
            <a:r>
              <a:rPr lang="en-US" dirty="0"/>
              <a:t>] + s[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… Ts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T(s+1)=(k(Ts-k</a:t>
            </a:r>
            <a:r>
              <a:rPr lang="en-US" baseline="30000" dirty="0"/>
              <a:t>(m-1)</a:t>
            </a:r>
            <a:r>
              <a:rPr lang="en-US" dirty="0"/>
              <a:t>*T[s-1])+T[s+m+1]) mod 		q</a:t>
            </a: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ru-RU" dirty="0"/>
              <a:t>Вычисления – </a:t>
            </a:r>
            <a:r>
              <a:rPr lang="en-US" dirty="0"/>
              <a:t>O(n- m)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CA5E3F-4E19-4A24-9FFD-253716AEDD0E}"/>
              </a:ext>
            </a:extLst>
          </p:cNvPr>
          <p:cNvSpPr/>
          <p:nvPr/>
        </p:nvSpPr>
        <p:spPr>
          <a:xfrm>
            <a:off x="2123281" y="3175303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D1BBC6-45DE-4FD4-8B3F-D77B06146F6B}"/>
              </a:ext>
            </a:extLst>
          </p:cNvPr>
          <p:cNvSpPr/>
          <p:nvPr/>
        </p:nvSpPr>
        <p:spPr>
          <a:xfrm>
            <a:off x="2694781" y="3175303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ADF99A-97BD-4672-B94C-DAEB9FDA8353}"/>
              </a:ext>
            </a:extLst>
          </p:cNvPr>
          <p:cNvSpPr/>
          <p:nvPr/>
        </p:nvSpPr>
        <p:spPr>
          <a:xfrm>
            <a:off x="3266281" y="3175303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4DB240-757B-4C32-AE2E-43EA876B9D20}"/>
              </a:ext>
            </a:extLst>
          </p:cNvPr>
          <p:cNvSpPr/>
          <p:nvPr/>
        </p:nvSpPr>
        <p:spPr>
          <a:xfrm>
            <a:off x="3837781" y="3175303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B5E1F2-DA10-4A3F-8582-A71866DFAD72}"/>
              </a:ext>
            </a:extLst>
          </p:cNvPr>
          <p:cNvSpPr/>
          <p:nvPr/>
        </p:nvSpPr>
        <p:spPr>
          <a:xfrm>
            <a:off x="21232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197204-2EA4-469C-B7AD-26F425CE5A9C}"/>
              </a:ext>
            </a:extLst>
          </p:cNvPr>
          <p:cNvSpPr/>
          <p:nvPr/>
        </p:nvSpPr>
        <p:spPr>
          <a:xfrm>
            <a:off x="26947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14D81A-7778-4133-8D17-EA492DF90A2A}"/>
              </a:ext>
            </a:extLst>
          </p:cNvPr>
          <p:cNvSpPr/>
          <p:nvPr/>
        </p:nvSpPr>
        <p:spPr>
          <a:xfrm>
            <a:off x="32662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72F1551-E046-4F8B-8A26-238859143793}"/>
              </a:ext>
            </a:extLst>
          </p:cNvPr>
          <p:cNvSpPr/>
          <p:nvPr/>
        </p:nvSpPr>
        <p:spPr>
          <a:xfrm>
            <a:off x="38377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9A4D6B-F9B6-4FF6-ACB4-EDDC2A272BEB}"/>
              </a:ext>
            </a:extLst>
          </p:cNvPr>
          <p:cNvSpPr/>
          <p:nvPr/>
        </p:nvSpPr>
        <p:spPr>
          <a:xfrm>
            <a:off x="44092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13">
            <a:extLst>
              <a:ext uri="{FF2B5EF4-FFF2-40B4-BE49-F238E27FC236}">
                <a16:creationId xmlns:a16="http://schemas.microsoft.com/office/drawing/2014/main" id="{C13F3814-CA34-4B9A-8E99-7D88C1264427}"/>
              </a:ext>
            </a:extLst>
          </p:cNvPr>
          <p:cNvSpPr/>
          <p:nvPr/>
        </p:nvSpPr>
        <p:spPr>
          <a:xfrm>
            <a:off x="194469" y="5175553"/>
            <a:ext cx="3643312" cy="39831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C7E97B-F726-4232-B4EB-64F9B53E4AE2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Рабина – Карпа </a:t>
            </a:r>
          </a:p>
        </p:txBody>
      </p:sp>
    </p:spTree>
    <p:extLst>
      <p:ext uri="{BB962C8B-B14F-4D97-AF65-F5344CB8AC3E}">
        <p14:creationId xmlns:p14="http://schemas.microsoft.com/office/powerpoint/2010/main" val="1104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6" name="Rectangle 32">
            <a:extLst>
              <a:ext uri="{FF2B5EF4-FFF2-40B4-BE49-F238E27FC236}">
                <a16:creationId xmlns:a16="http://schemas.microsoft.com/office/drawing/2014/main" id="{5B187927-7D07-4F3F-806F-68A9F21BB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8DED37F7-F003-4FAE-9784-9F9B6046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23631DE6-5EB0-4236-8B1D-3D3B9968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86B8CDD6-F872-4AD2-AFD3-CCE6BEBD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FA2D871C-48F8-4E86-9A87-DE0EDEE9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357B4EEC-8650-4924-901B-12FD61C59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22" name="Rectangle 38">
            <a:extLst>
              <a:ext uri="{FF2B5EF4-FFF2-40B4-BE49-F238E27FC236}">
                <a16:creationId xmlns:a16="http://schemas.microsoft.com/office/drawing/2014/main" id="{674D9DA8-FD4E-4952-AC23-4A1FEF4D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5231DBB7-03E2-4423-92A2-95DB49A2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952EF9CD-51CA-41D0-B154-602F69294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1C88B688-8A79-4E3B-92DE-82DF394B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B1253FFB-4CF5-4D25-AC3D-B55F0993C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6EA49F24-84B0-4DBE-8821-9FE8F20C6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F69AE981-3D4E-4A90-941E-63240CA63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2DE62917-3EDD-48AD-95EB-4A2772D8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3C5E84FF-176F-4A46-A0A0-511A535C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31" name="Rectangle 47">
            <a:extLst>
              <a:ext uri="{FF2B5EF4-FFF2-40B4-BE49-F238E27FC236}">
                <a16:creationId xmlns:a16="http://schemas.microsoft.com/office/drawing/2014/main" id="{808D0F64-2929-4150-8336-A5C19D5B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16432" name="Rectangle 48">
            <a:extLst>
              <a:ext uri="{FF2B5EF4-FFF2-40B4-BE49-F238E27FC236}">
                <a16:creationId xmlns:a16="http://schemas.microsoft.com/office/drawing/2014/main" id="{ADF93239-6E0F-4438-975C-D9A8939F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33" name="Rectangle 49">
            <a:extLst>
              <a:ext uri="{FF2B5EF4-FFF2-40B4-BE49-F238E27FC236}">
                <a16:creationId xmlns:a16="http://schemas.microsoft.com/office/drawing/2014/main" id="{AE2C1C0B-935C-49B9-B843-637450F2D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34" name="Rectangle 50">
            <a:extLst>
              <a:ext uri="{FF2B5EF4-FFF2-40B4-BE49-F238E27FC236}">
                <a16:creationId xmlns:a16="http://schemas.microsoft.com/office/drawing/2014/main" id="{568F1CEB-C18B-4C43-9212-9EEC0D59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35" name="Rectangle 51">
            <a:extLst>
              <a:ext uri="{FF2B5EF4-FFF2-40B4-BE49-F238E27FC236}">
                <a16:creationId xmlns:a16="http://schemas.microsoft.com/office/drawing/2014/main" id="{D095E130-8F7A-4B68-88CA-3CB58D3EE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36" name="Rectangle 52">
            <a:extLst>
              <a:ext uri="{FF2B5EF4-FFF2-40B4-BE49-F238E27FC236}">
                <a16:creationId xmlns:a16="http://schemas.microsoft.com/office/drawing/2014/main" id="{3F911AF7-E2D6-4B00-83BA-1EDD0C8C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37" name="Rectangle 53">
            <a:extLst>
              <a:ext uri="{FF2B5EF4-FFF2-40B4-BE49-F238E27FC236}">
                <a16:creationId xmlns:a16="http://schemas.microsoft.com/office/drawing/2014/main" id="{B07C14C0-0DD6-4528-9053-6A48608BA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16438" name="Rectangle 54">
            <a:extLst>
              <a:ext uri="{FF2B5EF4-FFF2-40B4-BE49-F238E27FC236}">
                <a16:creationId xmlns:a16="http://schemas.microsoft.com/office/drawing/2014/main" id="{90E609B0-26AE-4A57-9DCD-5DB026A9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7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grpSp>
        <p:nvGrpSpPr>
          <p:cNvPr id="16439" name="Group 55">
            <a:extLst>
              <a:ext uri="{FF2B5EF4-FFF2-40B4-BE49-F238E27FC236}">
                <a16:creationId xmlns:a16="http://schemas.microsoft.com/office/drawing/2014/main" id="{D65FA627-4D7C-4471-82D6-77BB4DF19E0E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1268413"/>
            <a:ext cx="1366837" cy="288925"/>
            <a:chOff x="340" y="1162"/>
            <a:chExt cx="861" cy="182"/>
          </a:xfrm>
        </p:grpSpPr>
        <p:sp>
          <p:nvSpPr>
            <p:cNvPr id="16440" name="Rectangle 56">
              <a:extLst>
                <a:ext uri="{FF2B5EF4-FFF2-40B4-BE49-F238E27FC236}">
                  <a16:creationId xmlns:a16="http://schemas.microsoft.com/office/drawing/2014/main" id="{3B5F8B69-8A16-454A-803F-25C34003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16441" name="Rectangle 57">
              <a:extLst>
                <a:ext uri="{FF2B5EF4-FFF2-40B4-BE49-F238E27FC236}">
                  <a16:creationId xmlns:a16="http://schemas.microsoft.com/office/drawing/2014/main" id="{0E961793-F677-42BB-8C1B-5F1FBE085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16442" name="Rectangle 58">
              <a:extLst>
                <a:ext uri="{FF2B5EF4-FFF2-40B4-BE49-F238E27FC236}">
                  <a16:creationId xmlns:a16="http://schemas.microsoft.com/office/drawing/2014/main" id="{481A71B5-E82D-4A45-87B4-02DCA7393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16443" name="Rectangle 59">
              <a:extLst>
                <a:ext uri="{FF2B5EF4-FFF2-40B4-BE49-F238E27FC236}">
                  <a16:creationId xmlns:a16="http://schemas.microsoft.com/office/drawing/2014/main" id="{747B588C-5EE5-4F58-9903-50F44575D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</p:grpSp>
      <p:sp>
        <p:nvSpPr>
          <p:cNvPr id="16444" name="Text Box 60">
            <a:extLst>
              <a:ext uri="{FF2B5EF4-FFF2-40B4-BE49-F238E27FC236}">
                <a16:creationId xmlns:a16="http://schemas.microsoft.com/office/drawing/2014/main" id="{7FA1B6A6-46AD-4839-BD49-790B7CA4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65288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Функция:</a:t>
            </a:r>
          </a:p>
        </p:txBody>
      </p:sp>
      <p:graphicFrame>
        <p:nvGraphicFramePr>
          <p:cNvPr id="16445" name="Object 61">
            <a:extLst>
              <a:ext uri="{FF2B5EF4-FFF2-40B4-BE49-F238E27FC236}">
                <a16:creationId xmlns:a16="http://schemas.microsoft.com/office/drawing/2014/main" id="{09278CB8-259C-4B02-A4E8-E8D162A1BAD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47813" y="1592263"/>
          <a:ext cx="3984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Формула" r:id="rId3" imgW="330120" imgH="431640" progId="Equation.3">
                  <p:embed/>
                </p:oleObj>
              </mc:Choice>
              <mc:Fallback>
                <p:oleObj name="Формула" r:id="rId3" imgW="330120" imgH="431640" progId="Equation.3">
                  <p:embed/>
                  <p:pic>
                    <p:nvPicPr>
                      <p:cNvPr id="16445" name="Object 61">
                        <a:extLst>
                          <a:ext uri="{FF2B5EF4-FFF2-40B4-BE49-F238E27FC236}">
                            <a16:creationId xmlns:a16="http://schemas.microsoft.com/office/drawing/2014/main" id="{09278CB8-259C-4B02-A4E8-E8D162A1BA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92263"/>
                        <a:ext cx="3984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7" name="Text Box 63">
            <a:extLst>
              <a:ext uri="{FF2B5EF4-FFF2-40B4-BE49-F238E27FC236}">
                <a16:creationId xmlns:a16="http://schemas.microsoft.com/office/drawing/2014/main" id="{C0A70165-F344-4B8D-B556-94D0E550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665288"/>
            <a:ext cx="585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= 11</a:t>
            </a:r>
          </a:p>
        </p:txBody>
      </p:sp>
      <p:sp>
        <p:nvSpPr>
          <p:cNvPr id="16448" name="Text Box 64">
            <a:extLst>
              <a:ext uri="{FF2B5EF4-FFF2-40B4-BE49-F238E27FC236}">
                <a16:creationId xmlns:a16="http://schemas.microsoft.com/office/drawing/2014/main" id="{42A0506B-20F1-452B-A985-2DB5A6EEF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2855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Число сравнений символов:</a:t>
            </a:r>
          </a:p>
        </p:txBody>
      </p:sp>
      <p:sp>
        <p:nvSpPr>
          <p:cNvPr id="16449" name="Text Box 65">
            <a:extLst>
              <a:ext uri="{FF2B5EF4-FFF2-40B4-BE49-F238E27FC236}">
                <a16:creationId xmlns:a16="http://schemas.microsoft.com/office/drawing/2014/main" id="{2BA71A66-E8D9-41AB-B4CC-0F1534E4D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4860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0</a:t>
            </a:r>
          </a:p>
        </p:txBody>
      </p:sp>
      <p:sp>
        <p:nvSpPr>
          <p:cNvPr id="16450" name="Text Box 66">
            <a:extLst>
              <a:ext uri="{FF2B5EF4-FFF2-40B4-BE49-F238E27FC236}">
                <a16:creationId xmlns:a16="http://schemas.microsoft.com/office/drawing/2014/main" id="{FF59355E-72F1-48E7-9468-C151947D2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+ 3</a:t>
            </a:r>
          </a:p>
        </p:txBody>
      </p:sp>
      <p:sp>
        <p:nvSpPr>
          <p:cNvPr id="16451" name="Text Box 67">
            <a:extLst>
              <a:ext uri="{FF2B5EF4-FFF2-40B4-BE49-F238E27FC236}">
                <a16:creationId xmlns:a16="http://schemas.microsoft.com/office/drawing/2014/main" id="{1B3DD133-D585-4BF8-9792-34AA221C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2" name="Text Box 68">
            <a:extLst>
              <a:ext uri="{FF2B5EF4-FFF2-40B4-BE49-F238E27FC236}">
                <a16:creationId xmlns:a16="http://schemas.microsoft.com/office/drawing/2014/main" id="{357CDC9A-1DC9-4E9A-8FE1-2927122F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3" name="Text Box 69">
            <a:extLst>
              <a:ext uri="{FF2B5EF4-FFF2-40B4-BE49-F238E27FC236}">
                <a16:creationId xmlns:a16="http://schemas.microsoft.com/office/drawing/2014/main" id="{4A370A1B-7A2F-41DE-9DD2-9A3211F6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4" name="Text Box 70">
            <a:extLst>
              <a:ext uri="{FF2B5EF4-FFF2-40B4-BE49-F238E27FC236}">
                <a16:creationId xmlns:a16="http://schemas.microsoft.com/office/drawing/2014/main" id="{D6A96DBF-3184-4982-8C2D-780002DC6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16455" name="Text Box 71">
            <a:extLst>
              <a:ext uri="{FF2B5EF4-FFF2-40B4-BE49-F238E27FC236}">
                <a16:creationId xmlns:a16="http://schemas.microsoft.com/office/drawing/2014/main" id="{303FBAAB-649D-4081-8A9B-339D3591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6" name="Text Box 72">
            <a:extLst>
              <a:ext uri="{FF2B5EF4-FFF2-40B4-BE49-F238E27FC236}">
                <a16:creationId xmlns:a16="http://schemas.microsoft.com/office/drawing/2014/main" id="{8BFDA5E1-541A-4BED-A507-0FCAD99E4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7" name="Text Box 73">
            <a:extLst>
              <a:ext uri="{FF2B5EF4-FFF2-40B4-BE49-F238E27FC236}">
                <a16:creationId xmlns:a16="http://schemas.microsoft.com/office/drawing/2014/main" id="{6B5CE064-5DE8-4733-8B76-AB3536A6F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16458" name="Text Box 74">
            <a:extLst>
              <a:ext uri="{FF2B5EF4-FFF2-40B4-BE49-F238E27FC236}">
                <a16:creationId xmlns:a16="http://schemas.microsoft.com/office/drawing/2014/main" id="{5784DB2F-F65E-4121-989A-9F406C21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9" name="Text Box 75">
            <a:extLst>
              <a:ext uri="{FF2B5EF4-FFF2-40B4-BE49-F238E27FC236}">
                <a16:creationId xmlns:a16="http://schemas.microsoft.com/office/drawing/2014/main" id="{B5D1DE4D-4985-400A-B7EA-02D06A22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60" name="Text Box 76">
            <a:extLst>
              <a:ext uri="{FF2B5EF4-FFF2-40B4-BE49-F238E27FC236}">
                <a16:creationId xmlns:a16="http://schemas.microsoft.com/office/drawing/2014/main" id="{03D1C48D-D230-41F1-941A-8595EBC8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61" name="Text Box 77">
            <a:extLst>
              <a:ext uri="{FF2B5EF4-FFF2-40B4-BE49-F238E27FC236}">
                <a16:creationId xmlns:a16="http://schemas.microsoft.com/office/drawing/2014/main" id="{EC6F2F88-833B-4AA7-B5B4-619F31265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62" name="Text Box 78">
            <a:extLst>
              <a:ext uri="{FF2B5EF4-FFF2-40B4-BE49-F238E27FC236}">
                <a16:creationId xmlns:a16="http://schemas.microsoft.com/office/drawing/2014/main" id="{4C9E5FED-05FC-47AA-AE00-B431D74C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+ 4</a:t>
            </a:r>
          </a:p>
        </p:txBody>
      </p:sp>
      <p:sp>
        <p:nvSpPr>
          <p:cNvPr id="16463" name="Text Box 79">
            <a:extLst>
              <a:ext uri="{FF2B5EF4-FFF2-40B4-BE49-F238E27FC236}">
                <a16:creationId xmlns:a16="http://schemas.microsoft.com/office/drawing/2014/main" id="{13AA91D7-07BF-431A-92BF-48C53550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2486025"/>
            <a:ext cx="53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=  9</a:t>
            </a:r>
          </a:p>
        </p:txBody>
      </p:sp>
      <p:sp>
        <p:nvSpPr>
          <p:cNvPr id="16464" name="Text Box 80">
            <a:extLst>
              <a:ext uri="{FF2B5EF4-FFF2-40B4-BE49-F238E27FC236}">
                <a16:creationId xmlns:a16="http://schemas.microsoft.com/office/drawing/2014/main" id="{9D4BB3C7-DE15-4E7A-B88D-68FC2E9E2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4175"/>
            <a:ext cx="3421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Значения функции на подстроках:</a:t>
            </a:r>
          </a:p>
        </p:txBody>
      </p:sp>
      <p:sp>
        <p:nvSpPr>
          <p:cNvPr id="16465" name="Text Box 81">
            <a:extLst>
              <a:ext uri="{FF2B5EF4-FFF2-40B4-BE49-F238E27FC236}">
                <a16:creationId xmlns:a16="http://schemas.microsoft.com/office/drawing/2014/main" id="{4F6FFCE4-8F72-43DA-84B2-D473004B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10</a:t>
            </a:r>
          </a:p>
        </p:txBody>
      </p:sp>
      <p:sp>
        <p:nvSpPr>
          <p:cNvPr id="16466" name="Text Box 82">
            <a:extLst>
              <a:ext uri="{FF2B5EF4-FFF2-40B4-BE49-F238E27FC236}">
                <a16:creationId xmlns:a16="http://schemas.microsoft.com/office/drawing/2014/main" id="{934EDCD6-8407-4654-A43A-04C48674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11</a:t>
            </a:r>
          </a:p>
        </p:txBody>
      </p:sp>
      <p:sp>
        <p:nvSpPr>
          <p:cNvPr id="16467" name="Text Box 83">
            <a:extLst>
              <a:ext uri="{FF2B5EF4-FFF2-40B4-BE49-F238E27FC236}">
                <a16:creationId xmlns:a16="http://schemas.microsoft.com/office/drawing/2014/main" id="{3079A99D-8946-4E9D-8A90-27828B0DD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10</a:t>
            </a:r>
          </a:p>
        </p:txBody>
      </p:sp>
      <p:sp>
        <p:nvSpPr>
          <p:cNvPr id="16468" name="Text Box 84">
            <a:extLst>
              <a:ext uri="{FF2B5EF4-FFF2-40B4-BE49-F238E27FC236}">
                <a16:creationId xmlns:a16="http://schemas.microsoft.com/office/drawing/2014/main" id="{5A368F2F-C0C1-4CDE-AF5E-BA9897CC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69" name="Text Box 85">
            <a:extLst>
              <a:ext uri="{FF2B5EF4-FFF2-40B4-BE49-F238E27FC236}">
                <a16:creationId xmlns:a16="http://schemas.microsoft.com/office/drawing/2014/main" id="{5EFE0939-99AD-443E-9670-BB2169DC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0" name="Text Box 86">
            <a:extLst>
              <a:ext uri="{FF2B5EF4-FFF2-40B4-BE49-F238E27FC236}">
                <a16:creationId xmlns:a16="http://schemas.microsoft.com/office/drawing/2014/main" id="{85A1AF9D-B00D-49B0-AAE1-97B639D68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11</a:t>
            </a:r>
          </a:p>
        </p:txBody>
      </p:sp>
      <p:sp>
        <p:nvSpPr>
          <p:cNvPr id="16471" name="Text Box 87">
            <a:extLst>
              <a:ext uri="{FF2B5EF4-FFF2-40B4-BE49-F238E27FC236}">
                <a16:creationId xmlns:a16="http://schemas.microsoft.com/office/drawing/2014/main" id="{CA93A5B5-4C99-49B6-B9EC-1F3F1509D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23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2" name="Text Box 88">
            <a:extLst>
              <a:ext uri="{FF2B5EF4-FFF2-40B4-BE49-F238E27FC236}">
                <a16:creationId xmlns:a16="http://schemas.microsoft.com/office/drawing/2014/main" id="{5FDD8DF7-686B-4B36-8E1C-67B3F814E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2480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9</a:t>
            </a:r>
          </a:p>
        </p:txBody>
      </p:sp>
      <p:sp>
        <p:nvSpPr>
          <p:cNvPr id="16473" name="Text Box 89">
            <a:extLst>
              <a:ext uri="{FF2B5EF4-FFF2-40B4-BE49-F238E27FC236}">
                <a16:creationId xmlns:a16="http://schemas.microsoft.com/office/drawing/2014/main" id="{8592A7D5-9865-4FD7-A722-BDDC3322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11</a:t>
            </a:r>
          </a:p>
        </p:txBody>
      </p:sp>
      <p:sp>
        <p:nvSpPr>
          <p:cNvPr id="16474" name="Text Box 90">
            <a:extLst>
              <a:ext uri="{FF2B5EF4-FFF2-40B4-BE49-F238E27FC236}">
                <a16:creationId xmlns:a16="http://schemas.microsoft.com/office/drawing/2014/main" id="{10BB3146-0321-4857-B973-5F6A86BFA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5" name="Text Box 91">
            <a:extLst>
              <a:ext uri="{FF2B5EF4-FFF2-40B4-BE49-F238E27FC236}">
                <a16:creationId xmlns:a16="http://schemas.microsoft.com/office/drawing/2014/main" id="{12BF0B03-98F2-4601-90E8-9459756D5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6" name="Text Box 92">
            <a:extLst>
              <a:ext uri="{FF2B5EF4-FFF2-40B4-BE49-F238E27FC236}">
                <a16:creationId xmlns:a16="http://schemas.microsoft.com/office/drawing/2014/main" id="{331E295C-107A-4ECE-BA62-2130E0AF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13</a:t>
            </a:r>
          </a:p>
        </p:txBody>
      </p:sp>
      <p:sp>
        <p:nvSpPr>
          <p:cNvPr id="16477" name="Text Box 93">
            <a:extLst>
              <a:ext uri="{FF2B5EF4-FFF2-40B4-BE49-F238E27FC236}">
                <a16:creationId xmlns:a16="http://schemas.microsoft.com/office/drawing/2014/main" id="{E768362F-B257-4442-94CA-7D6F47EF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8" name="Text Box 94">
            <a:extLst>
              <a:ext uri="{FF2B5EF4-FFF2-40B4-BE49-F238E27FC236}">
                <a16:creationId xmlns:a16="http://schemas.microsoft.com/office/drawing/2014/main" id="{BEF707B5-D5B5-4897-965E-4F4E0B07D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11</a:t>
            </a:r>
          </a:p>
        </p:txBody>
      </p:sp>
      <p:sp>
        <p:nvSpPr>
          <p:cNvPr id="65" name="Text Box 190">
            <a:extLst>
              <a:ext uri="{FF2B5EF4-FFF2-40B4-BE49-F238E27FC236}">
                <a16:creationId xmlns:a16="http://schemas.microsoft.com/office/drawing/2014/main" id="{EB2F17C0-3010-4A0A-A4C3-C1B9DD88E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32" y="4220900"/>
            <a:ext cx="56325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 dirty="0"/>
              <a:t>Сложность по времени в наихудшем случае:  </a:t>
            </a:r>
            <a:r>
              <a:rPr lang="ru-RU" altLang="ru-RU" sz="2000" b="1" dirty="0">
                <a:solidFill>
                  <a:srgbClr val="FF0000"/>
                </a:solidFill>
              </a:rPr>
              <a:t>О(</a:t>
            </a:r>
            <a:r>
              <a:rPr lang="en-US" altLang="ru-RU" sz="2000" b="1" dirty="0">
                <a:solidFill>
                  <a:srgbClr val="FF0000"/>
                </a:solidFill>
              </a:rPr>
              <a:t>n)</a:t>
            </a:r>
            <a:endParaRPr lang="ru-RU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9A2B6DBB-F457-4906-A3B1-BFFA4A41BAAF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Рабина – Карпа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8496E-6 L 0.03958 4.98496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4.98496E-6 L 0.07899 4.98496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99 4.98496E-6 L 0.11823 4.98496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4.98496E-6 L 0.15764 4.98496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4.98496E-6 L 0.19705 4.98496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05 4.98496E-6 L 0.23646 4.98496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46 4.98496E-6 L 0.27587 4.98496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87 4.98496E-6 L 0.31527 4.98496E-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27 4.98496E-6 L 0.35468 4.98496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8 4.98496E-6 L 0.39409 4.98496E-6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09 4.98496E-6 L 0.4335 4.98496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 4.98496E-6 L 0.47291 4.98496E-6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92 4.98496E-6 L 0.51233 4.98496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/>
      <p:bldP spid="16447" grpId="0"/>
      <p:bldP spid="16448" grpId="0"/>
      <p:bldP spid="16449" grpId="0"/>
      <p:bldP spid="16450" grpId="0"/>
      <p:bldP spid="16451" grpId="0"/>
      <p:bldP spid="16452" grpId="0"/>
      <p:bldP spid="16453" grpId="0"/>
      <p:bldP spid="16454" grpId="0"/>
      <p:bldP spid="16455" grpId="0"/>
      <p:bldP spid="16456" grpId="0"/>
      <p:bldP spid="16457" grpId="0"/>
      <p:bldP spid="16458" grpId="0"/>
      <p:bldP spid="16459" grpId="0"/>
      <p:bldP spid="16460" grpId="0"/>
      <p:bldP spid="16461" grpId="0"/>
      <p:bldP spid="16462" grpId="0"/>
      <p:bldP spid="16463" grpId="0"/>
      <p:bldP spid="16464" grpId="0"/>
      <p:bldP spid="16465" grpId="0"/>
      <p:bldP spid="16466" grpId="0"/>
      <p:bldP spid="16467" grpId="0"/>
      <p:bldP spid="16468" grpId="0"/>
      <p:bldP spid="16469" grpId="0"/>
      <p:bldP spid="16470" grpId="0"/>
      <p:bldP spid="16471" grpId="0"/>
      <p:bldP spid="16472" grpId="0"/>
      <p:bldP spid="16473" grpId="0"/>
      <p:bldP spid="16474" grpId="0"/>
      <p:bldP spid="16475" grpId="0"/>
      <p:bldP spid="16476" grpId="0"/>
      <p:bldP spid="16477" grpId="0"/>
      <p:bldP spid="16478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EF4165-FA2C-42DC-96EF-9C85A82CCE82}"/>
              </a:ext>
            </a:extLst>
          </p:cNvPr>
          <p:cNvSpPr/>
          <p:nvPr/>
        </p:nvSpPr>
        <p:spPr>
          <a:xfrm>
            <a:off x="210046" y="2767280"/>
            <a:ext cx="8723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Алгоритмы поиска подстроки. Алгоритм </a:t>
            </a:r>
            <a:r>
              <a:rPr lang="ru-RU" sz="4000" b="1" dirty="0" err="1">
                <a:solidFill>
                  <a:schemeClr val="dk1"/>
                </a:solidFill>
              </a:rPr>
              <a:t>Хорспула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51525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6B41120-9B1C-44A3-B7E3-3A4A1610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ru-RU" dirty="0"/>
              <a:t>1. Образец сравнивается с текстом начиная с конца образца </a:t>
            </a:r>
          </a:p>
          <a:p>
            <a:pPr>
              <a:buFont typeface="Arial" charset="0"/>
              <a:buNone/>
              <a:defRPr/>
            </a:pPr>
            <a:r>
              <a:rPr lang="ru-RU" dirty="0"/>
              <a:t>2. Если все символы совпадают  -  найден (ищем остальные вхождения)</a:t>
            </a:r>
          </a:p>
          <a:p>
            <a:pPr>
              <a:buFont typeface="Arial" charset="0"/>
              <a:buNone/>
              <a:defRPr/>
            </a:pPr>
            <a:r>
              <a:rPr lang="ru-RU" dirty="0"/>
              <a:t>3. Если  несоответствие  - сдвиг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6D9560-ED23-445A-A6CF-C9E6B782043B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</a:t>
            </a:r>
            <a:r>
              <a:rPr lang="ru-RU" sz="1600" b="1" dirty="0" err="1">
                <a:solidFill>
                  <a:schemeClr val="dk1"/>
                </a:solidFill>
              </a:rPr>
              <a:t>Хорспула</a:t>
            </a:r>
            <a:endParaRPr lang="ru-RU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47E1B8-5D79-43FD-AC4F-3D5F6F7FDBFA}"/>
              </a:ext>
            </a:extLst>
          </p:cNvPr>
          <p:cNvSpPr/>
          <p:nvPr/>
        </p:nvSpPr>
        <p:spPr>
          <a:xfrm>
            <a:off x="143123" y="455287"/>
            <a:ext cx="878619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FF0000"/>
                </a:solidFill>
              </a:rPr>
              <a:t>Текст</a:t>
            </a:r>
            <a:r>
              <a:rPr lang="ru-RU" sz="2200" dirty="0"/>
              <a:t> — строка состоящая из n символов алфавита (обозначим как Т). </a:t>
            </a:r>
            <a:endParaRPr lang="en-US" sz="2200" dirty="0"/>
          </a:p>
          <a:p>
            <a:r>
              <a:rPr lang="ru-RU" sz="2200" b="1" dirty="0">
                <a:solidFill>
                  <a:srgbClr val="FF0000"/>
                </a:solidFill>
              </a:rPr>
              <a:t>Подстрока (образец) </a:t>
            </a:r>
            <a:r>
              <a:rPr lang="ru-RU" sz="2200" dirty="0"/>
              <a:t>— строка состоящая из m символов </a:t>
            </a:r>
            <a:r>
              <a:rPr lang="ru-RU" sz="2200" dirty="0" err="1"/>
              <a:t>m≤n</a:t>
            </a:r>
            <a:r>
              <a:rPr lang="ru-RU" sz="2200" dirty="0"/>
              <a:t> (обозначим как P). </a:t>
            </a:r>
            <a:endParaRPr lang="en-US" sz="2200" dirty="0"/>
          </a:p>
          <a:p>
            <a:endParaRPr lang="en-US" sz="2200" dirty="0"/>
          </a:p>
          <a:p>
            <a:r>
              <a:rPr lang="ru-RU" sz="2200" dirty="0"/>
              <a:t>Подстрока находится в тексте со сдвигом s, если  1 ≤ s ≤ (n-m+1)  и  T[s….s+m-1]  =  P[1...m].  Если  P  встречается  в  Т  со  сдвигом  s,  то  s  называется </a:t>
            </a:r>
            <a:r>
              <a:rPr lang="ru-RU" sz="2200" dirty="0">
                <a:solidFill>
                  <a:srgbClr val="FF0000"/>
                </a:solidFill>
              </a:rPr>
              <a:t>корректным  сдвигом</a:t>
            </a:r>
            <a:r>
              <a:rPr lang="ru-RU" sz="2200" dirty="0"/>
              <a:t>,  в  противном  случае  некорректным  сдвигом.  </a:t>
            </a:r>
            <a:endParaRPr lang="en-US" sz="2200" dirty="0"/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ru-RU" sz="2200" dirty="0">
                <a:solidFill>
                  <a:srgbClr val="FF0000"/>
                </a:solidFill>
              </a:rPr>
              <a:t>Задача  поиска  подстроки  </a:t>
            </a:r>
            <a:r>
              <a:rPr lang="ru-RU" sz="2200" dirty="0"/>
              <a:t>— задача поиска всех корректных сдвигов, с которыми образец встречается в тексте.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E5054F-8B97-4D58-80BF-323389BA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3" y="4675847"/>
            <a:ext cx="8669572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4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5B0B6B5-3982-40B3-9934-8B486C19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14313"/>
            <a:ext cx="8540750" cy="5570536"/>
          </a:xfrm>
        </p:spPr>
        <p:txBody>
          <a:bodyPr/>
          <a:lstStyle/>
          <a:p>
            <a:pPr>
              <a:defRPr/>
            </a:pPr>
            <a:r>
              <a:rPr lang="en-US" dirty="0"/>
              <a:t>3.1.  </a:t>
            </a:r>
            <a:r>
              <a:rPr lang="ru-RU" dirty="0"/>
              <a:t>Символа в образце нет – то сдвиг образца на всю длину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3.2. </a:t>
            </a:r>
            <a:r>
              <a:rPr lang="ru-RU" dirty="0"/>
              <a:t>Если символ есть в образце, но не последний – то сдвиг с выравниванием по первому вхождению символа в образец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7F6C35-625F-4D3C-A3DE-79586A3DEF22}"/>
              </a:ext>
            </a:extLst>
          </p:cNvPr>
          <p:cNvSpPr/>
          <p:nvPr/>
        </p:nvSpPr>
        <p:spPr>
          <a:xfrm>
            <a:off x="5715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C2CF1E-2B68-4150-8F7D-0E0338487CF9}"/>
              </a:ext>
            </a:extLst>
          </p:cNvPr>
          <p:cNvSpPr/>
          <p:nvPr/>
        </p:nvSpPr>
        <p:spPr>
          <a:xfrm>
            <a:off x="11430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2FB386-A0F5-43A1-BD17-4F6C08275047}"/>
              </a:ext>
            </a:extLst>
          </p:cNvPr>
          <p:cNvSpPr/>
          <p:nvPr/>
        </p:nvSpPr>
        <p:spPr>
          <a:xfrm>
            <a:off x="17145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8E4B60-39FE-4C58-BB67-BEB65CA48DED}"/>
              </a:ext>
            </a:extLst>
          </p:cNvPr>
          <p:cNvSpPr/>
          <p:nvPr/>
        </p:nvSpPr>
        <p:spPr>
          <a:xfrm>
            <a:off x="34290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D6438-03E4-4A91-A474-AE899CFAE503}"/>
              </a:ext>
            </a:extLst>
          </p:cNvPr>
          <p:cNvSpPr/>
          <p:nvPr/>
        </p:nvSpPr>
        <p:spPr>
          <a:xfrm>
            <a:off x="28575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367E15-08E5-4D9A-B51B-40F15084B02D}"/>
              </a:ext>
            </a:extLst>
          </p:cNvPr>
          <p:cNvSpPr/>
          <p:nvPr/>
        </p:nvSpPr>
        <p:spPr>
          <a:xfrm>
            <a:off x="22860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2" name="Группа 20">
            <a:extLst>
              <a:ext uri="{FF2B5EF4-FFF2-40B4-BE49-F238E27FC236}">
                <a16:creationId xmlns:a16="http://schemas.microsoft.com/office/drawing/2014/main" id="{50C878E1-B1C2-435D-8D46-DB34A6E5B8DE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141538"/>
            <a:ext cx="1714500" cy="571500"/>
            <a:chOff x="642910" y="2141503"/>
            <a:chExt cx="1714512" cy="571504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E14F6EB-F835-4C6D-8DA7-DDE5FA86C9F1}"/>
                </a:ext>
              </a:extLst>
            </p:cNvPr>
            <p:cNvSpPr/>
            <p:nvPr/>
          </p:nvSpPr>
          <p:spPr>
            <a:xfrm>
              <a:off x="642910" y="2141503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D8D710C-77EC-44DD-B027-BBA8B9B5EEC6}"/>
                </a:ext>
              </a:extLst>
            </p:cNvPr>
            <p:cNvSpPr/>
            <p:nvPr/>
          </p:nvSpPr>
          <p:spPr>
            <a:xfrm>
              <a:off x="1214414" y="2141503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249B7AB-9F88-4560-8D11-C69C67188B41}"/>
                </a:ext>
              </a:extLst>
            </p:cNvPr>
            <p:cNvSpPr/>
            <p:nvPr/>
          </p:nvSpPr>
          <p:spPr>
            <a:xfrm>
              <a:off x="1785918" y="2141503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f</a:t>
              </a:r>
              <a:endParaRPr lang="ru-RU" sz="4000" dirty="0"/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809B85D-3455-4778-829C-22DA839DE681}"/>
              </a:ext>
            </a:extLst>
          </p:cNvPr>
          <p:cNvSpPr/>
          <p:nvPr/>
        </p:nvSpPr>
        <p:spPr>
          <a:xfrm>
            <a:off x="40005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0AC00B9-78ED-4076-91E5-C483CFA884F6}"/>
              </a:ext>
            </a:extLst>
          </p:cNvPr>
          <p:cNvCxnSpPr/>
          <p:nvPr/>
        </p:nvCxnSpPr>
        <p:spPr>
          <a:xfrm rot="10800000">
            <a:off x="1500188" y="2855913"/>
            <a:ext cx="928687" cy="158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2FCBD4B-15A2-4206-8E90-4238041178D9}"/>
              </a:ext>
            </a:extLst>
          </p:cNvPr>
          <p:cNvSpPr/>
          <p:nvPr/>
        </p:nvSpPr>
        <p:spPr>
          <a:xfrm>
            <a:off x="7143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B525905-879E-43E1-84D2-26DBC0692D82}"/>
              </a:ext>
            </a:extLst>
          </p:cNvPr>
          <p:cNvSpPr/>
          <p:nvPr/>
        </p:nvSpPr>
        <p:spPr>
          <a:xfrm>
            <a:off x="12858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6ED40F2-00A4-4DA0-BC76-94181379308D}"/>
              </a:ext>
            </a:extLst>
          </p:cNvPr>
          <p:cNvSpPr/>
          <p:nvPr/>
        </p:nvSpPr>
        <p:spPr>
          <a:xfrm>
            <a:off x="18573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74B456C-8BE9-4EDA-ACD0-1C7821FE4D51}"/>
              </a:ext>
            </a:extLst>
          </p:cNvPr>
          <p:cNvSpPr/>
          <p:nvPr/>
        </p:nvSpPr>
        <p:spPr>
          <a:xfrm>
            <a:off x="35718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EC00842-06AA-43E6-9A1C-BDBDC18C2327}"/>
              </a:ext>
            </a:extLst>
          </p:cNvPr>
          <p:cNvSpPr/>
          <p:nvPr/>
        </p:nvSpPr>
        <p:spPr>
          <a:xfrm>
            <a:off x="30003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55FB987-5450-4F4E-8711-5C00EBC5176F}"/>
              </a:ext>
            </a:extLst>
          </p:cNvPr>
          <p:cNvSpPr/>
          <p:nvPr/>
        </p:nvSpPr>
        <p:spPr>
          <a:xfrm>
            <a:off x="24288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91A954B-3279-4CC3-8C5A-ED3F0B9BFF9F}"/>
              </a:ext>
            </a:extLst>
          </p:cNvPr>
          <p:cNvSpPr/>
          <p:nvPr/>
        </p:nvSpPr>
        <p:spPr>
          <a:xfrm>
            <a:off x="41433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90936D6-EE0D-45A6-A81A-0B241960CF84}"/>
              </a:ext>
            </a:extLst>
          </p:cNvPr>
          <p:cNvCxnSpPr/>
          <p:nvPr/>
        </p:nvCxnSpPr>
        <p:spPr>
          <a:xfrm rot="10800000">
            <a:off x="2143125" y="5786438"/>
            <a:ext cx="928688" cy="158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7468CE3-4F1B-4E53-9656-81B2CC2A53D0}"/>
              </a:ext>
            </a:extLst>
          </p:cNvPr>
          <p:cNvSpPr/>
          <p:nvPr/>
        </p:nvSpPr>
        <p:spPr>
          <a:xfrm>
            <a:off x="714375" y="5357813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8D806A6-5BDF-42ED-8BAE-A6729BDAD32E}"/>
              </a:ext>
            </a:extLst>
          </p:cNvPr>
          <p:cNvSpPr/>
          <p:nvPr/>
        </p:nvSpPr>
        <p:spPr>
          <a:xfrm>
            <a:off x="1285875" y="5357813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F03EDC0C-192D-476C-99B8-84D43CF76E96}"/>
              </a:ext>
            </a:extLst>
          </p:cNvPr>
          <p:cNvSpPr/>
          <p:nvPr/>
        </p:nvSpPr>
        <p:spPr>
          <a:xfrm>
            <a:off x="1857375" y="5357813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q</a:t>
            </a:r>
            <a:endParaRPr lang="ru-RU" sz="4000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DA13E8A-7D00-4B1C-AB52-0A833205DD5C}"/>
              </a:ext>
            </a:extLst>
          </p:cNvPr>
          <p:cNvSpPr/>
          <p:nvPr/>
        </p:nvSpPr>
        <p:spPr>
          <a:xfrm>
            <a:off x="2428875" y="5357813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9B18805-75C6-4C73-96CD-4F7717691B70}"/>
              </a:ext>
            </a:extLst>
          </p:cNvPr>
          <p:cNvCxnSpPr/>
          <p:nvPr/>
        </p:nvCxnSpPr>
        <p:spPr>
          <a:xfrm rot="10800000">
            <a:off x="3286125" y="6000750"/>
            <a:ext cx="928688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8FB8ECFF-3C4C-47E5-AE3C-FCF3149B1324}"/>
              </a:ext>
            </a:extLst>
          </p:cNvPr>
          <p:cNvSpPr/>
          <p:nvPr/>
        </p:nvSpPr>
        <p:spPr>
          <a:xfrm>
            <a:off x="1857375" y="5286375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D3D487D-BCF5-4625-847C-8F8EC63AC681}"/>
              </a:ext>
            </a:extLst>
          </p:cNvPr>
          <p:cNvSpPr/>
          <p:nvPr/>
        </p:nvSpPr>
        <p:spPr>
          <a:xfrm>
            <a:off x="2428875" y="5286375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F0443EC-C987-490E-BD8E-6CA1937F249E}"/>
              </a:ext>
            </a:extLst>
          </p:cNvPr>
          <p:cNvSpPr/>
          <p:nvPr/>
        </p:nvSpPr>
        <p:spPr>
          <a:xfrm>
            <a:off x="3000375" y="5286375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q</a:t>
            </a:r>
            <a:endParaRPr lang="ru-RU" sz="40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848E0141-C715-435E-B2CF-CE75F92A5411}"/>
              </a:ext>
            </a:extLst>
          </p:cNvPr>
          <p:cNvSpPr/>
          <p:nvPr/>
        </p:nvSpPr>
        <p:spPr>
          <a:xfrm>
            <a:off x="3571875" y="5286375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7" name="Скругленный прямоугольник 56">
            <a:extLst>
              <a:ext uri="{FF2B5EF4-FFF2-40B4-BE49-F238E27FC236}">
                <a16:creationId xmlns:a16="http://schemas.microsoft.com/office/drawing/2014/main" id="{B909DA2C-7D34-4F7D-809A-E18B4021F625}"/>
              </a:ext>
            </a:extLst>
          </p:cNvPr>
          <p:cNvSpPr/>
          <p:nvPr/>
        </p:nvSpPr>
        <p:spPr>
          <a:xfrm>
            <a:off x="1714500" y="1428750"/>
            <a:ext cx="642938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8" name="Скругленный прямоугольник 57">
            <a:extLst>
              <a:ext uri="{FF2B5EF4-FFF2-40B4-BE49-F238E27FC236}">
                <a16:creationId xmlns:a16="http://schemas.microsoft.com/office/drawing/2014/main" id="{AA3CF36A-B04E-41BD-8F8B-296AE890EF0E}"/>
              </a:ext>
            </a:extLst>
          </p:cNvPr>
          <p:cNvSpPr/>
          <p:nvPr/>
        </p:nvSpPr>
        <p:spPr>
          <a:xfrm>
            <a:off x="2357438" y="4572000"/>
            <a:ext cx="642937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1" name="Скругленный прямоугольник 60">
            <a:extLst>
              <a:ext uri="{FF2B5EF4-FFF2-40B4-BE49-F238E27FC236}">
                <a16:creationId xmlns:a16="http://schemas.microsoft.com/office/drawing/2014/main" id="{069E9838-64BD-429F-AA38-9A3FDB6AD4AE}"/>
              </a:ext>
            </a:extLst>
          </p:cNvPr>
          <p:cNvSpPr/>
          <p:nvPr/>
        </p:nvSpPr>
        <p:spPr>
          <a:xfrm>
            <a:off x="2428875" y="4714875"/>
            <a:ext cx="500063" cy="12144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18629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8449A81-0BB5-4E69-A555-61A10900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85750"/>
            <a:ext cx="8540750" cy="6572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3.3. Если последний символ образца и среди остальных</a:t>
            </a:r>
            <a:r>
              <a:rPr lang="en-US" dirty="0"/>
              <a:t> m-1</a:t>
            </a:r>
            <a:r>
              <a:rPr lang="ru-RU" dirty="0"/>
              <a:t> такого символа больше нет, то сдвиг по случаю 3.1.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en-US" dirty="0"/>
              <a:t>3.4. </a:t>
            </a:r>
            <a:r>
              <a:rPr lang="ru-RU" dirty="0"/>
              <a:t>Если последний символ образца входит в остальной образец, то сдвиг по случаю 3.2.</a:t>
            </a:r>
          </a:p>
          <a:p>
            <a:pPr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E92BF6-BE64-44D2-8B70-9AD3C3C25E58}"/>
              </a:ext>
            </a:extLst>
          </p:cNvPr>
          <p:cNvSpPr/>
          <p:nvPr/>
        </p:nvSpPr>
        <p:spPr>
          <a:xfrm>
            <a:off x="37147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9B4333-A9CA-4C66-B899-3218846E793E}"/>
              </a:ext>
            </a:extLst>
          </p:cNvPr>
          <p:cNvSpPr/>
          <p:nvPr/>
        </p:nvSpPr>
        <p:spPr>
          <a:xfrm>
            <a:off x="42862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88959DF-77E0-4453-B4CE-79C496B698F0}"/>
              </a:ext>
            </a:extLst>
          </p:cNvPr>
          <p:cNvSpPr/>
          <p:nvPr/>
        </p:nvSpPr>
        <p:spPr>
          <a:xfrm>
            <a:off x="48577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98D4D5-3DE8-4B4D-9586-0AA4FA555C8C}"/>
              </a:ext>
            </a:extLst>
          </p:cNvPr>
          <p:cNvSpPr/>
          <p:nvPr/>
        </p:nvSpPr>
        <p:spPr>
          <a:xfrm>
            <a:off x="65722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D793772-0767-42E6-A82F-57CFD84B9171}"/>
              </a:ext>
            </a:extLst>
          </p:cNvPr>
          <p:cNvSpPr/>
          <p:nvPr/>
        </p:nvSpPr>
        <p:spPr>
          <a:xfrm>
            <a:off x="60007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6AEC733-2BBC-48B8-96A3-79AE53F8F770}"/>
              </a:ext>
            </a:extLst>
          </p:cNvPr>
          <p:cNvSpPr/>
          <p:nvPr/>
        </p:nvSpPr>
        <p:spPr>
          <a:xfrm>
            <a:off x="54292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242FE46-CC60-4E75-9405-4E692CC18F8E}"/>
              </a:ext>
            </a:extLst>
          </p:cNvPr>
          <p:cNvSpPr/>
          <p:nvPr/>
        </p:nvSpPr>
        <p:spPr>
          <a:xfrm>
            <a:off x="71437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11" name="Группа 36">
            <a:extLst>
              <a:ext uri="{FF2B5EF4-FFF2-40B4-BE49-F238E27FC236}">
                <a16:creationId xmlns:a16="http://schemas.microsoft.com/office/drawing/2014/main" id="{F5567B6E-DA7D-4F23-BDDB-D9F9A4F5C8B3}"/>
              </a:ext>
            </a:extLst>
          </p:cNvPr>
          <p:cNvGrpSpPr>
            <a:grpSpLocks/>
          </p:cNvGrpSpPr>
          <p:nvPr/>
        </p:nvGrpSpPr>
        <p:grpSpPr bwMode="auto">
          <a:xfrm>
            <a:off x="3714750" y="2571750"/>
            <a:ext cx="2286000" cy="715963"/>
            <a:chOff x="3714744" y="2571744"/>
            <a:chExt cx="2286016" cy="715968"/>
          </a:xfrm>
        </p:grpSpPr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2264A6A-7222-4531-90C2-B39C17441D84}"/>
                </a:ext>
              </a:extLst>
            </p:cNvPr>
            <p:cNvCxnSpPr/>
            <p:nvPr/>
          </p:nvCxnSpPr>
          <p:spPr>
            <a:xfrm rot="10800000">
              <a:off x="5000628" y="3286124"/>
              <a:ext cx="928695" cy="15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7738EC7-2198-4FCF-9DDC-83A79317B5A5}"/>
                </a:ext>
              </a:extLst>
            </p:cNvPr>
            <p:cNvSpPr/>
            <p:nvPr/>
          </p:nvSpPr>
          <p:spPr>
            <a:xfrm>
              <a:off x="3714744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014C780-7954-4CE9-B009-E0395D2A33F5}"/>
                </a:ext>
              </a:extLst>
            </p:cNvPr>
            <p:cNvSpPr/>
            <p:nvPr/>
          </p:nvSpPr>
          <p:spPr>
            <a:xfrm>
              <a:off x="4286248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s</a:t>
              </a:r>
              <a:endParaRPr lang="ru-RU" sz="400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642846F-26A7-444A-B705-E8BEBB81332B}"/>
                </a:ext>
              </a:extLst>
            </p:cNvPr>
            <p:cNvSpPr/>
            <p:nvPr/>
          </p:nvSpPr>
          <p:spPr>
            <a:xfrm>
              <a:off x="4857752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q</a:t>
              </a:r>
              <a:endParaRPr lang="ru-RU" sz="4000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1745354-FEDD-4343-8060-0D2F979AA445}"/>
                </a:ext>
              </a:extLst>
            </p:cNvPr>
            <p:cNvSpPr/>
            <p:nvPr/>
          </p:nvSpPr>
          <p:spPr>
            <a:xfrm>
              <a:off x="5429256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</p:grp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3E4871BE-ADBB-44DD-BD63-50789061E4C4}"/>
              </a:ext>
            </a:extLst>
          </p:cNvPr>
          <p:cNvSpPr/>
          <p:nvPr/>
        </p:nvSpPr>
        <p:spPr>
          <a:xfrm>
            <a:off x="5357813" y="1928813"/>
            <a:ext cx="642937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Скругленный прямоугольник 21">
            <a:extLst>
              <a:ext uri="{FF2B5EF4-FFF2-40B4-BE49-F238E27FC236}">
                <a16:creationId xmlns:a16="http://schemas.microsoft.com/office/drawing/2014/main" id="{0F4243C5-C996-4A99-844E-58F70DCAB0B1}"/>
              </a:ext>
            </a:extLst>
          </p:cNvPr>
          <p:cNvSpPr/>
          <p:nvPr/>
        </p:nvSpPr>
        <p:spPr>
          <a:xfrm>
            <a:off x="4857750" y="2000250"/>
            <a:ext cx="571500" cy="120491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46EF9CB-1689-4B86-84FF-16976E000B5E}"/>
              </a:ext>
            </a:extLst>
          </p:cNvPr>
          <p:cNvSpPr/>
          <p:nvPr/>
        </p:nvSpPr>
        <p:spPr>
          <a:xfrm>
            <a:off x="36433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6CF7E44-4199-476F-A497-A2093DBBA820}"/>
              </a:ext>
            </a:extLst>
          </p:cNvPr>
          <p:cNvSpPr/>
          <p:nvPr/>
        </p:nvSpPr>
        <p:spPr>
          <a:xfrm>
            <a:off x="42148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31766F-0DE0-4B93-9C11-75C405D8AD8B}"/>
              </a:ext>
            </a:extLst>
          </p:cNvPr>
          <p:cNvSpPr/>
          <p:nvPr/>
        </p:nvSpPr>
        <p:spPr>
          <a:xfrm>
            <a:off x="47863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E9960EE-04DA-4401-A36E-0A63378702B1}"/>
              </a:ext>
            </a:extLst>
          </p:cNvPr>
          <p:cNvSpPr/>
          <p:nvPr/>
        </p:nvSpPr>
        <p:spPr>
          <a:xfrm>
            <a:off x="65008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A7A123D-E25C-41E1-9392-CF53E302DC17}"/>
              </a:ext>
            </a:extLst>
          </p:cNvPr>
          <p:cNvSpPr/>
          <p:nvPr/>
        </p:nvSpPr>
        <p:spPr>
          <a:xfrm>
            <a:off x="59293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13BCD7-E521-4DF2-BEFC-AD380B862BFF}"/>
              </a:ext>
            </a:extLst>
          </p:cNvPr>
          <p:cNvSpPr/>
          <p:nvPr/>
        </p:nvSpPr>
        <p:spPr>
          <a:xfrm>
            <a:off x="53578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9958A31-1202-430A-93F7-E7CB7BC0263D}"/>
              </a:ext>
            </a:extLst>
          </p:cNvPr>
          <p:cNvSpPr/>
          <p:nvPr/>
        </p:nvSpPr>
        <p:spPr>
          <a:xfrm>
            <a:off x="70723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12" name="Группа 38">
            <a:extLst>
              <a:ext uri="{FF2B5EF4-FFF2-40B4-BE49-F238E27FC236}">
                <a16:creationId xmlns:a16="http://schemas.microsoft.com/office/drawing/2014/main" id="{627F85C9-54E6-4483-9D6D-2E73206DEFC2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5786438"/>
            <a:ext cx="2286000" cy="715962"/>
            <a:chOff x="3643306" y="5786454"/>
            <a:chExt cx="2286016" cy="715968"/>
          </a:xfrm>
        </p:grpSpPr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21F94AE0-CEEE-432F-977F-FE018F0E4E90}"/>
                </a:ext>
              </a:extLst>
            </p:cNvPr>
            <p:cNvCxnSpPr/>
            <p:nvPr/>
          </p:nvCxnSpPr>
          <p:spPr>
            <a:xfrm rot="10800000">
              <a:off x="4929190" y="6500835"/>
              <a:ext cx="928693" cy="15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D5AB2C9-6857-4486-BCBC-0DBD67EC6839}"/>
                </a:ext>
              </a:extLst>
            </p:cNvPr>
            <p:cNvSpPr/>
            <p:nvPr/>
          </p:nvSpPr>
          <p:spPr>
            <a:xfrm>
              <a:off x="3643306" y="578645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69F81AA2-D979-4803-8F75-45DC7EB11685}"/>
                </a:ext>
              </a:extLst>
            </p:cNvPr>
            <p:cNvSpPr/>
            <p:nvPr/>
          </p:nvSpPr>
          <p:spPr>
            <a:xfrm>
              <a:off x="4214810" y="578645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ED85537-D7DF-4077-9288-92A441A72F05}"/>
                </a:ext>
              </a:extLst>
            </p:cNvPr>
            <p:cNvSpPr/>
            <p:nvPr/>
          </p:nvSpPr>
          <p:spPr>
            <a:xfrm>
              <a:off x="4786314" y="578645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q</a:t>
              </a:r>
              <a:endParaRPr lang="ru-RU" sz="4000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24C5DB7B-C0F2-4920-8675-23AABF50B9A2}"/>
                </a:ext>
              </a:extLst>
            </p:cNvPr>
            <p:cNvSpPr/>
            <p:nvPr/>
          </p:nvSpPr>
          <p:spPr>
            <a:xfrm>
              <a:off x="5357818" y="578645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</p:grpSp>
      <p:sp>
        <p:nvSpPr>
          <p:cNvPr id="35" name="Скругленный прямоугольник 34">
            <a:extLst>
              <a:ext uri="{FF2B5EF4-FFF2-40B4-BE49-F238E27FC236}">
                <a16:creationId xmlns:a16="http://schemas.microsoft.com/office/drawing/2014/main" id="{CFDEA746-D45B-40C6-9CDA-6E13140729DD}"/>
              </a:ext>
            </a:extLst>
          </p:cNvPr>
          <p:cNvSpPr/>
          <p:nvPr/>
        </p:nvSpPr>
        <p:spPr>
          <a:xfrm>
            <a:off x="5357813" y="5143500"/>
            <a:ext cx="500062" cy="12144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Скругленный прямоугольник 35">
            <a:extLst>
              <a:ext uri="{FF2B5EF4-FFF2-40B4-BE49-F238E27FC236}">
                <a16:creationId xmlns:a16="http://schemas.microsoft.com/office/drawing/2014/main" id="{D17A4D6D-410E-47CF-96B3-004218B2EB90}"/>
              </a:ext>
            </a:extLst>
          </p:cNvPr>
          <p:cNvSpPr/>
          <p:nvPr/>
        </p:nvSpPr>
        <p:spPr>
          <a:xfrm>
            <a:off x="4286250" y="5143500"/>
            <a:ext cx="500063" cy="12144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19B0FD0-4912-4E71-87F0-8B7EE1DEAEDE}"/>
              </a:ext>
            </a:extLst>
          </p:cNvPr>
          <p:cNvSpPr/>
          <p:nvPr/>
        </p:nvSpPr>
        <p:spPr>
          <a:xfrm>
            <a:off x="77152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8185D233-1C7A-4EA6-AE7D-0D02A5E2683E}"/>
              </a:ext>
            </a:extLst>
          </p:cNvPr>
          <p:cNvSpPr/>
          <p:nvPr/>
        </p:nvSpPr>
        <p:spPr>
          <a:xfrm>
            <a:off x="5357813" y="5214938"/>
            <a:ext cx="500062" cy="121443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5226 -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13403 -0.007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35" grpId="0" animBg="1"/>
      <p:bldP spid="35" grpId="1" animBg="1"/>
      <p:bldP spid="36" grpId="0" animBg="1"/>
      <p:bldP spid="36" grpId="1" animBg="1"/>
      <p:bldP spid="40" grpId="0" animBg="1"/>
      <p:bldP spid="4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D412D81-4D6D-4F3E-8C07-D3C9A29F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642938"/>
            <a:ext cx="8540750" cy="4498975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ru-RU" u="sng" dirty="0"/>
              <a:t>Таблица величин сдвига в образце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1) </a:t>
            </a:r>
            <a:r>
              <a:rPr lang="en-US" sz="2800" dirty="0"/>
              <a:t>m</a:t>
            </a:r>
            <a:r>
              <a:rPr lang="ru-RU" sz="2800" dirty="0"/>
              <a:t>, если </a:t>
            </a:r>
            <a:r>
              <a:rPr lang="ru-RU" sz="4000" u="sng" dirty="0">
                <a:solidFill>
                  <a:schemeClr val="tx2"/>
                </a:solidFill>
              </a:rPr>
              <a:t>с </a:t>
            </a:r>
            <a:r>
              <a:rPr lang="ru-RU" sz="2800" dirty="0"/>
              <a:t>нет в первых </a:t>
            </a:r>
            <a:r>
              <a:rPr lang="en-US" sz="2800" dirty="0"/>
              <a:t>m-1</a:t>
            </a:r>
            <a:r>
              <a:rPr lang="ru-RU" sz="2800" dirty="0"/>
              <a:t> сим.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		 </a:t>
            </a:r>
            <a:r>
              <a:rPr lang="ru-RU" sz="2800" dirty="0"/>
              <a:t>обр.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t(</a:t>
            </a:r>
            <a:r>
              <a:rPr lang="en-US" sz="4000" u="sng" dirty="0"/>
              <a:t>c</a:t>
            </a:r>
            <a:r>
              <a:rPr lang="en-US" dirty="0"/>
              <a:t>)=	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2) </a:t>
            </a:r>
            <a:r>
              <a:rPr lang="ru-RU" dirty="0"/>
              <a:t>расстояние от крайне справа 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</a:t>
            </a:r>
            <a:r>
              <a:rPr lang="ru-RU" dirty="0"/>
              <a:t>сим. </a:t>
            </a:r>
            <a:r>
              <a:rPr lang="ru-RU" sz="4000" dirty="0">
                <a:solidFill>
                  <a:schemeClr val="tx2"/>
                </a:solidFill>
              </a:rPr>
              <a:t> </a:t>
            </a:r>
            <a:r>
              <a:rPr lang="ru-RU" sz="4000" u="sng" dirty="0">
                <a:solidFill>
                  <a:schemeClr val="tx2"/>
                </a:solidFill>
              </a:rPr>
              <a:t>с</a:t>
            </a:r>
            <a:r>
              <a:rPr lang="ru-RU" sz="4000" dirty="0">
                <a:solidFill>
                  <a:schemeClr val="tx2"/>
                </a:solidFill>
              </a:rPr>
              <a:t>  </a:t>
            </a:r>
            <a:r>
              <a:rPr lang="ru-RU" dirty="0"/>
              <a:t>образца  до последнего 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</a:t>
            </a:r>
            <a:r>
              <a:rPr lang="ru-RU" dirty="0"/>
              <a:t>сим. образца </a:t>
            </a:r>
          </a:p>
        </p:txBody>
      </p:sp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29043423-D899-4903-ADAF-CB6357B7F9FA}"/>
              </a:ext>
            </a:extLst>
          </p:cNvPr>
          <p:cNvSpPr/>
          <p:nvPr/>
        </p:nvSpPr>
        <p:spPr>
          <a:xfrm>
            <a:off x="1500188" y="1357313"/>
            <a:ext cx="714375" cy="371475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D2D82B-15D0-44CC-BE18-989C460E8F8B}"/>
              </a:ext>
            </a:extLst>
          </p:cNvPr>
          <p:cNvSpPr/>
          <p:nvPr/>
        </p:nvSpPr>
        <p:spPr>
          <a:xfrm>
            <a:off x="32861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8EA043-887C-48D2-86D1-77A23BA18E14}"/>
              </a:ext>
            </a:extLst>
          </p:cNvPr>
          <p:cNvSpPr/>
          <p:nvPr/>
        </p:nvSpPr>
        <p:spPr>
          <a:xfrm>
            <a:off x="38576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EBA9F9-14F3-4387-A8B7-8305714CE55D}"/>
              </a:ext>
            </a:extLst>
          </p:cNvPr>
          <p:cNvSpPr/>
          <p:nvPr/>
        </p:nvSpPr>
        <p:spPr>
          <a:xfrm>
            <a:off x="44291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91F03E-FAAC-48CA-BBCA-807709BF67E9}"/>
              </a:ext>
            </a:extLst>
          </p:cNvPr>
          <p:cNvSpPr/>
          <p:nvPr/>
        </p:nvSpPr>
        <p:spPr>
          <a:xfrm>
            <a:off x="61436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160418-7915-4488-8AFD-4C4626AACB87}"/>
              </a:ext>
            </a:extLst>
          </p:cNvPr>
          <p:cNvSpPr/>
          <p:nvPr/>
        </p:nvSpPr>
        <p:spPr>
          <a:xfrm>
            <a:off x="55721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D064E2-2201-40CB-8D21-0B32CE30AB29}"/>
              </a:ext>
            </a:extLst>
          </p:cNvPr>
          <p:cNvSpPr/>
          <p:nvPr/>
        </p:nvSpPr>
        <p:spPr>
          <a:xfrm>
            <a:off x="50006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59CB5E3-F12E-4600-B3FD-7F795A5FF73D}"/>
              </a:ext>
            </a:extLst>
          </p:cNvPr>
          <p:cNvSpPr/>
          <p:nvPr/>
        </p:nvSpPr>
        <p:spPr>
          <a:xfrm>
            <a:off x="67151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455A47-5102-47E5-8A85-439442C78363}"/>
              </a:ext>
            </a:extLst>
          </p:cNvPr>
          <p:cNvSpPr/>
          <p:nvPr/>
        </p:nvSpPr>
        <p:spPr>
          <a:xfrm>
            <a:off x="72866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09BD2FF1-2E60-4A9A-BD84-12159B3C20B1}"/>
              </a:ext>
            </a:extLst>
          </p:cNvPr>
          <p:cNvSpPr/>
          <p:nvPr/>
        </p:nvSpPr>
        <p:spPr>
          <a:xfrm>
            <a:off x="3286125" y="5572125"/>
            <a:ext cx="642938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3B2AB-547B-484D-8B9C-00ECD4D67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5" y="5286375"/>
            <a:ext cx="1000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2</a:t>
            </a:r>
            <a:endParaRPr lang="ru-RU" altLang="ru-RU" sz="4800"/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2A11BDBE-9099-4F08-BC22-1DCA1DEC3A03}"/>
              </a:ext>
            </a:extLst>
          </p:cNvPr>
          <p:cNvSpPr/>
          <p:nvPr/>
        </p:nvSpPr>
        <p:spPr>
          <a:xfrm>
            <a:off x="6143625" y="5572125"/>
            <a:ext cx="642938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0A0B5-D25D-4BB3-AEF2-780979161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43500"/>
            <a:ext cx="1000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a</a:t>
            </a:r>
            <a:endParaRPr lang="ru-RU" altLang="ru-RU" sz="4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1D54C-1ADB-48BE-BC69-FBDACAC9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143500"/>
            <a:ext cx="1000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b</a:t>
            </a:r>
            <a:endParaRPr lang="ru-RU" altLang="ru-RU" sz="4800"/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5DF2CCFB-F53D-4C12-A483-80A3FE22E4D1}"/>
              </a:ext>
            </a:extLst>
          </p:cNvPr>
          <p:cNvSpPr/>
          <p:nvPr/>
        </p:nvSpPr>
        <p:spPr>
          <a:xfrm>
            <a:off x="4929188" y="5572125"/>
            <a:ext cx="642937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61889-4C99-446C-9185-A1D8A4AE9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5" y="5357813"/>
            <a:ext cx="1000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4</a:t>
            </a:r>
            <a:endParaRPr lang="ru-RU" altLang="ru-RU" sz="4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DAD6B-1304-489A-8650-1F95DBCC0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143500"/>
            <a:ext cx="1000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c</a:t>
            </a:r>
            <a:endParaRPr lang="ru-RU" altLang="ru-R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2027A-F6DF-4736-8511-366E4ECB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432" y="5384800"/>
            <a:ext cx="1000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4800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D267B-5BBC-4209-8B04-78F54FFD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247CE6A-B0B3-4601-8923-6DB07B40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14313"/>
            <a:ext cx="8929687" cy="66436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образец   </a:t>
            </a:r>
            <a:r>
              <a:rPr lang="en-US" dirty="0" err="1"/>
              <a:t>abbd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1) </a:t>
            </a:r>
            <a:r>
              <a:rPr lang="ru-RU" dirty="0"/>
              <a:t>инициализация  </a:t>
            </a:r>
            <a:r>
              <a:rPr lang="en-US" dirty="0"/>
              <a:t>2)</a:t>
            </a:r>
            <a:r>
              <a:rPr lang="ru-RU" dirty="0"/>
              <a:t> сканирование образца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       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F894CED-37B2-402D-AF33-7357B247F231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928688"/>
          <a:ext cx="6500814" cy="362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ru-RU" sz="2800" b="1" dirty="0"/>
                        <a:t>символ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смещение</a:t>
                      </a:r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a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3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b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c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4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d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4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e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4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….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4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8A6618D8-CB9D-440A-8759-51B2C4467524}"/>
              </a:ext>
            </a:extLst>
          </p:cNvPr>
          <p:cNvSpPr/>
          <p:nvPr/>
        </p:nvSpPr>
        <p:spPr>
          <a:xfrm>
            <a:off x="1741460" y="170656"/>
            <a:ext cx="850665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DD6E3E4-9881-47D1-82AA-6E14B918AAA7}"/>
              </a:ext>
            </a:extLst>
          </p:cNvPr>
          <p:cNvSpPr/>
          <p:nvPr/>
        </p:nvSpPr>
        <p:spPr>
          <a:xfrm>
            <a:off x="19288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F59EA1-1E4D-4469-AB40-E082882D8AA6}"/>
              </a:ext>
            </a:extLst>
          </p:cNvPr>
          <p:cNvSpPr/>
          <p:nvPr/>
        </p:nvSpPr>
        <p:spPr>
          <a:xfrm>
            <a:off x="25003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C5D545-6EA0-447D-AB67-DCCCB2D7AC09}"/>
              </a:ext>
            </a:extLst>
          </p:cNvPr>
          <p:cNvSpPr/>
          <p:nvPr/>
        </p:nvSpPr>
        <p:spPr>
          <a:xfrm>
            <a:off x="30718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1F35A7-173B-49CF-A3AA-E5A0E120C160}"/>
              </a:ext>
            </a:extLst>
          </p:cNvPr>
          <p:cNvSpPr/>
          <p:nvPr/>
        </p:nvSpPr>
        <p:spPr>
          <a:xfrm>
            <a:off x="47863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3A921F2-6CB2-4D1F-B909-899FB5A9CF37}"/>
              </a:ext>
            </a:extLst>
          </p:cNvPr>
          <p:cNvSpPr/>
          <p:nvPr/>
        </p:nvSpPr>
        <p:spPr>
          <a:xfrm>
            <a:off x="42148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9A5230-D14D-45A4-83B1-78082E07ABC3}"/>
              </a:ext>
            </a:extLst>
          </p:cNvPr>
          <p:cNvSpPr/>
          <p:nvPr/>
        </p:nvSpPr>
        <p:spPr>
          <a:xfrm>
            <a:off x="36433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2AAF673-8631-4529-8986-A61106F4EEFF}"/>
              </a:ext>
            </a:extLst>
          </p:cNvPr>
          <p:cNvSpPr/>
          <p:nvPr/>
        </p:nvSpPr>
        <p:spPr>
          <a:xfrm>
            <a:off x="53578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AAFA9B6-9E8B-4A8A-AD11-5ABAD7C796EC}"/>
              </a:ext>
            </a:extLst>
          </p:cNvPr>
          <p:cNvSpPr/>
          <p:nvPr/>
        </p:nvSpPr>
        <p:spPr>
          <a:xfrm>
            <a:off x="59293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13" name="Группа 14">
            <a:extLst>
              <a:ext uri="{FF2B5EF4-FFF2-40B4-BE49-F238E27FC236}">
                <a16:creationId xmlns:a16="http://schemas.microsoft.com/office/drawing/2014/main" id="{03D82FC3-7A45-4456-ACFF-ACD7A125D42E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6143625"/>
            <a:ext cx="2286000" cy="571500"/>
            <a:chOff x="3643306" y="5786454"/>
            <a:chExt cx="2286016" cy="571504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DF406BE-5816-429F-A0B2-DE2B46536156}"/>
                </a:ext>
              </a:extLst>
            </p:cNvPr>
            <p:cNvSpPr/>
            <p:nvPr/>
          </p:nvSpPr>
          <p:spPr>
            <a:xfrm>
              <a:off x="3643306" y="578645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4B8CC54-A984-4DA7-B3D4-0610E280B8D6}"/>
                </a:ext>
              </a:extLst>
            </p:cNvPr>
            <p:cNvSpPr/>
            <p:nvPr/>
          </p:nvSpPr>
          <p:spPr>
            <a:xfrm>
              <a:off x="4214810" y="578645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F333BA7B-EDFF-41AF-8167-AEA3FDE01473}"/>
                </a:ext>
              </a:extLst>
            </p:cNvPr>
            <p:cNvSpPr/>
            <p:nvPr/>
          </p:nvSpPr>
          <p:spPr>
            <a:xfrm>
              <a:off x="4786314" y="578645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5C664C3-76BD-4D71-BCEA-EA1E9AC35814}"/>
                </a:ext>
              </a:extLst>
            </p:cNvPr>
            <p:cNvSpPr/>
            <p:nvPr/>
          </p:nvSpPr>
          <p:spPr>
            <a:xfrm>
              <a:off x="5357818" y="578645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d</a:t>
              </a:r>
              <a:endParaRPr lang="ru-RU" sz="4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6163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3 0.00347 L 0.25069 0.003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69 0.00347 L 0.50069 0.003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78885B-9706-40BD-81EB-88C414E181E3}"/>
              </a:ext>
            </a:extLst>
          </p:cNvPr>
          <p:cNvSpPr/>
          <p:nvPr/>
        </p:nvSpPr>
        <p:spPr>
          <a:xfrm>
            <a:off x="1125109" y="283270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/>
              <a:t>Наихудший случай 	О</a:t>
            </a:r>
            <a:r>
              <a:rPr lang="en-US" sz="2800" dirty="0"/>
              <a:t>(</a:t>
            </a:r>
            <a:r>
              <a:rPr lang="en-US" sz="2800" dirty="0" err="1"/>
              <a:t>mn</a:t>
            </a:r>
            <a:r>
              <a:rPr lang="en-US" sz="2800" dirty="0"/>
              <a:t>)   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Для случайных тестов 	О(</a:t>
            </a:r>
            <a:r>
              <a:rPr lang="en-US" sz="2800" dirty="0"/>
              <a:t>n)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A914BD-AB9A-49F4-BB2B-4513DF175FA7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</a:t>
            </a:r>
            <a:r>
              <a:rPr lang="ru-RU" sz="1600" b="1" dirty="0" err="1">
                <a:solidFill>
                  <a:schemeClr val="dk1"/>
                </a:solidFill>
              </a:rPr>
              <a:t>Хорспула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87802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10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6B41A-D3A5-48C3-A58B-E3613B70C48E}"/>
              </a:ext>
            </a:extLst>
          </p:cNvPr>
          <p:cNvSpPr/>
          <p:nvPr/>
        </p:nvSpPr>
        <p:spPr>
          <a:xfrm>
            <a:off x="955485" y="2459508"/>
            <a:ext cx="72330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Алгоритмы. </a:t>
            </a:r>
            <a:r>
              <a:rPr lang="en-US" sz="4000" b="1" dirty="0"/>
              <a:t> </a:t>
            </a:r>
            <a:r>
              <a:rPr lang="ru-RU" sz="4000" b="1" dirty="0"/>
              <a:t>Поиск подстроки. Метод грубой силы</a:t>
            </a:r>
          </a:p>
        </p:txBody>
      </p:sp>
    </p:spTree>
    <p:extLst>
      <p:ext uri="{BB962C8B-B14F-4D97-AF65-F5344CB8AC3E}">
        <p14:creationId xmlns:p14="http://schemas.microsoft.com/office/powerpoint/2010/main" val="146214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45B3E8-D23A-4432-911C-46AFDD93EDDA}"/>
              </a:ext>
            </a:extLst>
          </p:cNvPr>
          <p:cNvSpPr/>
          <p:nvPr/>
        </p:nvSpPr>
        <p:spPr>
          <a:xfrm>
            <a:off x="510146" y="769694"/>
            <a:ext cx="292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Принцип работы алгоритма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4F800A-441E-4C9E-A429-27F9A006B8FC}"/>
              </a:ext>
            </a:extLst>
          </p:cNvPr>
          <p:cNvSpPr/>
          <p:nvPr/>
        </p:nvSpPr>
        <p:spPr>
          <a:xfrm>
            <a:off x="200110" y="183133"/>
            <a:ext cx="8800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Метод грубой силы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B7DD75-BAB8-4FB0-82F0-26A2A1E09616}"/>
              </a:ext>
            </a:extLst>
          </p:cNvPr>
          <p:cNvSpPr/>
          <p:nvPr/>
        </p:nvSpPr>
        <p:spPr>
          <a:xfrm>
            <a:off x="278296" y="1756365"/>
            <a:ext cx="85715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1)</a:t>
            </a:r>
            <a:r>
              <a:rPr lang="en-US" sz="2400" dirty="0"/>
              <a:t> </a:t>
            </a:r>
            <a:r>
              <a:rPr lang="ru-RU" sz="2400" dirty="0"/>
              <a:t>Установить  начальное  значения  индекса  (обозначим  его  i)  равным  индексу  первого элемента в строке текста. Перейти к пункту </a:t>
            </a:r>
            <a:r>
              <a:rPr lang="ru-RU" sz="2400" b="1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2)</a:t>
            </a:r>
            <a:r>
              <a:rPr lang="en-US" sz="2400" dirty="0"/>
              <a:t> </a:t>
            </a:r>
            <a:r>
              <a:rPr lang="ru-RU" sz="2400" dirty="0"/>
              <a:t>Сравнить  символы  T[i..i+m-1]  с  символами  P[1..m].  В  случае  посимвольной идентичности вернуть значение i в качестве корректного сдвига. Перейти в пункту </a:t>
            </a:r>
            <a:r>
              <a:rPr lang="ru-RU" sz="2400" b="1" dirty="0">
                <a:solidFill>
                  <a:srgbClr val="FF0000"/>
                </a:solidFill>
              </a:rPr>
              <a:t>3</a:t>
            </a:r>
            <a:r>
              <a:rPr lang="ru-RU" sz="2400" dirty="0"/>
              <a:t>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3)</a:t>
            </a:r>
            <a:r>
              <a:rPr lang="en-US" sz="2400" dirty="0"/>
              <a:t> </a:t>
            </a:r>
            <a:r>
              <a:rPr lang="ru-RU" sz="2400" dirty="0"/>
              <a:t>Увеличить  значение  i  на  единицу.  В  случае  если  i&gt;n-m+1  </a:t>
            </a:r>
            <a:r>
              <a:rPr lang="ru-RU" sz="2400" b="1" dirty="0">
                <a:solidFill>
                  <a:srgbClr val="FF0000"/>
                </a:solidFill>
              </a:rPr>
              <a:t>закончить  алгоритм</a:t>
            </a:r>
            <a:r>
              <a:rPr lang="ru-RU" sz="2400" dirty="0"/>
              <a:t>.  В противном случае перейти к пункту </a:t>
            </a:r>
            <a:r>
              <a:rPr lang="ru-RU" sz="2400" b="1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98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Rectangle 145">
            <a:extLst>
              <a:ext uri="{FF2B5EF4-FFF2-40B4-BE49-F238E27FC236}">
                <a16:creationId xmlns:a16="http://schemas.microsoft.com/office/drawing/2014/main" id="{8BDFFD52-3FE4-4ACD-A120-0C05A2E63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94" name="Rectangle 146">
            <a:extLst>
              <a:ext uri="{FF2B5EF4-FFF2-40B4-BE49-F238E27FC236}">
                <a16:creationId xmlns:a16="http://schemas.microsoft.com/office/drawing/2014/main" id="{234F7975-516B-413F-9A38-1E7E3C278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195" name="Rectangle 147">
            <a:extLst>
              <a:ext uri="{FF2B5EF4-FFF2-40B4-BE49-F238E27FC236}">
                <a16:creationId xmlns:a16="http://schemas.microsoft.com/office/drawing/2014/main" id="{C8DAC64E-300B-4501-9E5A-8687E7A9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196" name="Rectangle 148">
            <a:extLst>
              <a:ext uri="{FF2B5EF4-FFF2-40B4-BE49-F238E27FC236}">
                <a16:creationId xmlns:a16="http://schemas.microsoft.com/office/drawing/2014/main" id="{8392BB09-69BB-4EB4-8345-A20632364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197" name="Rectangle 149">
            <a:extLst>
              <a:ext uri="{FF2B5EF4-FFF2-40B4-BE49-F238E27FC236}">
                <a16:creationId xmlns:a16="http://schemas.microsoft.com/office/drawing/2014/main" id="{F3A58193-A94B-43D2-9E6B-86DD2829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98" name="Rectangle 150">
            <a:extLst>
              <a:ext uri="{FF2B5EF4-FFF2-40B4-BE49-F238E27FC236}">
                <a16:creationId xmlns:a16="http://schemas.microsoft.com/office/drawing/2014/main" id="{3B958FC3-F01A-44AD-9EA0-1FF4EF91E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199" name="Rectangle 151">
            <a:extLst>
              <a:ext uri="{FF2B5EF4-FFF2-40B4-BE49-F238E27FC236}">
                <a16:creationId xmlns:a16="http://schemas.microsoft.com/office/drawing/2014/main" id="{C2FEA5E5-0EA8-4417-A546-E5B3192E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200" name="Rectangle 152">
            <a:extLst>
              <a:ext uri="{FF2B5EF4-FFF2-40B4-BE49-F238E27FC236}">
                <a16:creationId xmlns:a16="http://schemas.microsoft.com/office/drawing/2014/main" id="{DFDFDCD0-6481-489B-BE7D-B55E4A1B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201" name="Rectangle 153">
            <a:extLst>
              <a:ext uri="{FF2B5EF4-FFF2-40B4-BE49-F238E27FC236}">
                <a16:creationId xmlns:a16="http://schemas.microsoft.com/office/drawing/2014/main" id="{64933CC5-C401-4DFC-9728-7F98934D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р</a:t>
            </a:r>
          </a:p>
        </p:txBody>
      </p:sp>
      <p:sp>
        <p:nvSpPr>
          <p:cNvPr id="2202" name="Rectangle 154">
            <a:extLst>
              <a:ext uri="{FF2B5EF4-FFF2-40B4-BE49-F238E27FC236}">
                <a16:creationId xmlns:a16="http://schemas.microsoft.com/office/drawing/2014/main" id="{7A0F3B8D-86A1-4972-8DAF-3244E3C6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203" name="Rectangle 155">
            <a:extLst>
              <a:ext uri="{FF2B5EF4-FFF2-40B4-BE49-F238E27FC236}">
                <a16:creationId xmlns:a16="http://schemas.microsoft.com/office/drawing/2014/main" id="{0FFAAE64-A2A2-4A5B-B554-F2B43DA7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л</a:t>
            </a:r>
          </a:p>
        </p:txBody>
      </p:sp>
      <p:sp>
        <p:nvSpPr>
          <p:cNvPr id="2204" name="Rectangle 156">
            <a:extLst>
              <a:ext uri="{FF2B5EF4-FFF2-40B4-BE49-F238E27FC236}">
                <a16:creationId xmlns:a16="http://schemas.microsoft.com/office/drawing/2014/main" id="{DFF8BC5F-7292-40B2-A777-554B3F9C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и</a:t>
            </a:r>
          </a:p>
        </p:txBody>
      </p:sp>
      <p:sp>
        <p:nvSpPr>
          <p:cNvPr id="2205" name="Rectangle 157">
            <a:extLst>
              <a:ext uri="{FF2B5EF4-FFF2-40B4-BE49-F238E27FC236}">
                <a16:creationId xmlns:a16="http://schemas.microsoft.com/office/drawing/2014/main" id="{221970DE-98FD-4BBA-BD6E-70BAC999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206" name="Rectangle 158">
            <a:extLst>
              <a:ext uri="{FF2B5EF4-FFF2-40B4-BE49-F238E27FC236}">
                <a16:creationId xmlns:a16="http://schemas.microsoft.com/office/drawing/2014/main" id="{75197A56-2E14-4BF6-BA73-CE267400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207" name="Rectangle 159">
            <a:extLst>
              <a:ext uri="{FF2B5EF4-FFF2-40B4-BE49-F238E27FC236}">
                <a16:creationId xmlns:a16="http://schemas.microsoft.com/office/drawing/2014/main" id="{A37789D4-B345-49FF-BDC7-EE042923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208" name="Rectangle 160">
            <a:extLst>
              <a:ext uri="{FF2B5EF4-FFF2-40B4-BE49-F238E27FC236}">
                <a16:creationId xmlns:a16="http://schemas.microsoft.com/office/drawing/2014/main" id="{22C7CE7A-19A0-4E6C-85CD-992D550D2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209" name="Rectangle 161">
            <a:extLst>
              <a:ext uri="{FF2B5EF4-FFF2-40B4-BE49-F238E27FC236}">
                <a16:creationId xmlns:a16="http://schemas.microsoft.com/office/drawing/2014/main" id="{438812B6-7DDF-47F7-872F-F141CAD2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и</a:t>
            </a:r>
          </a:p>
        </p:txBody>
      </p:sp>
      <p:sp>
        <p:nvSpPr>
          <p:cNvPr id="2210" name="Rectangle 162">
            <a:extLst>
              <a:ext uri="{FF2B5EF4-FFF2-40B4-BE49-F238E27FC236}">
                <a16:creationId xmlns:a16="http://schemas.microsoft.com/office/drawing/2014/main" id="{45D72E6D-3566-4D30-88A6-EA12C048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211" name="Rectangle 163">
            <a:extLst>
              <a:ext uri="{FF2B5EF4-FFF2-40B4-BE49-F238E27FC236}">
                <a16:creationId xmlns:a16="http://schemas.microsoft.com/office/drawing/2014/main" id="{E057B493-42BC-4A90-B513-BB3DEA11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212" name="Rectangle 164">
            <a:extLst>
              <a:ext uri="{FF2B5EF4-FFF2-40B4-BE49-F238E27FC236}">
                <a16:creationId xmlns:a16="http://schemas.microsoft.com/office/drawing/2014/main" id="{A37AA27F-0505-4D44-A349-5F78094A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213" name="Rectangle 165">
            <a:extLst>
              <a:ext uri="{FF2B5EF4-FFF2-40B4-BE49-F238E27FC236}">
                <a16:creationId xmlns:a16="http://schemas.microsoft.com/office/drawing/2014/main" id="{824BE9FE-4262-4515-A7D8-276166CA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214" name="Rectangle 166">
            <a:extLst>
              <a:ext uri="{FF2B5EF4-FFF2-40B4-BE49-F238E27FC236}">
                <a16:creationId xmlns:a16="http://schemas.microsoft.com/office/drawing/2014/main" id="{BEAB514A-067F-41D2-ACCA-A7456884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р</a:t>
            </a:r>
          </a:p>
        </p:txBody>
      </p:sp>
      <p:sp>
        <p:nvSpPr>
          <p:cNvPr id="2215" name="Rectangle 167">
            <a:extLst>
              <a:ext uri="{FF2B5EF4-FFF2-40B4-BE49-F238E27FC236}">
                <a16:creationId xmlns:a16="http://schemas.microsoft.com/office/drawing/2014/main" id="{DD5909CE-3F04-4DC3-9105-7CD76BE8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grpSp>
        <p:nvGrpSpPr>
          <p:cNvPr id="2220" name="Group 172">
            <a:extLst>
              <a:ext uri="{FF2B5EF4-FFF2-40B4-BE49-F238E27FC236}">
                <a16:creationId xmlns:a16="http://schemas.microsoft.com/office/drawing/2014/main" id="{F7A43F26-C62E-4B8D-AFB1-8D993EB6B09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44675"/>
            <a:ext cx="1366838" cy="288925"/>
            <a:chOff x="340" y="1162"/>
            <a:chExt cx="861" cy="182"/>
          </a:xfrm>
        </p:grpSpPr>
        <p:sp>
          <p:nvSpPr>
            <p:cNvPr id="2216" name="Rectangle 168">
              <a:extLst>
                <a:ext uri="{FF2B5EF4-FFF2-40B4-BE49-F238E27FC236}">
                  <a16:creationId xmlns:a16="http://schemas.microsoft.com/office/drawing/2014/main" id="{E5674FC1-FAD3-44CF-A64D-BD9812EA7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dirty="0"/>
                <a:t>о</a:t>
              </a:r>
            </a:p>
          </p:txBody>
        </p:sp>
        <p:sp>
          <p:nvSpPr>
            <p:cNvPr id="2217" name="Rectangle 169">
              <a:extLst>
                <a:ext uri="{FF2B5EF4-FFF2-40B4-BE49-F238E27FC236}">
                  <a16:creationId xmlns:a16="http://schemas.microsoft.com/office/drawing/2014/main" id="{48D6C945-92F2-4502-BAF4-C29B14E1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б</a:t>
              </a:r>
            </a:p>
          </p:txBody>
        </p:sp>
        <p:sp>
          <p:nvSpPr>
            <p:cNvPr id="2218" name="Rectangle 170">
              <a:extLst>
                <a:ext uri="{FF2B5EF4-FFF2-40B4-BE49-F238E27FC236}">
                  <a16:creationId xmlns:a16="http://schemas.microsoft.com/office/drawing/2014/main" id="{595BA64E-947A-4404-B833-882B24A1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о</a:t>
              </a:r>
            </a:p>
          </p:txBody>
        </p:sp>
        <p:sp>
          <p:nvSpPr>
            <p:cNvPr id="2219" name="Rectangle 171">
              <a:extLst>
                <a:ext uri="{FF2B5EF4-FFF2-40B4-BE49-F238E27FC236}">
                  <a16:creationId xmlns:a16="http://schemas.microsoft.com/office/drawing/2014/main" id="{C8E7E192-D9E6-4CC9-BD5F-D23D1C42F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и</a:t>
              </a:r>
            </a:p>
          </p:txBody>
        </p:sp>
      </p:grpSp>
      <p:sp>
        <p:nvSpPr>
          <p:cNvPr id="2221" name="Text Box 173">
            <a:extLst>
              <a:ext uri="{FF2B5EF4-FFF2-40B4-BE49-F238E27FC236}">
                <a16:creationId xmlns:a16="http://schemas.microsoft.com/office/drawing/2014/main" id="{E1035D25-C29B-41DE-9AC7-F9051436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247900"/>
            <a:ext cx="2855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/>
              <a:t>Число сравнений символов:</a:t>
            </a:r>
          </a:p>
        </p:txBody>
      </p:sp>
      <p:sp>
        <p:nvSpPr>
          <p:cNvPr id="2222" name="Text Box 174">
            <a:extLst>
              <a:ext uri="{FF2B5EF4-FFF2-40B4-BE49-F238E27FC236}">
                <a16:creationId xmlns:a16="http://schemas.microsoft.com/office/drawing/2014/main" id="{D60976BC-EEAF-432F-88E5-580FA5A62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03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3</a:t>
            </a:r>
          </a:p>
        </p:txBody>
      </p:sp>
      <p:sp>
        <p:nvSpPr>
          <p:cNvPr id="2223" name="Text Box 175">
            <a:extLst>
              <a:ext uri="{FF2B5EF4-FFF2-40B4-BE49-F238E27FC236}">
                <a16:creationId xmlns:a16="http://schemas.microsoft.com/office/drawing/2014/main" id="{D21DCCFC-8BCF-42BE-901C-77CA584A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24" name="Text Box 176">
            <a:extLst>
              <a:ext uri="{FF2B5EF4-FFF2-40B4-BE49-F238E27FC236}">
                <a16:creationId xmlns:a16="http://schemas.microsoft.com/office/drawing/2014/main" id="{0CCDDE63-A83F-4466-87AB-A17EED8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25" name="Text Box 177">
            <a:extLst>
              <a:ext uri="{FF2B5EF4-FFF2-40B4-BE49-F238E27FC236}">
                <a16:creationId xmlns:a16="http://schemas.microsoft.com/office/drawing/2014/main" id="{57DE241F-A26B-458A-917E-4A26D804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26" name="Text Box 178">
            <a:extLst>
              <a:ext uri="{FF2B5EF4-FFF2-40B4-BE49-F238E27FC236}">
                <a16:creationId xmlns:a16="http://schemas.microsoft.com/office/drawing/2014/main" id="{B9C492F1-A893-4DAA-B5CB-5ACC69015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/>
              <a:t>+ 4</a:t>
            </a:r>
          </a:p>
        </p:txBody>
      </p:sp>
      <p:sp>
        <p:nvSpPr>
          <p:cNvPr id="2227" name="Text Box 179">
            <a:extLst>
              <a:ext uri="{FF2B5EF4-FFF2-40B4-BE49-F238E27FC236}">
                <a16:creationId xmlns:a16="http://schemas.microsoft.com/office/drawing/2014/main" id="{9456DCD8-B99F-4A49-9169-DB1FBC8D0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28" name="Text Box 180">
            <a:extLst>
              <a:ext uri="{FF2B5EF4-FFF2-40B4-BE49-F238E27FC236}">
                <a16:creationId xmlns:a16="http://schemas.microsoft.com/office/drawing/2014/main" id="{56770A8C-1953-41D9-9584-64CE62B9B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+ 3</a:t>
            </a:r>
          </a:p>
        </p:txBody>
      </p:sp>
      <p:sp>
        <p:nvSpPr>
          <p:cNvPr id="2229" name="Text Box 181">
            <a:extLst>
              <a:ext uri="{FF2B5EF4-FFF2-40B4-BE49-F238E27FC236}">
                <a16:creationId xmlns:a16="http://schemas.microsoft.com/office/drawing/2014/main" id="{0D281553-079A-477F-AFEE-7F2581F44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0" name="Text Box 182">
            <a:extLst>
              <a:ext uri="{FF2B5EF4-FFF2-40B4-BE49-F238E27FC236}">
                <a16:creationId xmlns:a16="http://schemas.microsoft.com/office/drawing/2014/main" id="{3715EB8D-55DC-4C7E-B49E-5BC7B5F57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1" name="Text Box 183">
            <a:extLst>
              <a:ext uri="{FF2B5EF4-FFF2-40B4-BE49-F238E27FC236}">
                <a16:creationId xmlns:a16="http://schemas.microsoft.com/office/drawing/2014/main" id="{DE0B67A0-EF93-4480-9875-B474B1527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2" name="Text Box 184">
            <a:extLst>
              <a:ext uri="{FF2B5EF4-FFF2-40B4-BE49-F238E27FC236}">
                <a16:creationId xmlns:a16="http://schemas.microsoft.com/office/drawing/2014/main" id="{34C8C270-0EB6-43C3-9975-03C7AF626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3" name="Text Box 185">
            <a:extLst>
              <a:ext uri="{FF2B5EF4-FFF2-40B4-BE49-F238E27FC236}">
                <a16:creationId xmlns:a16="http://schemas.microsoft.com/office/drawing/2014/main" id="{5C8B5303-EAA6-4FCF-B060-4C5B62AA7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4" name="Text Box 186">
            <a:extLst>
              <a:ext uri="{FF2B5EF4-FFF2-40B4-BE49-F238E27FC236}">
                <a16:creationId xmlns:a16="http://schemas.microsoft.com/office/drawing/2014/main" id="{FA84A3C3-FFD8-4F42-8D33-4E104BEC0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5" name="Text Box 187">
            <a:extLst>
              <a:ext uri="{FF2B5EF4-FFF2-40B4-BE49-F238E27FC236}">
                <a16:creationId xmlns:a16="http://schemas.microsoft.com/office/drawing/2014/main" id="{03C45645-0E81-4D12-8FFB-F58FC2592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+ 4</a:t>
            </a:r>
          </a:p>
        </p:txBody>
      </p:sp>
      <p:sp>
        <p:nvSpPr>
          <p:cNvPr id="2236" name="Text Box 188">
            <a:extLst>
              <a:ext uri="{FF2B5EF4-FFF2-40B4-BE49-F238E27FC236}">
                <a16:creationId xmlns:a16="http://schemas.microsoft.com/office/drawing/2014/main" id="{481DCC4F-1FDC-4840-A4C7-CA7DB25EE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600325"/>
            <a:ext cx="642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=  24</a:t>
            </a:r>
          </a:p>
        </p:txBody>
      </p:sp>
      <p:sp>
        <p:nvSpPr>
          <p:cNvPr id="2238" name="Text Box 190">
            <a:extLst>
              <a:ext uri="{FF2B5EF4-FFF2-40B4-BE49-F238E27FC236}">
                <a16:creationId xmlns:a16="http://schemas.microsoft.com/office/drawing/2014/main" id="{8659F47B-4413-4467-BDC6-853125811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133436"/>
            <a:ext cx="5956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 dirty="0"/>
              <a:t>Сложность по времени в наихудшем случае:  </a:t>
            </a:r>
            <a:r>
              <a:rPr lang="ru-RU" altLang="ru-RU" sz="2000" b="1" dirty="0">
                <a:solidFill>
                  <a:srgbClr val="FF0000"/>
                </a:solidFill>
              </a:rPr>
              <a:t>О(</a:t>
            </a:r>
            <a:r>
              <a:rPr lang="en-US" altLang="ru-RU" sz="2000" b="1" dirty="0">
                <a:solidFill>
                  <a:srgbClr val="FF0000"/>
                </a:solidFill>
              </a:rPr>
              <a:t>n*m)</a:t>
            </a:r>
            <a:endParaRPr lang="ru-RU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7DCEEADE-4A59-45A0-914F-CB9483906E11}"/>
              </a:ext>
            </a:extLst>
          </p:cNvPr>
          <p:cNvSpPr/>
          <p:nvPr/>
        </p:nvSpPr>
        <p:spPr>
          <a:xfrm>
            <a:off x="611877" y="589379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4E6F739-B1F8-49BE-9641-1CAE3870E57E}"/>
              </a:ext>
            </a:extLst>
          </p:cNvPr>
          <p:cNvSpPr/>
          <p:nvPr/>
        </p:nvSpPr>
        <p:spPr>
          <a:xfrm>
            <a:off x="231914" y="17314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Метод грубой силы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8496E-6 L 0.03958 4.98496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4.98496E-6 L 0.07899 4.984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99 4.98496E-6 L 0.11823 4.98496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4.98496E-6 L 0.15764 4.98496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4.98496E-6 L 0.19705 4.98496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05 4.98496E-6 L 0.23646 4.98496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46 4.98496E-6 L 0.27587 4.98496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87 4.98496E-6 L 0.31527 4.98496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27 4.98496E-6 L 0.35468 4.98496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8 4.98496E-6 L 0.39409 4.984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09 4.98496E-6 L 0.4335 4.98496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 4.98496E-6 L 0.47291 4.98496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92 4.98496E-6 L 0.51233 4.98496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1" grpId="0"/>
      <p:bldP spid="2222" grpId="0"/>
      <p:bldP spid="2223" grpId="0"/>
      <p:bldP spid="2224" grpId="0"/>
      <p:bldP spid="2225" grpId="0"/>
      <p:bldP spid="2226" grpId="0"/>
      <p:bldP spid="2227" grpId="0"/>
      <p:bldP spid="2228" grpId="0"/>
      <p:bldP spid="2229" grpId="0"/>
      <p:bldP spid="2230" grpId="0"/>
      <p:bldP spid="2231" grpId="0"/>
      <p:bldP spid="2232" grpId="0"/>
      <p:bldP spid="2233" grpId="0"/>
      <p:bldP spid="2234" grpId="0"/>
      <p:bldP spid="2235" grpId="0"/>
      <p:bldP spid="2236" grpId="0"/>
      <p:bldP spid="22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EF4165-FA2C-42DC-96EF-9C85A82CCE82}"/>
              </a:ext>
            </a:extLst>
          </p:cNvPr>
          <p:cNvSpPr/>
          <p:nvPr/>
        </p:nvSpPr>
        <p:spPr>
          <a:xfrm>
            <a:off x="210046" y="2767280"/>
            <a:ext cx="8723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Алгоритмы поиска подстроки. Алгоритм Кнута — Морриса — </a:t>
            </a:r>
            <a:r>
              <a:rPr lang="ru-RU" sz="4000" b="1" dirty="0" err="1"/>
              <a:t>Пратта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5381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FE5987-02FD-4BC6-8552-63AEC85250D4}"/>
              </a:ext>
            </a:extLst>
          </p:cNvPr>
          <p:cNvSpPr/>
          <p:nvPr/>
        </p:nvSpPr>
        <p:spPr>
          <a:xfrm>
            <a:off x="160353" y="119523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6C0115-D5E5-45A7-85F9-B9CD5141ACF9}"/>
              </a:ext>
            </a:extLst>
          </p:cNvPr>
          <p:cNvSpPr/>
          <p:nvPr/>
        </p:nvSpPr>
        <p:spPr>
          <a:xfrm>
            <a:off x="160353" y="864131"/>
            <a:ext cx="8792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	Алгоритм Кнута — Морриса — </a:t>
            </a:r>
            <a:r>
              <a:rPr lang="ru-RU" sz="2000" dirty="0" err="1"/>
              <a:t>Пратта</a:t>
            </a:r>
            <a:r>
              <a:rPr lang="ru-RU" sz="2000" dirty="0"/>
              <a:t> (КМП-алгоритм) эффективный алгоритм, осуществляющий поиск  подстроки  в  строке.  Время  работы  алгоритма  линейно  зависит  от  объёма  входных  данных, таким образом разработать асимптотически более эффективный алгоритм крайне проблематично (не возможно). </a:t>
            </a:r>
          </a:p>
          <a:p>
            <a:r>
              <a:rPr lang="ru-RU" sz="2000" dirty="0"/>
              <a:t>	Алгоритм был разработан </a:t>
            </a:r>
            <a:r>
              <a:rPr lang="ru-RU" sz="2000" dirty="0" err="1"/>
              <a:t>Д.Кнутом</a:t>
            </a:r>
            <a:r>
              <a:rPr lang="ru-RU" sz="2000" dirty="0"/>
              <a:t> и </a:t>
            </a:r>
            <a:r>
              <a:rPr lang="ru-RU" sz="2000" dirty="0" err="1"/>
              <a:t>В.Праттом</a:t>
            </a:r>
            <a:r>
              <a:rPr lang="ru-RU" sz="2000" dirty="0"/>
              <a:t> и независимо от них Д. Моррисом в 1977 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0A9EA-263D-4DF4-90A9-C8337D3F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1" y="3429000"/>
            <a:ext cx="2051801" cy="2961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175576-5382-4266-B0CA-CF53608BE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65" y="3428999"/>
            <a:ext cx="1877592" cy="2961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84343-0CE2-426F-8E84-6BF8B2FCC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580" y="3409643"/>
            <a:ext cx="2206655" cy="29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7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437798-DC57-4524-AA00-8BCA69C8C038}"/>
              </a:ext>
            </a:extLst>
          </p:cNvPr>
          <p:cNvSpPr/>
          <p:nvPr/>
        </p:nvSpPr>
        <p:spPr>
          <a:xfrm>
            <a:off x="422682" y="572757"/>
            <a:ext cx="292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Принцип работы алгоритма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EF7577-FE72-4C6A-A717-7A9AB4103C2B}"/>
              </a:ext>
            </a:extLst>
          </p:cNvPr>
          <p:cNvSpPr/>
          <p:nvPr/>
        </p:nvSpPr>
        <p:spPr>
          <a:xfrm>
            <a:off x="120596" y="146332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6FFC5A-23C7-4C77-8F93-1AAC82745EE9}"/>
              </a:ext>
            </a:extLst>
          </p:cNvPr>
          <p:cNvSpPr/>
          <p:nvPr/>
        </p:nvSpPr>
        <p:spPr>
          <a:xfrm>
            <a:off x="120596" y="1120997"/>
            <a:ext cx="88484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1) Вычислить префикс-функцию для образца (в дальнейшем последовательность </a:t>
            </a:r>
            <a:r>
              <a:rPr lang="ru-RU" dirty="0" err="1"/>
              <a:t>pi</a:t>
            </a:r>
            <a:r>
              <a:rPr lang="ru-RU" dirty="0"/>
              <a:t>). Объявить две дополнительные  переменные  для  хранения  индексов  позиции  в  строке  и  подстроке соответственно (в дальнейшем i и j). Присвоить j значение индекса первого элемента. </a:t>
            </a:r>
            <a:r>
              <a:rPr lang="ru-RU" b="1" dirty="0">
                <a:solidFill>
                  <a:srgbClr val="FF0000"/>
                </a:solidFill>
              </a:rPr>
              <a:t>Перейти к пункту 2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2) Проверяем совпадение символов на i позиции в строке и на j позиции в подстроке. </a:t>
            </a:r>
          </a:p>
          <a:p>
            <a:pPr algn="just"/>
            <a:r>
              <a:rPr lang="ru-RU" dirty="0"/>
              <a:t>	● Символы совпадают. </a:t>
            </a:r>
            <a:r>
              <a:rPr lang="ru-RU" b="1" dirty="0">
                <a:solidFill>
                  <a:srgbClr val="FF0000"/>
                </a:solidFill>
              </a:rPr>
              <a:t>Перейти к пункту 3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	● Символы не совпадают. </a:t>
            </a:r>
            <a:r>
              <a:rPr lang="ru-RU" b="1" dirty="0">
                <a:solidFill>
                  <a:srgbClr val="FF0000"/>
                </a:solidFill>
              </a:rPr>
              <a:t>Перейти к пункту 4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3) Если j равен индексу последнего символа подстроки заканчиваем алгоритм (поиск успешен). В противном случае увеличить i и j на единицу и </a:t>
            </a:r>
            <a:r>
              <a:rPr lang="ru-RU" b="1" dirty="0">
                <a:solidFill>
                  <a:srgbClr val="FF0000"/>
                </a:solidFill>
              </a:rPr>
              <a:t>перейти к пункту 2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4) Выполняем проверку индексов i и j.</a:t>
            </a:r>
          </a:p>
          <a:p>
            <a:pPr algn="just"/>
            <a:r>
              <a:rPr lang="ru-RU" dirty="0"/>
              <a:t>	● Индекс  i  равен  или  больше  индекса  последнего  символа  строки  </a:t>
            </a:r>
            <a:r>
              <a:rPr lang="ru-RU" b="1" dirty="0">
                <a:solidFill>
                  <a:srgbClr val="FF0000"/>
                </a:solidFill>
              </a:rPr>
              <a:t>закончить  алгоритм  (поиск неудачен)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	● Индекс j равен индексу первого символа в подстроке, то увеличить значение i на единицу и </a:t>
            </a:r>
            <a:r>
              <a:rPr lang="ru-RU" b="1" dirty="0">
                <a:solidFill>
                  <a:srgbClr val="FF0000"/>
                </a:solidFill>
              </a:rPr>
              <a:t>перейти к пункту 2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	● Индекс j не равен индексу первого символа в подстроке. В таком случае установить значение j = </a:t>
            </a:r>
            <a:r>
              <a:rPr lang="ru-RU" dirty="0" err="1"/>
              <a:t>pi</a:t>
            </a:r>
            <a:r>
              <a:rPr lang="ru-RU" dirty="0"/>
              <a:t>[j-1] </a:t>
            </a:r>
            <a:r>
              <a:rPr lang="ru-RU" b="1" dirty="0">
                <a:solidFill>
                  <a:srgbClr val="FF0000"/>
                </a:solidFill>
              </a:rPr>
              <a:t>перейти к пункту 2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29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3510EB5-FC89-41E9-9EE9-BDEDCA9E8472}"/>
              </a:ext>
            </a:extLst>
          </p:cNvPr>
          <p:cNvSpPr/>
          <p:nvPr/>
        </p:nvSpPr>
        <p:spPr>
          <a:xfrm>
            <a:off x="176255" y="138658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7279B0-ED1D-42CC-BBE4-4314832B99B1}"/>
              </a:ext>
            </a:extLst>
          </p:cNvPr>
          <p:cNvSpPr/>
          <p:nvPr/>
        </p:nvSpPr>
        <p:spPr>
          <a:xfrm>
            <a:off x="476705" y="569543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AAC444-EA56-46A9-A45A-40D6647B4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0"/>
          <a:stretch/>
        </p:blipFill>
        <p:spPr>
          <a:xfrm>
            <a:off x="176255" y="1031206"/>
            <a:ext cx="6900699" cy="41911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4AE7D3-5413-4249-B064-898EF33F9BCD}"/>
              </a:ext>
            </a:extLst>
          </p:cNvPr>
          <p:cNvSpPr/>
          <p:nvPr/>
        </p:nvSpPr>
        <p:spPr>
          <a:xfrm>
            <a:off x="87464" y="5157608"/>
            <a:ext cx="8880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 подготовительном этапе вычисляем префикс-функцию для искомой подстроки. Создаем два индекса i и j. Будем выполнять поиск с начала строки (i=0). Сравниваем символы по индексам, они равны увеличиваем оба индекса на единицу. </a:t>
            </a:r>
          </a:p>
        </p:txBody>
      </p:sp>
    </p:spTree>
    <p:extLst>
      <p:ext uri="{BB962C8B-B14F-4D97-AF65-F5344CB8AC3E}">
        <p14:creationId xmlns:p14="http://schemas.microsoft.com/office/powerpoint/2010/main" val="1610071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2137</TotalTime>
  <Words>1441</Words>
  <Application>Microsoft Office PowerPoint</Application>
  <PresentationFormat>Экран (4:3)</PresentationFormat>
  <Paragraphs>316</Paragraphs>
  <Slides>25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Tahoma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Дмитрий Васильевич Шиман</cp:lastModifiedBy>
  <cp:revision>118</cp:revision>
  <dcterms:created xsi:type="dcterms:W3CDTF">2021-07-10T19:33:53Z</dcterms:created>
  <dcterms:modified xsi:type="dcterms:W3CDTF">2023-12-28T18:24:30Z</dcterms:modified>
</cp:coreProperties>
</file>