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84" r:id="rId4"/>
    <p:sldId id="269" r:id="rId5"/>
    <p:sldId id="285" r:id="rId6"/>
    <p:sldId id="286" r:id="rId7"/>
    <p:sldId id="287" r:id="rId8"/>
    <p:sldId id="288" r:id="rId9"/>
    <p:sldId id="289" r:id="rId10"/>
    <p:sldId id="265" r:id="rId11"/>
    <p:sldId id="290" r:id="rId12"/>
    <p:sldId id="291" r:id="rId13"/>
    <p:sldId id="278" r:id="rId14"/>
    <p:sldId id="279" r:id="rId15"/>
    <p:sldId id="280" r:id="rId16"/>
    <p:sldId id="281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113" d="100"/>
          <a:sy n="113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714924F-DBC3-4F65-BEC9-C5666CCA4786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6F1051C-FBB0-41EA-AE82-D877C0FD8D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1051C-FBB0-41EA-AE82-D877C0FD8D45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F960-45CC-4E94-9360-3F08B8036553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5799-87B8-4D2A-941B-C697FFCA10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911C-D3E2-4B02-A802-03F0A387173F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2EF89-3E16-4D52-9840-9EFCA1EC93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E723-8C21-4546-B3FE-ADD54E268FC9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5073-8229-4397-BD4F-062542395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C30D-F50F-4420-B7E7-2A52B1CCE6F6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BB52-EA87-40A1-B379-A3852EE5D4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7822-8727-4B74-B5EF-C02B791648C0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3AB3-A7BA-4206-9154-2CEC687CAE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D3547-6FCB-40C2-A112-E27F87AED090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5F5A-1C33-418E-869E-CEF7555E36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1D9D-0151-4822-9D56-7B1836F357AB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B9A6D-FF84-4650-ACBB-798885368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CCAA-0263-419D-91C7-33F837C98731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945B8-804C-4F9E-B1F4-2DDFB07FC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19DF2-95F7-4E31-98BC-9238F3E1D249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B587-535C-41AA-8F08-D70E40E84C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283D-3FEB-402B-B7DD-2721815E03BB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61DA-0C50-438E-98B3-271B1AD105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46C30-3F02-4F23-8996-004544277927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2BCC-BAF1-4110-AD38-146ACD6620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C97877-7F96-4CE0-8BC3-C309F522C05E}" type="datetimeFigureOut">
              <a:rPr lang="ru-RU"/>
              <a:pPr>
                <a:defRPr/>
              </a:pPr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774EF7-A6A7-457F-831F-22128D38CB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Arial" charset="0"/>
              </a:rPr>
              <a:t>Алгоритмы с возвратом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23850" y="981075"/>
            <a:ext cx="8229600" cy="5184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404813"/>
            <a:ext cx="820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Ниже приведен фрагмент доски. Конь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стоит в позиции 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Клетки с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цифрами вокруг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- это поля, на которые конь может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переместиться из 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 за один ход.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sz="3600" dirty="0"/>
              <a:t>Правило </a:t>
            </a:r>
            <a:r>
              <a:rPr lang="ru-RU" sz="3600" dirty="0" err="1"/>
              <a:t>Варнсдорфа</a:t>
            </a:r>
            <a:r>
              <a:rPr lang="ru-RU" sz="3600" dirty="0"/>
              <a:t>, 1823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800" dirty="0"/>
              <a:t>На каждом ходу ставь коня на такое поле, из которого можно совершить наименьшее число ходов на еще не пройденные поля. Если таких полей несколько, разрешается выбирать любое из них.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Долгое время не было известно, справедливо ли оно.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Верно для доски от 5x5 до 76x76.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Опровержение правила </a:t>
            </a:r>
            <a:r>
              <a:rPr lang="ru-RU" sz="2800" dirty="0" err="1"/>
              <a:t>Варнсдорфа</a:t>
            </a:r>
            <a:r>
              <a:rPr lang="ru-RU" sz="2800" dirty="0"/>
              <a:t>: для любого исходного поля доски указаны контрпримеры, построенные с помощью ЭВМ. Иными словами, с какого бы поля конь ни начал движение, следуя правилу </a:t>
            </a:r>
            <a:r>
              <a:rPr lang="ru-RU" sz="2800" dirty="0" err="1"/>
              <a:t>Варнсдорфа</a:t>
            </a:r>
            <a:r>
              <a:rPr lang="ru-RU" sz="2800" dirty="0"/>
              <a:t>, его можно завести в тупик до полного обхода доски. 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b="1" dirty="0"/>
              <a:t>Задача о восьми ферзях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8083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Задача о восьми ферзях — хорошо известный пример использования методов проб и ошибок и алгоритмов с возвратами. </a:t>
            </a:r>
          </a:p>
          <a:p>
            <a:pPr>
              <a:buNone/>
            </a:pPr>
            <a:r>
              <a:rPr lang="ru-RU" sz="2400" dirty="0"/>
              <a:t>В 1850 г. эту задачу исследовал К. Ф.</a:t>
            </a:r>
            <a:r>
              <a:rPr lang="en-US" sz="2400" dirty="0"/>
              <a:t> </a:t>
            </a:r>
            <a:r>
              <a:rPr lang="ru-RU" sz="2400" dirty="0"/>
              <a:t>Гаусс, однако полностью он ее так и не решил. 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Восемь ферзей нужно расставить на шахматной доске так, чтобы ни один ферзь не угрожал другому.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789363"/>
            <a:ext cx="29527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3106" y="1643050"/>
          <a:ext cx="421484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71538" y="178592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142976" y="2571744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42976" y="34290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42976" y="42862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929718" cy="714380"/>
          </a:xfrm>
        </p:spPr>
        <p:txBody>
          <a:bodyPr/>
          <a:lstStyle/>
          <a:p>
            <a:r>
              <a:rPr lang="ru-RU" sz="2400" b="1" dirty="0"/>
              <a:t>Схема нахождения всех решений</a:t>
            </a:r>
            <a:r>
              <a:rPr lang="en-US" sz="2400" b="1" dirty="0"/>
              <a:t> </a:t>
            </a:r>
            <a:br>
              <a:rPr lang="ru-RU" sz="2400" b="1" dirty="0"/>
            </a:br>
            <a:r>
              <a:rPr lang="en-US" sz="2400" dirty="0"/>
              <a:t>(n – </a:t>
            </a:r>
            <a:r>
              <a:rPr lang="ru-RU" sz="2400" dirty="0"/>
              <a:t>количество шагов, </a:t>
            </a:r>
            <a:r>
              <a:rPr lang="en-US" sz="2400" dirty="0"/>
              <a:t>m – </a:t>
            </a:r>
            <a:r>
              <a:rPr lang="ru-RU" sz="2400" dirty="0"/>
              <a:t>количество вариантов на каждом шаге)</a:t>
            </a:r>
            <a:r>
              <a:rPr lang="en-US" sz="2400" dirty="0"/>
              <a:t>  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1; 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 m; k++)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выбор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кандидата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(подходит)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его запись;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печатать решение;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стирание записи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2800" b="1" dirty="0"/>
              <a:t>Нахождение оптимальной выборки </a:t>
            </a:r>
            <a:br>
              <a:rPr lang="ru-RU" sz="2800" b="1" dirty="0"/>
            </a:br>
            <a:r>
              <a:rPr lang="ru-RU" sz="2800" b="1" dirty="0"/>
              <a:t>(задача о рюкзаке)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8858280" cy="3714776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Пусть дано множество вещей </a:t>
            </a:r>
            <a:r>
              <a:rPr lang="en-US" sz="2800" dirty="0"/>
              <a:t>{x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x</a:t>
            </a:r>
            <a:r>
              <a:rPr lang="en-US" sz="2800" baseline="-25000" dirty="0"/>
              <a:t>3</a:t>
            </a:r>
            <a:r>
              <a:rPr lang="en-US" sz="2800" dirty="0"/>
              <a:t>, …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}.</a:t>
            </a:r>
          </a:p>
          <a:p>
            <a:pPr>
              <a:buNone/>
            </a:pPr>
            <a:r>
              <a:rPr lang="ru-RU" sz="2800" dirty="0"/>
              <a:t>Каждая </a:t>
            </a:r>
            <a:r>
              <a:rPr lang="en-US" sz="2800" i="1" dirty="0" err="1"/>
              <a:t>i</a:t>
            </a:r>
            <a:r>
              <a:rPr lang="en-US" sz="2800" dirty="0"/>
              <a:t>-</a:t>
            </a:r>
            <a:r>
              <a:rPr lang="ru-RU" sz="2800" dirty="0"/>
              <a:t>я вещь имеет свой вес </a:t>
            </a:r>
            <a:r>
              <a:rPr lang="en-US" sz="2800" i="1" dirty="0" err="1"/>
              <a:t>w</a:t>
            </a:r>
            <a:r>
              <a:rPr lang="en-US" sz="2800" i="1" baseline="-25000" dirty="0" err="1"/>
              <a:t>i</a:t>
            </a:r>
            <a:r>
              <a:rPr lang="en-US" sz="2800" dirty="0"/>
              <a:t>, </a:t>
            </a:r>
            <a:r>
              <a:rPr lang="ru-RU" sz="2800" dirty="0"/>
              <a:t>и свою стоимость</a:t>
            </a:r>
            <a:r>
              <a:rPr lang="en-US" sz="2800" dirty="0"/>
              <a:t> 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i</a:t>
            </a:r>
            <a:r>
              <a:rPr lang="en-US" sz="2800" dirty="0"/>
              <a:t>.</a:t>
            </a:r>
            <a:endParaRPr lang="ru-RU" sz="2800" dirty="0"/>
          </a:p>
          <a:p>
            <a:pPr>
              <a:buNone/>
            </a:pPr>
            <a:r>
              <a:rPr lang="ru-RU" sz="2800" dirty="0"/>
              <a:t>Нужно из этого множества выбрать такой набор вещей, что их общий вес не превышал бы заданного числа </a:t>
            </a:r>
            <a:r>
              <a:rPr lang="en-US" sz="2800" i="1" dirty="0"/>
              <a:t>K</a:t>
            </a:r>
            <a:r>
              <a:rPr lang="ru-RU" sz="2800" dirty="0"/>
              <a:t>, а их общая стоимость была бы максимальной.</a:t>
            </a:r>
            <a:endParaRPr lang="en-US" sz="2800" dirty="0"/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 = 0, </a:t>
            </a:r>
            <a:r>
              <a:rPr lang="ru-RU" sz="2800" dirty="0"/>
              <a:t>если вещь не взята, и </a:t>
            </a:r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ru-RU" sz="2800" i="1" baseline="-25000" dirty="0"/>
              <a:t> </a:t>
            </a:r>
            <a:r>
              <a:rPr lang="ru-RU" sz="2800" dirty="0"/>
              <a:t>= 1, иначе.</a:t>
            </a:r>
            <a:endParaRPr lang="en-US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5143512"/>
            <a:ext cx="2013743" cy="128588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3" y="5072074"/>
            <a:ext cx="237767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sz="2800" b="1" dirty="0"/>
              <a:t>Схема перебора всех решений</a:t>
            </a:r>
            <a:r>
              <a:rPr lang="en-US" sz="2800" b="1" dirty="0"/>
              <a:t> </a:t>
            </a:r>
            <a:r>
              <a:rPr lang="ru-RU" sz="2800" b="1" dirty="0"/>
              <a:t>и выбора оптимального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(включение приемлемо)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исключение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(приемлемо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невключение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55649A-E934-410E-89DD-4EBDF8B11847}"/>
              </a:ext>
            </a:extLst>
          </p:cNvPr>
          <p:cNvSpPr txBox="1">
            <a:spLocks/>
          </p:cNvSpPr>
          <p:nvPr/>
        </p:nvSpPr>
        <p:spPr>
          <a:xfrm>
            <a:off x="197514" y="1754815"/>
            <a:ext cx="4266474" cy="3263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Судоку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основанная на логике комбинаторная головоломка с размещением чисел.
Цель состоит в том, чтобы заполнить сетку 9×9 цифрами, чтобы каждый столбец, каждая строка и каждая из девяти подсетей 3×3, составляющих сетку, содержали все цифры от 1 до 9. 
Наборщик головоломок предоставляет частично завершенную сетку, которая для хорошо поставленной головоломки имеет единственное решение.
Вариации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судоку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предполагают доски других размеров, чем обычные 9 × 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97FF3A-A7FB-4798-A29A-E6CE20BD9287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</a:p>
        </p:txBody>
      </p:sp>
      <p:pic>
        <p:nvPicPr>
          <p:cNvPr id="1026" name="Picture 2" descr="судоку — Викисловарь">
            <a:extLst>
              <a:ext uri="{FF2B5EF4-FFF2-40B4-BE49-F238E27FC236}">
                <a16:creationId xmlns:a16="http://schemas.microsoft.com/office/drawing/2014/main" id="{FDB6D335-9AD1-4452-AAA4-40B49277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4" y="1538790"/>
            <a:ext cx="4603440" cy="46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E561BA-F520-4168-84AD-FDA0CAD6E249}"/>
              </a:ext>
            </a:extLst>
          </p:cNvPr>
          <p:cNvSpPr txBox="1">
            <a:spLocks/>
          </p:cNvSpPr>
          <p:nvPr/>
        </p:nvSpPr>
        <p:spPr>
          <a:xfrm>
            <a:off x="628650" y="2492896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2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22795C-36BB-420C-A4F9-A87DED2F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486400" cy="49053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1CF9E9-D05E-4BDA-83B0-50E33A269E8C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Интересная область программирования— задачи так называемого «искусственного интеллекта»</a:t>
            </a:r>
            <a:r>
              <a:rPr lang="en-US" sz="2400" dirty="0"/>
              <a:t>:</a:t>
            </a:r>
            <a:r>
              <a:rPr lang="ru-RU" sz="2400" dirty="0"/>
              <a:t>  ищем решение не по заданным правилам вычислений, а путем проб и ошибок.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Обычно процесс проб и ошибок разделяется на отдельные задачи, и они  наиболее естественно выражаются в терминах рекурсии и требуют исследования конечного числа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общем виде весь процесс можно мыслить как процесс поиска, строящий (и обрезающий) дерево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Во многих проблемах такое дерево поиска растет очень быстро, рост зависит от параметров задачи и часто бывает экспоненциальным.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Иногда, используя некоторые эвристики, дерево поиска удается сократить и свести затраты на вычисления к разумным пределам.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Начнем с демонстрации основных методов на хорошо известном примере — задаче о ходе коня.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0E2B8E-BBFF-45DB-BC44-75B79C91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09662"/>
            <a:ext cx="4867275" cy="46386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BD58F9-A717-411B-8486-3DA6EE7AACBE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39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C2D998-A9AC-49D8-BFD2-CF9D4C5B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14462"/>
            <a:ext cx="4962525" cy="40290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A3F048-816A-4F02-A672-9AE529CAD580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4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0193-47A4-41C1-A1ED-A4F78BE196D6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D3FA5-2B98-4210-AA84-C671A1B3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457325"/>
            <a:ext cx="4438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517F9B-6414-4CE9-9F70-067983FA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04664"/>
            <a:ext cx="4600575" cy="42862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E0A425-C89F-408A-B560-D49D27F62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1" b="7639"/>
          <a:stretch/>
        </p:blipFill>
        <p:spPr>
          <a:xfrm>
            <a:off x="432350" y="4437112"/>
            <a:ext cx="8279299" cy="23762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967276-C70F-485B-B369-03945FF97C2F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15980C-385F-4A87-B912-B0DF00F9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9" y="1124744"/>
            <a:ext cx="4076700" cy="3733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C692DD-8B71-4D6C-8AFE-7B386283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16525"/>
            <a:ext cx="4476750" cy="14668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E6E1B0-6733-44F5-BCD7-09BCC438E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861" y="2708920"/>
            <a:ext cx="3600450" cy="3286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2A846B-0D8E-4E39-8596-F501168691A3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1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ED0365-49E8-4204-A13A-9743954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704975"/>
            <a:ext cx="4086225" cy="34480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6A19CDB-7517-4389-BFAB-DA3394DAFDE4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3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371459-806D-4D5E-9911-7B0DC33C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38262"/>
            <a:ext cx="8067675" cy="4181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111516-C64A-498E-B3B5-8EB9D807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19737"/>
            <a:ext cx="7591425" cy="11715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238125-2E63-4D8F-ADA0-B859A0E74C87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C513B3-9A01-4B4E-AEDB-72AB0916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71625"/>
            <a:ext cx="8020050" cy="37147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62D8AF-D47E-4107-9E6E-A92426D5BD8F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98A6E0-1417-4BBF-BE72-4B9C5D196401}"/>
              </a:ext>
            </a:extLst>
          </p:cNvPr>
          <p:cNvSpPr txBox="1">
            <a:spLocks/>
          </p:cNvSpPr>
          <p:nvPr/>
        </p:nvSpPr>
        <p:spPr>
          <a:xfrm>
            <a:off x="827584" y="5493928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расстояние между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Приянкой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Джастином.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6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3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Задача о ходе коня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52737"/>
            <a:ext cx="8640960" cy="2232247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Дана доска размером </a:t>
            </a:r>
            <a:r>
              <a:rPr lang="en-US" sz="2400" i="1" dirty="0"/>
              <a:t>n</a:t>
            </a:r>
            <a:r>
              <a:rPr lang="ru-RU" sz="2400" dirty="0"/>
              <a:t>*</a:t>
            </a:r>
            <a:r>
              <a:rPr lang="en-US" sz="2400" i="1" dirty="0"/>
              <a:t>n</a:t>
            </a:r>
            <a:r>
              <a:rPr lang="ru-RU" sz="2400" dirty="0"/>
              <a:t>. Вначале на поле с координатами  (х</a:t>
            </a:r>
            <a:r>
              <a:rPr lang="ru-RU" sz="2400" baseline="-25000" dirty="0"/>
              <a:t>0</a:t>
            </a:r>
            <a:r>
              <a:rPr lang="ru-RU" sz="2400" dirty="0"/>
              <a:t>, у</a:t>
            </a:r>
            <a:r>
              <a:rPr lang="ru-RU" sz="2400" baseline="-25000" dirty="0"/>
              <a:t>0</a:t>
            </a:r>
            <a:r>
              <a:rPr lang="ru-RU" sz="2400" dirty="0"/>
              <a:t>) помещается конь — фигура, перемещающаяся по обычным шахматным правилам. </a:t>
            </a:r>
          </a:p>
          <a:p>
            <a:pPr>
              <a:buNone/>
            </a:pPr>
            <a:r>
              <a:rPr lang="ru-RU" sz="2400" dirty="0"/>
              <a:t>Задача заключается в поиске последовательности ходов, при которой конь точно один раз побывает на всех полях доски.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284538"/>
            <a:ext cx="35290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r>
              <a:rPr lang="ru-RU" sz="3600" b="1" dirty="0"/>
              <a:t>Алгоритм выполнения очередного 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инициализация выбора хода;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выбор очередного хода из списка возможных;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(выбранный ход приемлем)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 запись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(ход не последний)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отменить предыдущий ход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(есть другие ходы)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представления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ru-RU" dirty="0"/>
              <a:t>Доску можно представлять как матрицу </a:t>
            </a:r>
            <a:r>
              <a:rPr lang="ru-RU" i="1" dirty="0" err="1"/>
              <a:t>h</a:t>
            </a:r>
            <a:r>
              <a:rPr lang="en-US" dirty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dirty="0"/>
              <a:t> </a:t>
            </a:r>
            <a:r>
              <a:rPr lang="ru-RU" i="1" dirty="0"/>
              <a:t>у</a:t>
            </a:r>
            <a:r>
              <a:rPr lang="ru-RU" dirty="0"/>
              <a:t>] = 0  –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еще не посещалось </a:t>
            </a:r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i="1" dirty="0"/>
              <a:t>у</a:t>
            </a:r>
            <a:r>
              <a:rPr lang="ru-RU" dirty="0"/>
              <a:t>] = </a:t>
            </a:r>
            <a:r>
              <a:rPr lang="ru-RU" i="1" dirty="0" err="1"/>
              <a:t>i</a:t>
            </a:r>
            <a:r>
              <a:rPr lang="ru-RU" i="1" dirty="0"/>
              <a:t> </a:t>
            </a:r>
            <a:r>
              <a:rPr lang="ru-RU" dirty="0"/>
              <a:t>– 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посещалось на </a:t>
            </a:r>
            <a:r>
              <a:rPr lang="ru-RU" i="1" dirty="0"/>
              <a:t>i</a:t>
            </a:r>
            <a:r>
              <a:rPr lang="ru-RU" dirty="0"/>
              <a:t>-м ходу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Параметры должны определять начальные условия следующего хода и результат (если ход сделан).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первом случае достаточно задавать координаты поля (</a:t>
            </a:r>
            <a:r>
              <a:rPr lang="ru-RU" sz="2400" i="1" dirty="0" err="1"/>
              <a:t>х</a:t>
            </a:r>
            <a:r>
              <a:rPr lang="ru-RU" sz="2400" dirty="0"/>
              <a:t>, </a:t>
            </a:r>
            <a:r>
              <a:rPr lang="ru-RU" sz="2400" i="1" dirty="0"/>
              <a:t>у</a:t>
            </a:r>
            <a:r>
              <a:rPr lang="ru-RU" sz="2400" dirty="0"/>
              <a:t>), откуда следует ход, и число</a:t>
            </a:r>
            <a:r>
              <a:rPr lang="ru-RU" sz="2400" i="1" dirty="0"/>
              <a:t> </a:t>
            </a:r>
            <a:r>
              <a:rPr lang="ru-RU" sz="2400" i="1" dirty="0" err="1"/>
              <a:t>i</a:t>
            </a:r>
            <a:r>
              <a:rPr lang="ru-RU" sz="2400" dirty="0"/>
              <a:t>, указывающее  номер хода.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Очевидно, условие «ход не последний» можно переписать как </a:t>
            </a:r>
            <a:r>
              <a:rPr lang="en-US" sz="2400" i="1" dirty="0"/>
              <a:t>			</a:t>
            </a:r>
            <a:r>
              <a:rPr lang="ru-RU" sz="2400" i="1" dirty="0" err="1"/>
              <a:t>i</a:t>
            </a:r>
            <a:r>
              <a:rPr lang="ru-RU" sz="2400" dirty="0"/>
              <a:t> &lt; </a:t>
            </a:r>
            <a:r>
              <a:rPr lang="ru-RU" sz="2400" i="1" dirty="0"/>
              <a:t>п</a:t>
            </a:r>
            <a:r>
              <a:rPr lang="ru-RU" sz="2400" baseline="30000" dirty="0"/>
              <a:t>2</a:t>
            </a:r>
            <a:r>
              <a:rPr lang="ru-RU" sz="2400" dirty="0"/>
              <a:t>. 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Кроме того, если ввести две локальные переменные </a:t>
            </a:r>
            <a:r>
              <a:rPr lang="ru-RU" sz="2400" i="1" dirty="0" err="1"/>
              <a:t>u</a:t>
            </a:r>
            <a:r>
              <a:rPr lang="ru-RU" sz="2400" dirty="0"/>
              <a:t> и </a:t>
            </a:r>
            <a:r>
              <a:rPr lang="ru-RU" sz="2400" i="1" dirty="0" err="1"/>
              <a:t>v</a:t>
            </a:r>
            <a:r>
              <a:rPr lang="ru-RU" sz="2400" dirty="0"/>
              <a:t> для  позиции возможного хода, определяемого в соответствии с правилами хода коня, то условие «ход приемлем» можно представить как конъюнкцию условий, что новое поле находится в пределах доски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 ≤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0 ≤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 еще не посещалось  	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Отмена  хода</a:t>
            </a:r>
            <a:r>
              <a:rPr lang="en-US" sz="2400" dirty="0"/>
              <a:t>:</a:t>
            </a:r>
            <a:r>
              <a:rPr lang="ru-RU" sz="2400" dirty="0">
                <a:latin typeface="Courier" pitchFamily="49" charset="0"/>
              </a:rPr>
              <a:t> </a:t>
            </a:r>
            <a:r>
              <a:rPr lang="ru-RU" sz="2400" i="1" dirty="0">
                <a:latin typeface="Courier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dirty="0">
                <a:latin typeface="Courier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Введем локальную переменную </a:t>
            </a:r>
            <a:r>
              <a:rPr lang="ru-RU" sz="2400" i="1" dirty="0" err="1"/>
              <a:t>q</a:t>
            </a:r>
            <a:r>
              <a:rPr lang="ru-RU" sz="2400" dirty="0"/>
              <a:t> для результата.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18058"/>
          </a:xfrm>
        </p:spPr>
        <p:txBody>
          <a:bodyPr/>
          <a:lstStyle/>
          <a:p>
            <a:r>
              <a:rPr lang="ru-RU" dirty="0"/>
              <a:t>Конкретизация схемы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00042"/>
            <a:ext cx="8712968" cy="6215106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у)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инициация выбора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&gt; - координаты следующего хода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(i+1,u,v);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есть другие ходы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Выбор ходов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Полю с координатами (х</a:t>
            </a:r>
            <a:r>
              <a:rPr lang="ru-RU" sz="2400" baseline="-25000" dirty="0"/>
              <a:t>0</a:t>
            </a:r>
            <a:r>
              <a:rPr lang="ru-RU" sz="2400" dirty="0"/>
              <a:t>,у</a:t>
            </a:r>
            <a:r>
              <a:rPr lang="ru-RU" sz="2400" baseline="-25000" dirty="0"/>
              <a:t>0</a:t>
            </a:r>
            <a:r>
              <a:rPr lang="ru-RU" sz="2400" dirty="0"/>
              <a:t>) присваивается значение 1, остальные поля помечаются как свободные.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Если задана начальная пара координат </a:t>
            </a:r>
            <a:r>
              <a:rPr lang="ru-RU" sz="2400" dirty="0" err="1"/>
              <a:t>х</a:t>
            </a:r>
            <a:r>
              <a:rPr lang="ru-RU" sz="2400" dirty="0"/>
              <a:t>, у, то для следующего хода </a:t>
            </a:r>
            <a:r>
              <a:rPr lang="ru-RU" sz="2400" i="1" dirty="0" err="1"/>
              <a:t>u</a:t>
            </a:r>
            <a:r>
              <a:rPr lang="ru-RU" sz="2400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существует максимально восемь возможных вариантов.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Получать </a:t>
            </a:r>
            <a:r>
              <a:rPr lang="ru-RU" sz="2400" i="1" dirty="0" err="1"/>
              <a:t>u</a:t>
            </a:r>
            <a:r>
              <a:rPr lang="ru-RU" sz="2400" i="1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из </a:t>
            </a:r>
            <a:r>
              <a:rPr lang="ru-RU" sz="2400" i="1" dirty="0" err="1"/>
              <a:t>х</a:t>
            </a:r>
            <a:r>
              <a:rPr lang="ru-RU" sz="2400" i="1" dirty="0"/>
              <a:t>, у</a:t>
            </a:r>
            <a:r>
              <a:rPr lang="ru-RU" sz="2400" dirty="0"/>
              <a:t> можно, если к последним добавлять разности между координатами, хранящиеся либо в массиве разностей, либо в двух массивах, хранящих отдельные разности.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Рассмотрим вспомогательную матрицу: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221088"/>
            <a:ext cx="3888432" cy="83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1560" y="5160821"/>
            <a:ext cx="8135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Для поля 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i="1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) построим последовательность ходов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	</a:t>
            </a:r>
            <a:r>
              <a:rPr lang="ru-RU" sz="2400" dirty="0">
                <a:latin typeface="Calibri" pitchFamily="34" charset="0"/>
              </a:rPr>
              <a:t>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0,</a:t>
            </a:r>
            <a:r>
              <a:rPr lang="ru-RU" sz="2400" i="1" baseline="-25000" dirty="0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1,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ru-RU" sz="2400" i="1" baseline="-25000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)     (</a:t>
            </a:r>
            <a:r>
              <a:rPr lang="ru-RU" sz="2400" i="1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 = 0, 1, ..., 7)   </a:t>
            </a:r>
          </a:p>
          <a:p>
            <a:pPr algn="just"/>
            <a:r>
              <a:rPr lang="ru-RU" sz="2400" dirty="0">
                <a:latin typeface="Calibri" pitchFamily="34" charset="0"/>
              </a:rPr>
              <a:t>и отберем из них те, которые не выводят за пределы поля</a:t>
            </a:r>
            <a:r>
              <a:rPr lang="ru-RU" sz="2400" dirty="0"/>
              <a:t>.</a:t>
            </a: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1378</Words>
  <Application>Microsoft Office PowerPoint</Application>
  <PresentationFormat>Экран (4:3)</PresentationFormat>
  <Paragraphs>117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Times New Roman</vt:lpstr>
      <vt:lpstr>Тема Office</vt:lpstr>
      <vt:lpstr>Алгоритмы с возвратом</vt:lpstr>
      <vt:lpstr>Постановка задачи</vt:lpstr>
      <vt:lpstr>Задача о ходе коня</vt:lpstr>
      <vt:lpstr>Презентация PowerPoint</vt:lpstr>
      <vt:lpstr>Алгоритм выполнения очередного хода</vt:lpstr>
      <vt:lpstr>Выбор представления данных</vt:lpstr>
      <vt:lpstr>Выбор параметров</vt:lpstr>
      <vt:lpstr>Конкретизация схемы</vt:lpstr>
      <vt:lpstr>Выбор ходов</vt:lpstr>
      <vt:lpstr>Презентация PowerPoint</vt:lpstr>
      <vt:lpstr>Правило Варнсдорфа, 1823</vt:lpstr>
      <vt:lpstr>Задача о восьми ферзях</vt:lpstr>
      <vt:lpstr>Пример</vt:lpstr>
      <vt:lpstr>Схема нахождения всех решений  (n – количество шагов, m – количество вариантов на каждом шаге)  </vt:lpstr>
      <vt:lpstr>Нахождение оптимальной выборки  (задача о рюкзаке)</vt:lpstr>
      <vt:lpstr>Схема перебора всех решений и выбора оптимального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admin</cp:lastModifiedBy>
  <cp:revision>165</cp:revision>
  <dcterms:created xsi:type="dcterms:W3CDTF">2009-12-06T06:01:18Z</dcterms:created>
  <dcterms:modified xsi:type="dcterms:W3CDTF">2022-12-14T12:54:47Z</dcterms:modified>
</cp:coreProperties>
</file>