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1" r:id="rId9"/>
    <p:sldId id="260" r:id="rId10"/>
    <p:sldId id="276" r:id="rId11"/>
    <p:sldId id="277" r:id="rId12"/>
    <p:sldId id="278" r:id="rId13"/>
    <p:sldId id="283" r:id="rId14"/>
    <p:sldId id="280" r:id="rId15"/>
    <p:sldId id="281" r:id="rId16"/>
    <p:sldId id="28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402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11-Dec-22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250C9-9FA4-3B50-0E93-7D2059A2D07B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1AA142-5CB5-A246-05A6-3F546C5A7C31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D5565FD5-302C-67C9-5FAC-41CF7638AB1A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362B9461-ABF9-68B6-0488-C3D7EAA209A2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05B08F-A102-1EC9-8C57-46A7B9634DC7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74896BB5-EDB5-0C2E-4880-73D7F7E93FB3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5723E073-B968-A21A-8D97-9C617E6EBF2B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 21">
            <a:extLst>
              <a:ext uri="{FF2B5EF4-FFF2-40B4-BE49-F238E27FC236}">
                <a16:creationId xmlns:a16="http://schemas.microsoft.com/office/drawing/2014/main" id="{EBDE3997-6186-1157-86E5-173810A73216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54EC3C65-78E4-3820-D258-26251D6B1C67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9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4592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49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2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6EA26F91-0DA9-5B5F-8FB7-4049BE5980B2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4C3B65AF-0DEC-5A1A-9E0E-1B399E434C0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5555B53C-8ECD-28CC-3E7B-235C379C5AA6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241FC6-6A4D-2150-DDE7-30B829879CC3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2C392A8-FA64-8025-7A5F-0ADE19E5A96C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3AEE07F-FB6F-7BC8-BE38-FDF3CED2C0B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9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E643A-CFD8-56F7-69CA-389F597AC2B5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A488A158-9FA7-76E7-0064-EEC3389468FD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583FF320-E2C8-7177-2DDC-9D6390E487BE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1BB113A8-C765-0EE9-DDFD-506154A9144A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9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3761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831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9154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5538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8226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7432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DF68-3089-814D-8A14-C651FE91885E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3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651" r:id="rId13"/>
    <p:sldLayoutId id="2147483654" r:id="rId14"/>
    <p:sldLayoutId id="2147483658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77" y="2032168"/>
            <a:ext cx="7096933" cy="806675"/>
          </a:xfrm>
        </p:spPr>
        <p:txBody>
          <a:bodyPr>
            <a:normAutofit fontScale="90000"/>
          </a:bodyPr>
          <a:lstStyle/>
          <a:p>
            <a:r>
              <a:rPr lang="en-US" dirty="0"/>
              <a:t>Campaign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6827"/>
            <a:ext cx="9500507" cy="993496"/>
          </a:xfrm>
        </p:spPr>
        <p:txBody>
          <a:bodyPr/>
          <a:lstStyle/>
          <a:p>
            <a:r>
              <a:rPr lang="en-US" dirty="0"/>
              <a:t>Dimosthenis Theofilopoulos</a:t>
            </a:r>
          </a:p>
          <a:p>
            <a:r>
              <a:rPr lang="en-US" dirty="0"/>
              <a:t>Case Study for Junior Business Intelligence Analyst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51E0-784F-E39A-F94E-4BC7B986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52" y="181767"/>
            <a:ext cx="6054402" cy="766099"/>
          </a:xfrm>
        </p:spPr>
        <p:txBody>
          <a:bodyPr/>
          <a:lstStyle/>
          <a:p>
            <a:r>
              <a:rPr lang="en-US" dirty="0"/>
              <a:t>Campaign Evaluation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46C12F3C-088E-BF0B-FC7A-7C6E6AE0B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904" y="2529479"/>
            <a:ext cx="4663439" cy="33880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C9D96-C15D-AF02-FF36-ECE0347FA4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4E67-E4FE-4BDC-CF9C-CE1EBCCB1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59C5-AF75-4B5A-7DE3-481F6EAD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927A13-67C0-877B-C54D-3CAC688650E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3341706"/>
            <a:ext cx="4596259" cy="881801"/>
          </a:xfrm>
        </p:spPr>
        <p:txBody>
          <a:bodyPr/>
          <a:lstStyle/>
          <a:p>
            <a:r>
              <a:rPr lang="en-US" dirty="0"/>
              <a:t>We see that </a:t>
            </a:r>
            <a:r>
              <a:rPr lang="en-US" dirty="0">
                <a:solidFill>
                  <a:srgbClr val="00B050"/>
                </a:solidFill>
              </a:rPr>
              <a:t>during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the campaign, the gross revenue was higher than the periods </a:t>
            </a:r>
            <a:r>
              <a:rPr lang="en-US" dirty="0">
                <a:solidFill>
                  <a:srgbClr val="FFC000"/>
                </a:solidFill>
              </a:rPr>
              <a:t>before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after</a:t>
            </a:r>
            <a:r>
              <a:rPr lang="en-US" dirty="0"/>
              <a:t> the campaign.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99FA2E-B8C9-0317-DF54-700A7959C1B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Gross Revenue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234A9-E180-C8D3-180B-ED700A0E0E16}"/>
              </a:ext>
            </a:extLst>
          </p:cNvPr>
          <p:cNvSpPr txBox="1"/>
          <p:nvPr/>
        </p:nvSpPr>
        <p:spPr>
          <a:xfrm>
            <a:off x="1307452" y="1014867"/>
            <a:ext cx="881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a better insight of the effects of the campaign we will present various KPIs and how they evolved </a:t>
            </a:r>
            <a:r>
              <a:rPr lang="en-US" dirty="0">
                <a:solidFill>
                  <a:srgbClr val="FFC000"/>
                </a:solidFill>
              </a:rPr>
              <a:t>before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during </a:t>
            </a:r>
            <a:r>
              <a:rPr lang="en-US" dirty="0"/>
              <a:t>and </a:t>
            </a:r>
            <a:r>
              <a:rPr lang="en-US" dirty="0">
                <a:solidFill>
                  <a:schemeClr val="accent3"/>
                </a:solidFill>
              </a:rPr>
              <a:t>after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campaign.</a:t>
            </a:r>
          </a:p>
        </p:txBody>
      </p:sp>
    </p:spTree>
    <p:extLst>
      <p:ext uri="{BB962C8B-B14F-4D97-AF65-F5344CB8AC3E}">
        <p14:creationId xmlns:p14="http://schemas.microsoft.com/office/powerpoint/2010/main" val="65944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15864C6-2A68-064B-3A0E-CA8F329A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424363"/>
            <a:ext cx="6054402" cy="766099"/>
          </a:xfrm>
        </p:spPr>
        <p:txBody>
          <a:bodyPr/>
          <a:lstStyle/>
          <a:p>
            <a:r>
              <a:rPr lang="en-US" dirty="0"/>
              <a:t>Campaign Evaluation</a:t>
            </a:r>
          </a:p>
        </p:txBody>
      </p:sp>
      <p:pic>
        <p:nvPicPr>
          <p:cNvPr id="13" name="Content Placeholder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EAE9075B-3FDC-7A86-85F6-31F02A079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74" y="2528888"/>
            <a:ext cx="3811352" cy="28273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86B5-3DD1-8EAB-4A0E-48EB9772EF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34C1-5F8A-A373-6FC8-1695ABCA1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F2C77-D332-9DED-A1A0-F0FF31E1F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EB8E93-CD3C-4C24-D31A-B2752A554D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16281" y="2814339"/>
            <a:ext cx="4663440" cy="1427977"/>
          </a:xfrm>
        </p:spPr>
        <p:txBody>
          <a:bodyPr/>
          <a:lstStyle/>
          <a:p>
            <a:r>
              <a:rPr lang="en-US" dirty="0"/>
              <a:t>Although the peak of the transactions was during the campaign, in general there isn’t a clear trend regarding the amount of the transactions and the period they were made.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BB903D-3C80-C0F1-EB4C-8C4459CCDDB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8221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1578-4F12-EE12-ABD0-01493C17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922789"/>
            <a:ext cx="5912816" cy="783774"/>
          </a:xfrm>
        </p:spPr>
        <p:txBody>
          <a:bodyPr/>
          <a:lstStyle/>
          <a:p>
            <a:r>
              <a:rPr lang="en-US" dirty="0"/>
              <a:t>Campaign Evaluation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6B81-FDAA-41EB-A1C1-08B050EC1F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3015-8C7A-1071-2809-3611984FA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3641-DE96-7172-BBF8-93ED31596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19A84A-D1D1-F2ED-7BA8-8A927B39F3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4"/>
            <a:ext cx="4663440" cy="2387746"/>
          </a:xfrm>
        </p:spPr>
        <p:txBody>
          <a:bodyPr/>
          <a:lstStyle/>
          <a:p>
            <a:r>
              <a:rPr lang="en-US" dirty="0"/>
              <a:t>There is a high peak the day before the campaign started (24-01). Maybe it is due to advertisement of the campaign or a relative reason. Moreover the two highest peaks can be found during the campaign. One on the first day and one near the last days.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8F5291-3B39-E81A-438F-892088E0930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	New Customers</a:t>
            </a: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2A5631D3-85D5-1C25-3813-477BEA6D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828" y="2528888"/>
            <a:ext cx="3796044" cy="2827337"/>
          </a:xfrm>
        </p:spPr>
      </p:pic>
    </p:spTree>
    <p:extLst>
      <p:ext uri="{BB962C8B-B14F-4D97-AF65-F5344CB8AC3E}">
        <p14:creationId xmlns:p14="http://schemas.microsoft.com/office/powerpoint/2010/main" val="38352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E3EC4DB-51E4-6E4B-8ECE-063977D9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85177"/>
            <a:ext cx="5998418" cy="764171"/>
          </a:xfrm>
        </p:spPr>
        <p:txBody>
          <a:bodyPr/>
          <a:lstStyle/>
          <a:p>
            <a:r>
              <a:rPr lang="en-US" dirty="0"/>
              <a:t>Summary-Comments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99C5B8-82AB-0EC6-2064-1F4D9197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there are some clear trends that seem to happen due to the campaign as we have pointed out. Mainly regarding the Gross Revenue and the new customers.</a:t>
            </a:r>
          </a:p>
          <a:p>
            <a:r>
              <a:rPr lang="en-US" dirty="0"/>
              <a:t>Nationality and gender could be two parameters that will </a:t>
            </a:r>
            <a:r>
              <a:rPr lang="en-US"/>
              <a:t>shed more </a:t>
            </a:r>
            <a:r>
              <a:rPr lang="en-US" dirty="0"/>
              <a:t>light to the analysis. Moreover, it would be useful if we could analyze if the new customers due to the campaign, remained active in the casino the following months.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1F89-CE33-8D39-3B7E-53FFC72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3DCC-6B9D-807A-17F0-5B771B5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32B5A-7E5E-40F4-FB2D-5588355C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9251"/>
            <a:ext cx="5078136" cy="111071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1213243"/>
          </a:xfrm>
        </p:spPr>
        <p:txBody>
          <a:bodyPr>
            <a:normAutofit/>
          </a:bodyPr>
          <a:lstStyle/>
          <a:p>
            <a:r>
              <a:rPr lang="en-US" dirty="0"/>
              <a:t>Dimosthenis Theofilopoulos</a:t>
            </a:r>
          </a:p>
          <a:p>
            <a:r>
              <a:rPr lang="en-US" dirty="0"/>
              <a:t>dimostheof@gmail.com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2118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Introduction-Assumptions</a:t>
            </a:r>
          </a:p>
          <a:p>
            <a:r>
              <a:rPr lang="en-US" dirty="0"/>
              <a:t>KPI demonstration</a:t>
            </a:r>
          </a:p>
          <a:p>
            <a:r>
              <a:rPr lang="en-US" dirty="0"/>
              <a:t>Campaign Evaluation</a:t>
            </a:r>
          </a:p>
          <a:p>
            <a:r>
              <a:rPr lang="en-US" dirty="0"/>
              <a:t>Summary-Comments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Campaign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52" y="768350"/>
            <a:ext cx="10515600" cy="1133475"/>
          </a:xfrm>
        </p:spPr>
        <p:txBody>
          <a:bodyPr/>
          <a:lstStyle/>
          <a:p>
            <a:r>
              <a:rPr lang="en-US" dirty="0"/>
              <a:t>Introduction-Assumptions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03" y="3079446"/>
            <a:ext cx="10515600" cy="9388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campaign is focused on ages between 25-40 and customers that are in Segment B. The campaign ran for 11 days. From 25-01-2020 until 04-02-2020.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Campaign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KPI 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323850"/>
            <a:ext cx="6128658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Casino Gross Revenue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B4F2D184-B2EF-6E09-7E33-E0399173B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33" y="1295400"/>
            <a:ext cx="6277332" cy="325755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11-Dec-22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Campaign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C6C5E-2E8F-B2A4-0EAF-8B8CD562D100}"/>
              </a:ext>
            </a:extLst>
          </p:cNvPr>
          <p:cNvSpPr txBox="1"/>
          <p:nvPr/>
        </p:nvSpPr>
        <p:spPr>
          <a:xfrm flipH="1">
            <a:off x="2785965" y="455295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gross revenue after the first day of the campaign has increased and remained at this same value with small fluctuations. The loss on 29-01 may be due to inadequate data.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51" y="196377"/>
            <a:ext cx="7850673" cy="811431"/>
          </a:xfrm>
        </p:spPr>
        <p:txBody>
          <a:bodyPr>
            <a:normAutofit/>
          </a:bodyPr>
          <a:lstStyle/>
          <a:p>
            <a:r>
              <a:rPr lang="en-US" sz="4800" b="1" dirty="0"/>
              <a:t>Casino Gross Revenue and 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11-Dec-22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Campaign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F8B5A-038C-F626-4934-CDEEF1676DEB}"/>
              </a:ext>
            </a:extLst>
          </p:cNvPr>
          <p:cNvSpPr txBox="1"/>
          <p:nvPr/>
        </p:nvSpPr>
        <p:spPr>
          <a:xfrm>
            <a:off x="5543051" y="1556272"/>
            <a:ext cx="4229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we see that the customers of 32 years old produced the highest gross revenue, it is not clear that there are specific age groups that produce particular gross. </a:t>
            </a:r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B2623B7F-99BE-E86A-1C05-1EFA31C8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6" y="1831885"/>
            <a:ext cx="4764946" cy="27151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F84A13-06D8-09A7-C698-D01900922A6B}"/>
              </a:ext>
            </a:extLst>
          </p:cNvPr>
          <p:cNvSpPr txBox="1"/>
          <p:nvPr/>
        </p:nvSpPr>
        <p:spPr>
          <a:xfrm>
            <a:off x="5543051" y="3156298"/>
            <a:ext cx="5907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isn’t any linear relation between age and gross revenue.</a:t>
            </a:r>
          </a:p>
          <a:p>
            <a:r>
              <a:rPr lang="en-US" dirty="0"/>
              <a:t>The diagrams could approximate a normal distribution </a:t>
            </a:r>
          </a:p>
          <a:p>
            <a:r>
              <a:rPr lang="en-US" dirty="0"/>
              <a:t>with 32 years old as mean but much more data is required</a:t>
            </a:r>
          </a:p>
          <a:p>
            <a:r>
              <a:rPr lang="en-US" dirty="0"/>
              <a:t>Due to the spike in Age=27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E2EC-1AB6-65FC-9A93-BCF0E173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Gross revenue and Games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A5B9A3AC-CF20-0697-0EBA-7D7E49F79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423" y="2439459"/>
            <a:ext cx="3825586" cy="3270876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A4E3D-13DF-FCCE-B15F-A5BA20F5E82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E9AC2A-20AD-8C48-B5EB-B5322BDBCDEE}" type="datetime1">
              <a:rPr lang="en-US" smtClean="0"/>
              <a:pPr>
                <a:spcAft>
                  <a:spcPts val="600"/>
                </a:spcAft>
              </a:pPr>
              <a:t>11-Dec-22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34D8-521E-FCB6-8386-D707A7F85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Campaign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9411-7925-4EA6-70C9-C4343A2EE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09326-B85A-316B-A485-DED141BED269}"/>
              </a:ext>
            </a:extLst>
          </p:cNvPr>
          <p:cNvSpPr txBox="1"/>
          <p:nvPr/>
        </p:nvSpPr>
        <p:spPr>
          <a:xfrm>
            <a:off x="5365103" y="2808737"/>
            <a:ext cx="5784980" cy="98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Video Slots are by far the type of games that produce the highest Gross revenue. Reversal transaction produced no Gross Revenue.</a:t>
            </a:r>
          </a:p>
        </p:txBody>
      </p:sp>
    </p:spTree>
    <p:extLst>
      <p:ext uri="{BB962C8B-B14F-4D97-AF65-F5344CB8AC3E}">
        <p14:creationId xmlns:p14="http://schemas.microsoft.com/office/powerpoint/2010/main" val="2400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7D46-911C-DFD7-608C-2E4DF3B3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26" y="469784"/>
            <a:ext cx="8379180" cy="783774"/>
          </a:xfrm>
        </p:spPr>
        <p:txBody>
          <a:bodyPr/>
          <a:lstStyle/>
          <a:p>
            <a:r>
              <a:rPr lang="en-US" dirty="0"/>
              <a:t>Transactions during Campaign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5336D90A-94C1-C641-3028-C91585109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89" y="1472236"/>
            <a:ext cx="5405586" cy="27265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BC7C-B191-9154-00D6-0B008F1B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11-Dec-22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C2C3-5F6C-05B8-8813-8927D74E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Campaign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6242-08CE-C06C-3EBC-91029BB7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0EA3D-5350-EE28-7D75-21444FE54139}"/>
              </a:ext>
            </a:extLst>
          </p:cNvPr>
          <p:cNvSpPr txBox="1"/>
          <p:nvPr/>
        </p:nvSpPr>
        <p:spPr>
          <a:xfrm>
            <a:off x="2312879" y="4462434"/>
            <a:ext cx="6895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amount of transaction had small fluctuations and remained above 50000 during the campaign with a significant spike on 27-01-20 (Monday).</a:t>
            </a:r>
          </a:p>
        </p:txBody>
      </p:sp>
    </p:spTree>
    <p:extLst>
      <p:ext uri="{BB962C8B-B14F-4D97-AF65-F5344CB8AC3E}">
        <p14:creationId xmlns:p14="http://schemas.microsoft.com/office/powerpoint/2010/main" val="41626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0363-9330-6C5A-C871-B0B4D37B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New Customers during Campaign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EBDB5191-E450-D72C-E080-1127330A5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828" y="2528888"/>
            <a:ext cx="3796044" cy="2827337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1E0B2-E5AF-6297-D733-75DDD0226A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E9AC2A-20AD-8C48-B5EB-B5322BDBCDEE}" type="datetime1">
              <a:rPr lang="en-US" smtClean="0"/>
              <a:pPr>
                <a:spcAft>
                  <a:spcPts val="600"/>
                </a:spcAft>
              </a:pPr>
              <a:t>11-Dec-22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75168-4F5A-7DC5-8895-937935C43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Campaign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9ED1-D3A2-4873-5D6B-061292D5B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E358E2-224F-6D64-1E7C-B08E2CDBB4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first day of the campaign there has been a significant number of new customers with the highest peak after 4 days. From that day on, we observe a decrease with the lowest point on 02-02-20.</a:t>
            </a:r>
          </a:p>
        </p:txBody>
      </p:sp>
    </p:spTree>
    <p:extLst>
      <p:ext uri="{BB962C8B-B14F-4D97-AF65-F5344CB8AC3E}">
        <p14:creationId xmlns:p14="http://schemas.microsoft.com/office/powerpoint/2010/main" val="185141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openxmlformats.org/package/2006/metadata/core-properties"/>
    <ds:schemaRef ds:uri="71af3243-3dd4-4a8d-8c0d-dd76da1f02a5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sharepoint/v3"/>
    <ds:schemaRef ds:uri="http://schemas.microsoft.com/office/infopath/2007/PartnerControls"/>
    <ds:schemaRef ds:uri="230e9df3-be65-4c73-a93b-d1236ebd677e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530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Tenorite</vt:lpstr>
      <vt:lpstr>Office Theme</vt:lpstr>
      <vt:lpstr>Campaign Analysis</vt:lpstr>
      <vt:lpstr>Topics</vt:lpstr>
      <vt:lpstr>Introduction-Assumptions</vt:lpstr>
      <vt:lpstr>KPI demonstration</vt:lpstr>
      <vt:lpstr>Casino Gross Revenue</vt:lpstr>
      <vt:lpstr>Casino Gross Revenue and Age</vt:lpstr>
      <vt:lpstr>Gross revenue and Games</vt:lpstr>
      <vt:lpstr>Transactions during Campaign</vt:lpstr>
      <vt:lpstr>New Customers during Campaign</vt:lpstr>
      <vt:lpstr>Campaign Evaluation</vt:lpstr>
      <vt:lpstr>Campaign Evaluation</vt:lpstr>
      <vt:lpstr>Campaign Evaluation</vt:lpstr>
      <vt:lpstr>Summary-Comments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 Analysis</dc:title>
  <dc:creator>Dimosthenis Theofilopoulos</dc:creator>
  <cp:lastModifiedBy>Dimosthenis Theofilopoulos</cp:lastModifiedBy>
  <cp:revision>24</cp:revision>
  <dcterms:created xsi:type="dcterms:W3CDTF">2022-12-10T10:03:42Z</dcterms:created>
  <dcterms:modified xsi:type="dcterms:W3CDTF">2022-12-11T09:00:40Z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