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85" r:id="rId3"/>
  </p:sldMasterIdLst>
  <p:notesMasterIdLst>
    <p:notesMasterId r:id="rId27"/>
  </p:notesMasterIdLst>
  <p:handoutMasterIdLst>
    <p:handoutMasterId r:id="rId28"/>
  </p:handoutMasterIdLst>
  <p:sldIdLst>
    <p:sldId id="394" r:id="rId4"/>
    <p:sldId id="526" r:id="rId5"/>
    <p:sldId id="466" r:id="rId6"/>
    <p:sldId id="502" r:id="rId7"/>
    <p:sldId id="503" r:id="rId8"/>
    <p:sldId id="517" r:id="rId9"/>
    <p:sldId id="518" r:id="rId10"/>
    <p:sldId id="515" r:id="rId11"/>
    <p:sldId id="527" r:id="rId12"/>
    <p:sldId id="528" r:id="rId13"/>
    <p:sldId id="549" r:id="rId14"/>
    <p:sldId id="550" r:id="rId15"/>
    <p:sldId id="551" r:id="rId16"/>
    <p:sldId id="547" r:id="rId17"/>
    <p:sldId id="543" r:id="rId18"/>
    <p:sldId id="544" r:id="rId19"/>
    <p:sldId id="545" r:id="rId20"/>
    <p:sldId id="546" r:id="rId21"/>
    <p:sldId id="538" r:id="rId22"/>
    <p:sldId id="539" r:id="rId23"/>
    <p:sldId id="540" r:id="rId24"/>
    <p:sldId id="541" r:id="rId25"/>
    <p:sldId id="542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FF68222-1BA1-4D54-B55E-5F9C678CDFB3}">
          <p14:sldIdLst>
            <p14:sldId id="394"/>
            <p14:sldId id="526"/>
            <p14:sldId id="466"/>
          </p14:sldIdLst>
        </p14:section>
        <p14:section name="Course Overview" id="{4F731374-FDBF-4599-8927-202F8F8ABE02}">
          <p14:sldIdLst>
            <p14:sldId id="502"/>
            <p14:sldId id="503"/>
            <p14:sldId id="517"/>
            <p14:sldId id="518"/>
          </p14:sldIdLst>
        </p14:section>
        <p14:section name="Trainers" id="{613DBB0F-39D4-4E0C-8B58-572E865B7F8F}">
          <p14:sldIdLst>
            <p14:sldId id="515"/>
            <p14:sldId id="527"/>
            <p14:sldId id="528"/>
          </p14:sldIdLst>
        </p14:section>
        <p14:section name="Course Details and Schedule" id="{D9D5EB9C-AA12-4394-955A-CF027F9083F1}">
          <p14:sldIdLst>
            <p14:sldId id="549"/>
            <p14:sldId id="550"/>
            <p14:sldId id="551"/>
          </p14:sldIdLst>
        </p14:section>
        <p14:section name="Evaluation" id="{2421DB68-B5C9-4E6A-856B-120CDEFCE3D0}">
          <p14:sldIdLst>
            <p14:sldId id="547"/>
          </p14:sldIdLst>
        </p14:section>
        <p14:section name="Resources" id="{2C22B0C1-8D66-4EED-9673-1A93542F141C}">
          <p14:sldIdLst>
            <p14:sldId id="543"/>
            <p14:sldId id="544"/>
            <p14:sldId id="545"/>
            <p14:sldId id="546"/>
          </p14:sldIdLst>
        </p14:section>
        <p14:section name="Conclusion" id="{A22E24C0-5C03-4285-BC30-68B841CADA4F}">
          <p14:sldIdLst>
            <p14:sldId id="538"/>
            <p14:sldId id="539"/>
            <p14:sldId id="540"/>
            <p14:sldId id="541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595" autoAdjust="0"/>
  </p:normalViewPr>
  <p:slideViewPr>
    <p:cSldViewPr>
      <p:cViewPr varScale="1">
        <p:scale>
          <a:sx n="69" d="100"/>
          <a:sy n="69" d="100"/>
        </p:scale>
        <p:origin x="512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9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0764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9018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7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5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096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9696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15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9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9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8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7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6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79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2224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5884039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7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6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2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6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2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59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51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8/databases-advanced-hibernate" TargetMode="External"/><Relationship Id="rId3" Type="http://schemas.openxmlformats.org/officeDocument/2006/relationships/hyperlink" Target="https://softuni.bg/trainings/2089/databases-frameworks-hibernate-and-spring-data-october-2018" TargetMode="External"/><Relationship Id="rId7" Type="http://schemas.openxmlformats.org/officeDocument/2006/relationships/hyperlink" Target="https://www.facebook.com/groups/SoftUniJavaDBFundamentalsSeptember201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softuni.bg/trainings/2089/databases-frameworks-hibernate-and-spring-data-october-2018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9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hyperlink" Target="http://smartit.bg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4.gif"/><Relationship Id="rId5" Type="http://schemas.openxmlformats.org/officeDocument/2006/relationships/image" Target="../media/image71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897093"/>
            <a:ext cx="3376772" cy="32684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2950749" cy="506796"/>
          </a:xfrm>
        </p:spPr>
        <p:txBody>
          <a:bodyPr/>
          <a:lstStyle/>
          <a:p>
            <a:r>
              <a:rPr lang="en-US" sz="2800" dirty="0" err="1"/>
              <a:t>SoftUni</a:t>
            </a:r>
            <a:r>
              <a:rPr lang="en-US" sz="2800" dirty="0"/>
              <a:t> </a:t>
            </a:r>
            <a:r>
              <a:rPr lang="en-US" sz="2800" dirty="0" smtClean="0"/>
              <a:t>Team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0972" y="5368739"/>
            <a:ext cx="2950749" cy="444793"/>
          </a:xfrm>
        </p:spPr>
        <p:txBody>
          <a:bodyPr/>
          <a:lstStyle/>
          <a:p>
            <a:r>
              <a:rPr lang="en-US" sz="2400" dirty="0"/>
              <a:t>Technical </a:t>
            </a:r>
            <a:r>
              <a:rPr lang="en-US" sz="2400" dirty="0" smtClean="0"/>
              <a:t>Trainers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7580459" cy="5201066"/>
          </a:xfrm>
        </p:spPr>
        <p:txBody>
          <a:bodyPr/>
          <a:lstStyle/>
          <a:p>
            <a:r>
              <a:rPr lang="en-US" b="1" dirty="0" smtClean="0"/>
              <a:t>Radoslav Ivanov</a:t>
            </a:r>
          </a:p>
          <a:p>
            <a:pPr lvl="1"/>
            <a:r>
              <a:rPr lang="en-GB" noProof="1"/>
              <a:t>Technical </a:t>
            </a:r>
            <a:r>
              <a:rPr lang="en-GB" noProof="1" smtClean="0"/>
              <a:t>Trai</a:t>
            </a:r>
            <a:r>
              <a:rPr lang="en-US" noProof="1" smtClean="0"/>
              <a:t>n</a:t>
            </a:r>
            <a:r>
              <a:rPr lang="en-GB" noProof="1" smtClean="0"/>
              <a:t>er </a:t>
            </a:r>
            <a:r>
              <a:rPr lang="en-GB" noProof="1"/>
              <a:t>@ SoftUni</a:t>
            </a:r>
          </a:p>
          <a:p>
            <a:pPr lvl="1"/>
            <a:r>
              <a:rPr lang="en-GB" noProof="1" smtClean="0"/>
              <a:t>Java </a:t>
            </a:r>
            <a:r>
              <a:rPr lang="en-GB" noProof="1"/>
              <a:t>Web Developer</a:t>
            </a:r>
          </a:p>
          <a:p>
            <a:pPr lvl="1"/>
            <a:r>
              <a:rPr lang="en-GB" noProof="1"/>
              <a:t>Experience with </a:t>
            </a:r>
            <a:r>
              <a:rPr lang="en-GB" noProof="1" smtClean="0"/>
              <a:t>MySQL </a:t>
            </a:r>
            <a:r>
              <a:rPr lang="en-GB" noProof="1"/>
              <a:t>and </a:t>
            </a:r>
            <a:r>
              <a:rPr lang="en-GB" noProof="1" smtClean="0"/>
              <a:t>Hibernate</a:t>
            </a:r>
            <a:endParaRPr lang="en-GB" noProof="1"/>
          </a:p>
          <a:p>
            <a:pPr lvl="1"/>
            <a:r>
              <a:rPr lang="en-GB" noProof="1"/>
              <a:t>Interested in self-development </a:t>
            </a:r>
            <a:br>
              <a:rPr lang="en-GB" noProof="1"/>
            </a:br>
            <a:r>
              <a:rPr lang="en-GB" noProof="1"/>
              <a:t>and </a:t>
            </a:r>
            <a:r>
              <a:rPr lang="en-GB" noProof="1" smtClean="0"/>
              <a:t>business</a:t>
            </a:r>
            <a:endParaRPr lang="en-GB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95" y="1669382"/>
            <a:ext cx="3379020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 Fundamentals </a:t>
            </a:r>
            <a:r>
              <a:rPr lang="en-US" dirty="0"/>
              <a:t>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0889" y="1990563"/>
            <a:ext cx="8030694" cy="532600"/>
            <a:chOff x="511822" y="1838163"/>
            <a:chExt cx="6573425" cy="5326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778154" y="1845485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852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855906" y="1504890"/>
            <a:ext cx="159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17-Sept-2018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24038" y="1504890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22</a:t>
            </a:r>
            <a:r>
              <a:rPr lang="en-US" sz="2000" b="1" dirty="0" smtClean="0"/>
              <a:t>-Oct-2018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043301" y="1504890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09</a:t>
            </a:r>
            <a:r>
              <a:rPr lang="en-US" sz="2000" b="1" dirty="0" smtClean="0"/>
              <a:t>-Dec-2018</a:t>
            </a:r>
            <a:endParaRPr lang="en-US" sz="20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686565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928552" y="2876044"/>
            <a:ext cx="2911092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Basics - MySQL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17-Sept-2018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21-Oct-2018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929251" y="2876044"/>
            <a:ext cx="330799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Advanced - Hibernate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weeks * 4 times / week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22-Oct-2018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09-Dec-2018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8309738" y="2876044"/>
            <a:ext cx="182878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70889" y="2249541"/>
            <a:ext cx="8030694" cy="73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7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474" y="2173900"/>
            <a:ext cx="4303560" cy="43035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6515319">
            <a:off x="8336079" y="3611783"/>
            <a:ext cx="2403532" cy="3555604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089492" y="4033133"/>
            <a:ext cx="181552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 smtClean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288466">
            <a:off x="3343058" y="4031506"/>
            <a:ext cx="2436754" cy="28561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9262729" y="5061342"/>
            <a:ext cx="1579421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 smtClean="0"/>
              <a:t>Exam</a:t>
            </a:r>
            <a:r>
              <a:rPr lang="bg-BG" sz="3200" b="1" dirty="0" smtClean="0"/>
              <a:t> </a:t>
            </a:r>
            <a:r>
              <a:rPr lang="bg-BG" sz="3200" b="1" dirty="0"/>
              <a:t/>
            </a:r>
            <a:br>
              <a:rPr lang="bg-BG" sz="3200" b="1" dirty="0"/>
            </a:br>
            <a:r>
              <a:rPr lang="en-US" sz="3200" b="1" dirty="0" smtClean="0"/>
              <a:t>85</a:t>
            </a:r>
            <a:r>
              <a:rPr lang="bg-BG" sz="3200" b="1" dirty="0" smtClean="0"/>
              <a:t>%</a:t>
            </a:r>
            <a:endParaRPr lang="en-US" sz="3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45979">
            <a:off x="3548350" y="1315636"/>
            <a:ext cx="2436754" cy="28561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AF37ED-8362-4A88-B550-CD97C688F4D6}"/>
              </a:ext>
            </a:extLst>
          </p:cNvPr>
          <p:cNvSpPr txBox="1"/>
          <p:nvPr/>
        </p:nvSpPr>
        <p:spPr>
          <a:xfrm>
            <a:off x="3570556" y="2190840"/>
            <a:ext cx="1685656" cy="93557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 smtClean="0"/>
              <a:t>Homework</a:t>
            </a:r>
            <a:r>
              <a:rPr lang="bg-BG" sz="2400" b="1" dirty="0" smtClean="0"/>
              <a:t> 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 smtClean="0"/>
              <a:t>1</a:t>
            </a:r>
            <a:r>
              <a:rPr lang="en-US" sz="2400" b="1" dirty="0" smtClean="0"/>
              <a:t>5</a:t>
            </a:r>
            <a:r>
              <a:rPr lang="bg-BG" sz="2400" b="1" dirty="0" smtClean="0"/>
              <a:t>%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2F45E-560E-4CFD-9D9D-F462410FEDA6}"/>
              </a:ext>
            </a:extLst>
          </p:cNvPr>
          <p:cNvSpPr txBox="1"/>
          <p:nvPr/>
        </p:nvSpPr>
        <p:spPr>
          <a:xfrm rot="50800">
            <a:off x="3606052" y="5162414"/>
            <a:ext cx="1189293" cy="105987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70000" lnSpcReduction="2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 smtClean="0"/>
              <a:t>Forum   Activity</a:t>
            </a:r>
            <a:r>
              <a:rPr lang="bg-BG" sz="3200" b="1" dirty="0" smtClean="0"/>
              <a:t> </a:t>
            </a:r>
            <a:r>
              <a:rPr lang="bg-BG" sz="3200" b="1" dirty="0"/>
              <a:t/>
            </a:r>
            <a:br>
              <a:rPr lang="bg-BG" sz="3200" b="1" dirty="0"/>
            </a:br>
            <a:r>
              <a:rPr lang="en-US" sz="3200" b="1" dirty="0"/>
              <a:t>5</a:t>
            </a:r>
            <a:r>
              <a:rPr lang="bg-BG" sz="3200" b="1" dirty="0" smtClean="0"/>
              <a:t>%</a:t>
            </a:r>
            <a:endParaRPr lang="en-US" sz="3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7652319" y="1089048"/>
            <a:ext cx="2436754" cy="28561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82F45E-560E-4CFD-9D9D-F462410FEDA6}"/>
              </a:ext>
            </a:extLst>
          </p:cNvPr>
          <p:cNvSpPr txBox="1"/>
          <p:nvPr/>
        </p:nvSpPr>
        <p:spPr>
          <a:xfrm>
            <a:off x="8493299" y="1762755"/>
            <a:ext cx="1408065" cy="105987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 smtClean="0"/>
              <a:t>Presence in class</a:t>
            </a:r>
            <a:r>
              <a:rPr lang="bg-BG" sz="2400" b="1" dirty="0" smtClean="0"/>
              <a:t> 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en-US" sz="2400" b="1" dirty="0"/>
              <a:t>5</a:t>
            </a:r>
            <a:r>
              <a:rPr lang="bg-BG" sz="2400" b="1" dirty="0" smtClean="0"/>
              <a:t>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42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is mainly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 in class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submit</a:t>
            </a:r>
            <a:r>
              <a:rPr lang="en-US" dirty="0"/>
              <a:t>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 page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softuni.bg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Exam - Project</a:t>
            </a:r>
            <a:endParaRPr lang="en-US" dirty="0"/>
          </a:p>
          <a:p>
            <a:pPr>
              <a:spcBef>
                <a:spcPts val="24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088" y="1929758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We Need Additionally?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00238"/>
            <a:ext cx="7086600" cy="820737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DB Course </a:t>
            </a:r>
            <a:r>
              <a:rPr lang="en-US" dirty="0"/>
              <a:t>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1974" y="1872676"/>
            <a:ext cx="9158401" cy="939531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https://softuni.bg/trainings/2089/databases-frameworks-hibernate-and-spring-data-october-2018</a:t>
            </a:r>
            <a:endParaRPr lang="en-US" sz="24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545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4545" y="1490007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45" y="51790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08012" y="5608793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 smtClean="0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https://www.facebook.com/groups/SoftUniJavaDBFundamentalsSeptember2018/</a:t>
            </a:r>
            <a:endParaRPr lang="en-US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12636" y="3775380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 smtClean="0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https://softuni.bg/forum/categories/78/databases-advanced-hibernate</a:t>
            </a:r>
            <a:endParaRPr lang="en-US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rgbClr val="FFA000"/>
                </a:solidFill>
                <a:hlinkClick r:id="rId2"/>
              </a:rPr>
              <a:t>web site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DB Basics MySQL Slides and Videos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68" y="3810000"/>
            <a:ext cx="265017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502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1212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475" y="1981200"/>
            <a:ext cx="1719221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0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Objectives &amp; Program</a:t>
            </a:r>
          </a:p>
          <a:p>
            <a:r>
              <a:rPr lang="en-US" dirty="0"/>
              <a:t>The Trainers </a:t>
            </a:r>
            <a:r>
              <a:rPr lang="en-US" dirty="0" smtClean="0"/>
              <a:t>Team</a:t>
            </a:r>
          </a:p>
          <a:p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Exam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787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22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53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9600" b="1" noProof="1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8C1A8FB7-C813-4D27-A30A-0E0F7C0D836C}"/>
              </a:ext>
            </a:extLst>
          </p:cNvPr>
          <p:cNvGrpSpPr/>
          <p:nvPr/>
        </p:nvGrpSpPr>
        <p:grpSpPr>
          <a:xfrm>
            <a:off x="3399701" y="228600"/>
            <a:ext cx="4826771" cy="4495800"/>
            <a:chOff x="3197527" y="-89863"/>
            <a:chExt cx="4826771" cy="4495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498" y="-89863"/>
              <a:ext cx="4495800" cy="4495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527" y="2689710"/>
              <a:ext cx="1385455" cy="1385455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1583628" y="4910357"/>
            <a:ext cx="8938472" cy="774883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dirty="0" smtClean="0"/>
              <a:t>Databases Advanced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body" idx="4294967295"/>
          </p:nvPr>
        </p:nvSpPr>
        <p:spPr>
          <a:xfrm>
            <a:off x="1583628" y="5751456"/>
            <a:ext cx="8938472" cy="688256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84843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9180599" cy="5173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Databases Advanced </a:t>
            </a:r>
            <a:r>
              <a:rPr lang="en-US" dirty="0"/>
              <a:t>course covers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Connecting to local DB instance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ORM, Hibernate and Spring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Code-First implementations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Programming Patterns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Working with data in other formats (XML, JSON)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66" y="1578861"/>
            <a:ext cx="190500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777" y="3613483"/>
            <a:ext cx="2032892" cy="20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Java OOP Overview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Introduction </a:t>
            </a:r>
            <a:r>
              <a:rPr lang="en-US" sz="3600" dirty="0"/>
              <a:t>to DB Applications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Creating Custom ORM Framework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Introduction to Hibernate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Entity Relations in Hibernate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Introduction to Spring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193" y="1546435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39" y="3339488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9754220" y="4620623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188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Spring Data Advanced Querying</a:t>
            </a:r>
          </a:p>
          <a:p>
            <a:pPr>
              <a:lnSpc>
                <a:spcPct val="100000"/>
              </a:lnSpc>
            </a:pPr>
            <a:r>
              <a:rPr lang="en-US" dirty="0"/>
              <a:t>Spring Data Auto Mapping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JSON Processing</a:t>
            </a:r>
          </a:p>
          <a:p>
            <a:pPr>
              <a:lnSpc>
                <a:spcPct val="100000"/>
              </a:lnSpc>
            </a:pPr>
            <a:r>
              <a:rPr lang="en-US" dirty="0"/>
              <a:t>XML Processing</a:t>
            </a:r>
          </a:p>
          <a:p>
            <a:pPr>
              <a:lnSpc>
                <a:spcPct val="100000"/>
              </a:lnSpc>
            </a:pPr>
            <a:r>
              <a:rPr lang="en-US" dirty="0"/>
              <a:t>Creating Large DB</a:t>
            </a:r>
          </a:p>
          <a:p>
            <a:pPr>
              <a:lnSpc>
                <a:spcPct val="100000"/>
              </a:lnSpc>
            </a:pPr>
            <a:r>
              <a:rPr lang="en-US" dirty="0"/>
              <a:t>Exam Preparations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193" y="1546435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39" y="3339488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9754220" y="4620623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118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84" y="1066800"/>
            <a:ext cx="4402000" cy="4402000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626748" y="55802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The Trainers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88815" y="1066800"/>
            <a:ext cx="7886798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300" b="1" noProof="1" smtClean="0">
                <a:solidFill>
                  <a:schemeClr val="tx2">
                    <a:lumMod val="75000"/>
                  </a:schemeClr>
                </a:solidFill>
              </a:rPr>
              <a:t>Doncho Minkov</a:t>
            </a:r>
            <a:endParaRPr lang="en-US" sz="4300" b="1" noProof="1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noProof="1"/>
              <a:t>Senior Full Stack Developer in </a:t>
            </a:r>
            <a:r>
              <a:rPr lang="en-US" noProof="1" smtClean="0"/>
              <a:t>SoftUni</a:t>
            </a:r>
            <a:endParaRPr lang="bg-BG" dirty="0" smtClean="0"/>
          </a:p>
          <a:p>
            <a:pPr marL="609494" lvl="2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 smtClean="0"/>
              <a:t>10</a:t>
            </a:r>
            <a:r>
              <a:rPr lang="en-US" dirty="0"/>
              <a:t>+ years in </a:t>
            </a:r>
            <a:r>
              <a:rPr lang="en-US" dirty="0" smtClean="0"/>
              <a:t>IT</a:t>
            </a:r>
            <a:endParaRPr lang="bg-BG" dirty="0" smtClean="0"/>
          </a:p>
          <a:p>
            <a:pPr marL="1218713" lvl="3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/>
              <a:t>8+ years of experience as a Technical </a:t>
            </a:r>
            <a:r>
              <a:rPr lang="en-US" smtClean="0"/>
              <a:t>Trainer </a:t>
            </a:r>
            <a:r>
              <a:rPr lang="en-US"/>
              <a:t>@</a:t>
            </a:r>
            <a:r>
              <a:rPr lang="en-US" smtClean="0"/>
              <a:t> </a:t>
            </a:r>
            <a:r>
              <a:rPr lang="en-US" dirty="0" smtClean="0"/>
              <a:t>Telerik </a:t>
            </a:r>
            <a:r>
              <a:rPr lang="en-US" dirty="0"/>
              <a:t>Academy</a:t>
            </a:r>
          </a:p>
          <a:p>
            <a:pPr marL="1218713" lvl="3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/>
              <a:t>Front-end developer by </a:t>
            </a:r>
            <a:r>
              <a:rPr lang="en-US" dirty="0" smtClean="0"/>
              <a:t>heart</a:t>
            </a:r>
            <a:endParaRPr lang="bg-BG" dirty="0" smtClean="0"/>
          </a:p>
          <a:p>
            <a:pPr marL="1827931" lvl="4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/>
              <a:t>Software developer by need</a:t>
            </a:r>
          </a:p>
          <a:p>
            <a:pPr marL="609494" lvl="2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/>
              <a:t>Experience with all popular mobile </a:t>
            </a:r>
            <a:r>
              <a:rPr lang="en-US" dirty="0" smtClean="0"/>
              <a:t>platforms</a:t>
            </a:r>
            <a:endParaRPr lang="bg-BG" dirty="0" smtClean="0"/>
          </a:p>
          <a:p>
            <a:pPr marL="1218713" lvl="3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/>
              <a:t>Android, iOS, </a:t>
            </a:r>
            <a:r>
              <a:rPr lang="en-US" dirty="0" smtClean="0"/>
              <a:t>Windows</a:t>
            </a:r>
            <a:endParaRPr lang="bg-BG" dirty="0" smtClean="0"/>
          </a:p>
          <a:p>
            <a:pPr marL="609494" lvl="2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nl-NL" sz="3000" dirty="0" smtClean="0"/>
              <a:t>Fluent </a:t>
            </a:r>
            <a:r>
              <a:rPr lang="nl-NL" sz="3000" dirty="0"/>
              <a:t>in Node.js, .NET, Angular, Java, C</a:t>
            </a:r>
            <a:r>
              <a:rPr lang="nl-NL" sz="3000" dirty="0" smtClean="0"/>
              <a:t>++</a:t>
            </a:r>
            <a:endParaRPr lang="bg-BG" sz="3000" dirty="0" smtClean="0"/>
          </a:p>
          <a:p>
            <a:pPr marL="609494" lvl="2" indent="-304747">
              <a:lnSpc>
                <a:spcPct val="100000"/>
              </a:lnSpc>
              <a:buClr>
                <a:srgbClr val="1A334C"/>
              </a:buClr>
              <a:buSzPct val="100000"/>
            </a:pPr>
            <a:r>
              <a:rPr lang="en-US" dirty="0"/>
              <a:t>"</a:t>
            </a:r>
            <a:r>
              <a:rPr lang="en-US" sz="3000" dirty="0" smtClean="0"/>
              <a:t>30 under 30</a:t>
            </a:r>
            <a:r>
              <a:rPr lang="en-US" dirty="0"/>
              <a:t>"</a:t>
            </a:r>
            <a:r>
              <a:rPr lang="en-US" sz="3000" dirty="0" smtClean="0"/>
              <a:t> – Forbes </a:t>
            </a:r>
            <a:r>
              <a:rPr lang="bg-BG" sz="3000" dirty="0" smtClean="0"/>
              <a:t>2017</a:t>
            </a:r>
            <a:r>
              <a:rPr lang="en-US" sz="3000" dirty="0" smtClean="0"/>
              <a:t> - Education</a:t>
            </a:r>
            <a:endParaRPr lang="nl-NL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38" y="1990913"/>
            <a:ext cx="3495487" cy="34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522</Words>
  <Application>Microsoft Office PowerPoint</Application>
  <PresentationFormat>Custom</PresentationFormat>
  <Paragraphs>151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Databases Advanced</vt:lpstr>
      <vt:lpstr>Table of Content</vt:lpstr>
      <vt:lpstr>Questions</vt:lpstr>
      <vt:lpstr>PowerPoint Presentation</vt:lpstr>
      <vt:lpstr>Course Objectives</vt:lpstr>
      <vt:lpstr>Course Topics</vt:lpstr>
      <vt:lpstr>Course Topics (2)</vt:lpstr>
      <vt:lpstr>PowerPoint Presentation</vt:lpstr>
      <vt:lpstr>Trainers Team</vt:lpstr>
      <vt:lpstr>Trainers Team</vt:lpstr>
      <vt:lpstr>PowerPoint Presentation</vt:lpstr>
      <vt:lpstr>DB Fundamentals Module – Timeline</vt:lpstr>
      <vt:lpstr>Scoring System for the Course</vt:lpstr>
      <vt:lpstr>Homework Assignments &amp; Exercises</vt:lpstr>
      <vt:lpstr>Resources</vt:lpstr>
      <vt:lpstr>Java DB Course Web Site, Forum and FB Group</vt:lpstr>
      <vt:lpstr>The DB Basics MySQL Slides and Videos</vt:lpstr>
      <vt:lpstr>Learn to Search in Internet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advanced: Course Introduction</dc:title>
  <dc:subject>Programming Fundamentals Course</dc:subject>
  <dc:creator/>
  <cp:keywords>Entity framework, Hibernate, ADO.NET, JDBC, programming, Databases,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2018-10-22T13:29:47Z</dcterms:modified>
  <cp:category>computer programming;programming;Databases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