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3"/>
  </p:notesMasterIdLst>
  <p:sldIdLst>
    <p:sldId id="256" r:id="rId5"/>
    <p:sldId id="257" r:id="rId6"/>
    <p:sldId id="258" r:id="rId7"/>
    <p:sldId id="262" r:id="rId8"/>
    <p:sldId id="261" r:id="rId9"/>
    <p:sldId id="259" r:id="rId10"/>
    <p:sldId id="26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9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11/20/19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DB68F31-89D9-4692-98A0-7CA0D4E7021D}" type="datetime1">
              <a:rPr lang="en-US" smtClean="0"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AI/ML &amp; Blockchain Hackathon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63883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9820-127F-41FD-B50D-DA42AB883968}" type="datetime1">
              <a:rPr lang="en-US" smtClean="0"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AI/ML &amp; Blockchain Hackathon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2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1642-1063-47DF-BE9A-F6B38DA1FB54}" type="datetime1">
              <a:rPr lang="en-US" smtClean="0"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AI/ML &amp; Blockchain Hackathon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1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8CAA-F6E2-406B-A6F3-972C311A9B4C}" type="datetime1">
              <a:rPr lang="en-US" smtClean="0"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AI/ML &amp; Blockchain Hackathon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45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330BBA-E338-49CF-A247-17FF8B354B1E}" type="datetime1">
              <a:rPr lang="en-US" smtClean="0"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AI/ML &amp; Blockchain Hackathon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81513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17A1-8CAD-4982-A4F1-FF22AA87CAAF}" type="datetime1">
              <a:rPr lang="en-US" smtClean="0"/>
              <a:t>11/20/19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AI/ML &amp; Blockchain Hackathon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8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69C2-65E9-42DC-B28C-348AE7875625}" type="datetime1">
              <a:rPr lang="en-US" smtClean="0"/>
              <a:t>11/20/19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AI/ML &amp; Blockchain Hackathon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31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7EB0-CF78-4FEA-A880-97848D9EC4B4}" type="datetime1">
              <a:rPr lang="en-US" smtClean="0"/>
              <a:t>11/20/19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AI/ML &amp; Blockchain Hackathon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8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1915-5286-4916-B16E-7B02A98F901F}" type="datetime1">
              <a:rPr lang="en-US" smtClean="0"/>
              <a:t>11/20/19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AI/ML &amp; Blockchain Hackathon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87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E4724D-9761-47C8-96B1-D3A3E3316367}" type="datetime1">
              <a:rPr lang="en-US" smtClean="0"/>
              <a:t>11/20/19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AI/ML &amp; Blockchain Hackathon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14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B1D411-EC56-48D6-84FF-7A631BB630FE}" type="datetime1">
              <a:rPr lang="en-US" smtClean="0"/>
              <a:t>11/20/19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AI/ML &amp; Blockchain Hackathon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982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4397CCC-9814-4E33-B9C5-2B3D69803FA9}" type="datetime1">
              <a:rPr lang="en-US" smtClean="0"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AI/ML &amp; Blockchain Hackathon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049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9636977" cy="3286909"/>
          </a:xfrm>
        </p:spPr>
        <p:txBody>
          <a:bodyPr anchor="ctr">
            <a:normAutofit/>
          </a:bodyPr>
          <a:lstStyle/>
          <a:p>
            <a:r>
              <a:rPr lang="en-US" sz="5400" dirty="0"/>
              <a:t>Icertis </a:t>
            </a:r>
            <a:br>
              <a:rPr lang="en-US" sz="5400" dirty="0"/>
            </a:br>
            <a:r>
              <a:rPr lang="en-US" sz="5400" dirty="0"/>
              <a:t>AI/ML &amp; Blockchain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538330"/>
            <a:ext cx="5072741" cy="1961322"/>
          </a:xfrm>
        </p:spPr>
        <p:txBody>
          <a:bodyPr anchor="ctr">
            <a:normAutofit/>
          </a:bodyPr>
          <a:lstStyle/>
          <a:p>
            <a:r>
              <a:rPr lang="en-US" dirty="0"/>
              <a:t>Made By-</a:t>
            </a:r>
          </a:p>
          <a:p>
            <a:r>
              <a:rPr lang="en-US" dirty="0"/>
              <a:t>Gamers</a:t>
            </a:r>
          </a:p>
          <a:p>
            <a:r>
              <a:rPr lang="en-US" dirty="0"/>
              <a:t>Dimple Kanwar</a:t>
            </a:r>
          </a:p>
          <a:p>
            <a:r>
              <a:rPr lang="en-US" dirty="0"/>
              <a:t>+91-9008674587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A4A91-3EA0-4E81-9F2B-6F954A7C8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4054" y="6188765"/>
            <a:ext cx="7023377" cy="669235"/>
          </a:xfrm>
        </p:spPr>
        <p:txBody>
          <a:bodyPr/>
          <a:lstStyle/>
          <a:p>
            <a:r>
              <a:rPr lang="en-US" sz="2000" b="1" dirty="0">
                <a:solidFill>
                  <a:srgbClr val="00B0F0"/>
                </a:solidFill>
              </a:rPr>
              <a:t>AI/ML &amp; Blockchain Hackathon</a:t>
            </a: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33" y="764372"/>
            <a:ext cx="10696445" cy="1687279"/>
          </a:xfrm>
        </p:spPr>
        <p:txBody>
          <a:bodyPr>
            <a:normAutofit/>
          </a:bodyPr>
          <a:lstStyle/>
          <a:p>
            <a:r>
              <a:rPr lang="en-IN" b="1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Brief Explanation of Idea</a:t>
            </a:r>
            <a:b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139" y="1524000"/>
            <a:ext cx="10696445" cy="46946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idea is to provide insurance to farmers at affordable cost when their crops get destroyed due to some disasters like heavy rainfall, drought etc. </a:t>
            </a:r>
          </a:p>
          <a:p>
            <a:pPr>
              <a:lnSpc>
                <a:spcPct val="100000"/>
              </a:lnSpc>
            </a:pPr>
            <a:r>
              <a:rPr lang="en-IN" dirty="0"/>
              <a:t>Farmers need help in these scenarios for their well-being and for the food security as well.</a:t>
            </a:r>
          </a:p>
          <a:p>
            <a:pPr>
              <a:lnSpc>
                <a:spcPct val="100000"/>
              </a:lnSpc>
            </a:pPr>
            <a:r>
              <a:rPr lang="en-IN" dirty="0"/>
              <a:t>Farmers are also unwilling to get their crops insured because of a lack of trust in the insurance companies and the fear of delayed/non-payment of claims.</a:t>
            </a:r>
          </a:p>
          <a:p>
            <a:pPr>
              <a:lnSpc>
                <a:spcPct val="100000"/>
              </a:lnSpc>
            </a:pPr>
            <a:r>
              <a:rPr lang="en-IN" dirty="0"/>
              <a:t>Implementing this system on blockchain can bring trust among farmers and insurance companies.</a:t>
            </a:r>
          </a:p>
          <a:p>
            <a:pPr>
              <a:lnSpc>
                <a:spcPct val="100000"/>
              </a:lnSpc>
            </a:pPr>
            <a:r>
              <a:rPr lang="en-US" dirty="0"/>
              <a:t>Can also help farmers to get insurance at low cost in comparison with the current insurance system.</a:t>
            </a:r>
          </a:p>
          <a:p>
            <a:pPr>
              <a:lnSpc>
                <a:spcPct val="100000"/>
              </a:lnSpc>
            </a:pPr>
            <a:r>
              <a:rPr lang="en-US" dirty="0"/>
              <a:t>Farmers can get the insured amount as soon as the disaster strikes through this system instead of relying on the insurance companies where payment settlement takes a lot of time to be completed.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AA311-B864-4878-B4AE-6C69A89B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218685"/>
            <a:ext cx="6280830" cy="639315"/>
          </a:xfrm>
        </p:spPr>
        <p:txBody>
          <a:bodyPr/>
          <a:lstStyle/>
          <a:p>
            <a:r>
              <a:rPr lang="en-US" sz="1600" b="1" dirty="0">
                <a:solidFill>
                  <a:srgbClr val="00B0F0"/>
                </a:solidFill>
              </a:rPr>
              <a:t>                         </a:t>
            </a:r>
            <a:r>
              <a:rPr lang="en-US" sz="2000" b="1" dirty="0">
                <a:solidFill>
                  <a:srgbClr val="00B0F0"/>
                </a:solidFill>
              </a:rPr>
              <a:t>AI/ML &amp; Blockchain Hackathon</a:t>
            </a:r>
            <a:endParaRPr lang="en-US" sz="1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046BC03A-F8A9-234B-B510-0226326DA9DF}"/>
              </a:ext>
            </a:extLst>
          </p:cNvPr>
          <p:cNvSpPr/>
          <p:nvPr/>
        </p:nvSpPr>
        <p:spPr>
          <a:xfrm>
            <a:off x="5544065" y="1693300"/>
            <a:ext cx="3630329" cy="368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3F2807-2D0A-4E10-BFBF-EAB2768E8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443"/>
          </a:xfrm>
        </p:spPr>
        <p:txBody>
          <a:bodyPr>
            <a:normAutofit fontScale="90000"/>
          </a:bodyPr>
          <a:lstStyle/>
          <a:p>
            <a:r>
              <a:rPr lang="en-IN" b="1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Technical Architecture/ POC</a:t>
            </a:r>
            <a:b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32559-9B94-4466-A181-2D34CD5B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172200"/>
            <a:ext cx="6280830" cy="685800"/>
          </a:xfrm>
        </p:spPr>
        <p:txBody>
          <a:bodyPr/>
          <a:lstStyle/>
          <a:p>
            <a:r>
              <a:rPr lang="en-US" dirty="0"/>
              <a:t>                                                    </a:t>
            </a:r>
            <a:r>
              <a:rPr lang="en-US" sz="2000" b="1" dirty="0">
                <a:solidFill>
                  <a:srgbClr val="00B0F0"/>
                </a:solidFill>
              </a:rPr>
              <a:t>AI/ML &amp; Blockchain Hackathon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FDE2B-BCCA-F440-A1BD-34B9B93B4D20}"/>
              </a:ext>
            </a:extLst>
          </p:cNvPr>
          <p:cNvSpPr txBox="1"/>
          <p:nvPr/>
        </p:nvSpPr>
        <p:spPr>
          <a:xfrm>
            <a:off x="10050163" y="6238101"/>
            <a:ext cx="1540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Insurance chaincode</a:t>
            </a:r>
          </a:p>
        </p:txBody>
      </p:sp>
      <p:sp>
        <p:nvSpPr>
          <p:cNvPr id="10" name="Vertical Scroll 9">
            <a:extLst>
              <a:ext uri="{FF2B5EF4-FFF2-40B4-BE49-F238E27FC236}">
                <a16:creationId xmlns:a16="http://schemas.microsoft.com/office/drawing/2014/main" id="{055664AC-ABDF-1D44-B4EB-A3A62354BE27}"/>
              </a:ext>
            </a:extLst>
          </p:cNvPr>
          <p:cNvSpPr/>
          <p:nvPr/>
        </p:nvSpPr>
        <p:spPr>
          <a:xfrm>
            <a:off x="9689848" y="5725685"/>
            <a:ext cx="212033" cy="248635"/>
          </a:xfrm>
          <a:prstGeom prst="verticalScrol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8BDE58-A693-0042-9334-0CA4CB9A90B7}"/>
              </a:ext>
            </a:extLst>
          </p:cNvPr>
          <p:cNvSpPr txBox="1"/>
          <p:nvPr/>
        </p:nvSpPr>
        <p:spPr>
          <a:xfrm>
            <a:off x="10050163" y="5774412"/>
            <a:ext cx="120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chaincode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9699CF-A8C0-4844-B12D-69BEB14713CA}"/>
              </a:ext>
            </a:extLst>
          </p:cNvPr>
          <p:cNvSpPr txBox="1"/>
          <p:nvPr/>
        </p:nvSpPr>
        <p:spPr>
          <a:xfrm>
            <a:off x="2159421" y="2597484"/>
            <a:ext cx="655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farmer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D8FB1C-BC49-8844-B241-918856C22328}"/>
              </a:ext>
            </a:extLst>
          </p:cNvPr>
          <p:cNvSpPr txBox="1"/>
          <p:nvPr/>
        </p:nvSpPr>
        <p:spPr>
          <a:xfrm>
            <a:off x="2123100" y="4340221"/>
            <a:ext cx="691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Insurer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B3C69CA-EFBD-4F4E-ADB1-AA1555581348}"/>
              </a:ext>
            </a:extLst>
          </p:cNvPr>
          <p:cNvSpPr/>
          <p:nvPr/>
        </p:nvSpPr>
        <p:spPr>
          <a:xfrm>
            <a:off x="3847070" y="1693300"/>
            <a:ext cx="411892" cy="3562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UI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0886430-C41A-9E40-ACC5-AF0925BD8A57}"/>
              </a:ext>
            </a:extLst>
          </p:cNvPr>
          <p:cNvSpPr/>
          <p:nvPr/>
        </p:nvSpPr>
        <p:spPr>
          <a:xfrm>
            <a:off x="4551405" y="1693300"/>
            <a:ext cx="739548" cy="3562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REST APIs</a:t>
            </a:r>
          </a:p>
        </p:txBody>
      </p:sp>
      <p:pic>
        <p:nvPicPr>
          <p:cNvPr id="21" name="Content Placeholder 14">
            <a:extLst>
              <a:ext uri="{FF2B5EF4-FFF2-40B4-BE49-F238E27FC236}">
                <a16:creationId xmlns:a16="http://schemas.microsoft.com/office/drawing/2014/main" id="{AEB9ADA3-9661-FE4D-A4CB-20A9268E7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620" y="2191952"/>
            <a:ext cx="368300" cy="279400"/>
          </a:xfrm>
          <a:prstGeom prst="rect">
            <a:avLst/>
          </a:prstGeom>
        </p:spPr>
      </p:pic>
      <p:pic>
        <p:nvPicPr>
          <p:cNvPr id="22" name="Content Placeholder 14">
            <a:extLst>
              <a:ext uri="{FF2B5EF4-FFF2-40B4-BE49-F238E27FC236}">
                <a16:creationId xmlns:a16="http://schemas.microsoft.com/office/drawing/2014/main" id="{130DD1CB-84B0-0541-B720-D58233C80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516" y="3196625"/>
            <a:ext cx="368300" cy="279400"/>
          </a:xfrm>
          <a:prstGeom prst="rect">
            <a:avLst/>
          </a:prstGeom>
        </p:spPr>
      </p:pic>
      <p:pic>
        <p:nvPicPr>
          <p:cNvPr id="23" name="Content Placeholder 14">
            <a:extLst>
              <a:ext uri="{FF2B5EF4-FFF2-40B4-BE49-F238E27FC236}">
                <a16:creationId xmlns:a16="http://schemas.microsoft.com/office/drawing/2014/main" id="{17FDFA4A-81D1-B041-A747-19DF7EBEA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729" y="3196625"/>
            <a:ext cx="368300" cy="279400"/>
          </a:xfrm>
          <a:prstGeom prst="rect">
            <a:avLst/>
          </a:prstGeom>
        </p:spPr>
      </p:pic>
      <p:pic>
        <p:nvPicPr>
          <p:cNvPr id="24" name="Content Placeholder 14">
            <a:extLst>
              <a:ext uri="{FF2B5EF4-FFF2-40B4-BE49-F238E27FC236}">
                <a16:creationId xmlns:a16="http://schemas.microsoft.com/office/drawing/2014/main" id="{CAD5DA08-D4F9-F34D-A7C2-FE35459CC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458" y="4337820"/>
            <a:ext cx="368300" cy="27940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DBB7FF-65F7-1847-9E9A-02BBFF1D5B1C}"/>
              </a:ext>
            </a:extLst>
          </p:cNvPr>
          <p:cNvCxnSpPr>
            <a:cxnSpLocks/>
            <a:stCxn id="22" idx="2"/>
            <a:endCxn id="24" idx="1"/>
          </p:cNvCxnSpPr>
          <p:nvPr/>
        </p:nvCxnSpPr>
        <p:spPr>
          <a:xfrm>
            <a:off x="6126666" y="3476025"/>
            <a:ext cx="962792" cy="1001495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151C01F-89BF-A14E-A7ED-A14DF5161D89}"/>
              </a:ext>
            </a:extLst>
          </p:cNvPr>
          <p:cNvCxnSpPr>
            <a:stCxn id="21" idx="1"/>
            <a:endCxn id="22" idx="0"/>
          </p:cNvCxnSpPr>
          <p:nvPr/>
        </p:nvCxnSpPr>
        <p:spPr>
          <a:xfrm flipH="1">
            <a:off x="6126666" y="2331652"/>
            <a:ext cx="1014954" cy="864973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BC0489-BF9C-5B47-804C-2FE4B6E9C156}"/>
              </a:ext>
            </a:extLst>
          </p:cNvPr>
          <p:cNvCxnSpPr>
            <a:stCxn id="21" idx="3"/>
            <a:endCxn id="23" idx="0"/>
          </p:cNvCxnSpPr>
          <p:nvPr/>
        </p:nvCxnSpPr>
        <p:spPr>
          <a:xfrm>
            <a:off x="7509920" y="2331652"/>
            <a:ext cx="783959" cy="864973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DDFB1C9-7D3D-8344-8403-CF4C5E5FEA98}"/>
              </a:ext>
            </a:extLst>
          </p:cNvPr>
          <p:cNvCxnSpPr>
            <a:cxnSpLocks/>
            <a:stCxn id="23" idx="2"/>
            <a:endCxn id="24" idx="3"/>
          </p:cNvCxnSpPr>
          <p:nvPr/>
        </p:nvCxnSpPr>
        <p:spPr>
          <a:xfrm flipH="1">
            <a:off x="7457758" y="3476025"/>
            <a:ext cx="836121" cy="1001495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69F9F53-BF9F-8B49-B452-287A3CA4512B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6310816" y="3336325"/>
            <a:ext cx="1798913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940041-730D-C64E-A35F-A00EF3FF2947}"/>
              </a:ext>
            </a:extLst>
          </p:cNvPr>
          <p:cNvCxnSpPr>
            <a:stCxn id="21" idx="2"/>
            <a:endCxn id="24" idx="0"/>
          </p:cNvCxnSpPr>
          <p:nvPr/>
        </p:nvCxnSpPr>
        <p:spPr>
          <a:xfrm flipH="1">
            <a:off x="7273608" y="2471352"/>
            <a:ext cx="52162" cy="186646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72E0E94-5317-3E45-AC84-9C4CDDCE25F9}"/>
              </a:ext>
            </a:extLst>
          </p:cNvPr>
          <p:cNvSpPr txBox="1"/>
          <p:nvPr/>
        </p:nvSpPr>
        <p:spPr>
          <a:xfrm>
            <a:off x="6415911" y="4820802"/>
            <a:ext cx="2919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Azure Blockchain Service</a:t>
            </a:r>
          </a:p>
        </p:txBody>
      </p:sp>
      <p:sp>
        <p:nvSpPr>
          <p:cNvPr id="42" name="Magnetic Disk 41">
            <a:extLst>
              <a:ext uri="{FF2B5EF4-FFF2-40B4-BE49-F238E27FC236}">
                <a16:creationId xmlns:a16="http://schemas.microsoft.com/office/drawing/2014/main" id="{C9775DC2-6BD0-204A-A443-955F38778145}"/>
              </a:ext>
            </a:extLst>
          </p:cNvPr>
          <p:cNvSpPr/>
          <p:nvPr/>
        </p:nvSpPr>
        <p:spPr>
          <a:xfrm>
            <a:off x="5692346" y="5583856"/>
            <a:ext cx="560173" cy="41328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AD1268B2-DE01-0D44-BB35-4C66E133113E}"/>
              </a:ext>
            </a:extLst>
          </p:cNvPr>
          <p:cNvSpPr/>
          <p:nvPr/>
        </p:nvSpPr>
        <p:spPr>
          <a:xfrm>
            <a:off x="8495984" y="3311447"/>
            <a:ext cx="189467" cy="1821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32C9CC23-D29B-DD47-B9DE-BCE0094CEB6C}"/>
              </a:ext>
            </a:extLst>
          </p:cNvPr>
          <p:cNvSpPr/>
          <p:nvPr/>
        </p:nvSpPr>
        <p:spPr>
          <a:xfrm>
            <a:off x="7471502" y="4541402"/>
            <a:ext cx="189467" cy="1821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51872BB9-5DB2-1246-96B1-F13F1276A258}"/>
              </a:ext>
            </a:extLst>
          </p:cNvPr>
          <p:cNvSpPr/>
          <p:nvPr/>
        </p:nvSpPr>
        <p:spPr>
          <a:xfrm>
            <a:off x="5709064" y="3261796"/>
            <a:ext cx="189467" cy="1821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C0953721-284A-8E4B-92E0-2BFCDD3516C3}"/>
              </a:ext>
            </a:extLst>
          </p:cNvPr>
          <p:cNvSpPr/>
          <p:nvPr/>
        </p:nvSpPr>
        <p:spPr>
          <a:xfrm>
            <a:off x="7565872" y="2153069"/>
            <a:ext cx="189467" cy="1821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6D5A3A4-A09B-C546-984A-CCDEC43CCDA0}"/>
              </a:ext>
            </a:extLst>
          </p:cNvPr>
          <p:cNvSpPr txBox="1"/>
          <p:nvPr/>
        </p:nvSpPr>
        <p:spPr>
          <a:xfrm>
            <a:off x="7741593" y="2277154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Peer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D2A02BE-017E-3D46-A669-E68553DA0340}"/>
              </a:ext>
            </a:extLst>
          </p:cNvPr>
          <p:cNvSpPr txBox="1"/>
          <p:nvPr/>
        </p:nvSpPr>
        <p:spPr>
          <a:xfrm>
            <a:off x="8305599" y="3566336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Peer 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8938A1-39FB-CC45-AF90-8833B78264A5}"/>
              </a:ext>
            </a:extLst>
          </p:cNvPr>
          <p:cNvSpPr txBox="1"/>
          <p:nvPr/>
        </p:nvSpPr>
        <p:spPr>
          <a:xfrm>
            <a:off x="6463658" y="4380909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Peer 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091919-5B3B-1741-B28B-EA1D5B0A97DF}"/>
              </a:ext>
            </a:extLst>
          </p:cNvPr>
          <p:cNvSpPr txBox="1"/>
          <p:nvPr/>
        </p:nvSpPr>
        <p:spPr>
          <a:xfrm>
            <a:off x="5602239" y="3566336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Peer 4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962B0A9-2B88-E246-929B-079299B0A161}"/>
              </a:ext>
            </a:extLst>
          </p:cNvPr>
          <p:cNvCxnSpPr>
            <a:cxnSpLocks/>
            <a:stCxn id="20" idx="2"/>
            <a:endCxn id="42" idx="2"/>
          </p:cNvCxnSpPr>
          <p:nvPr/>
        </p:nvCxnSpPr>
        <p:spPr>
          <a:xfrm>
            <a:off x="4921179" y="5255776"/>
            <a:ext cx="771167" cy="5347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0D9B6AD-86FE-D24C-B74E-18DD432C7A4B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4258962" y="3474538"/>
            <a:ext cx="2924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F48E67D-B3C5-8C4D-8296-3F62873E74D5}"/>
              </a:ext>
            </a:extLst>
          </p:cNvPr>
          <p:cNvSpPr txBox="1"/>
          <p:nvPr/>
        </p:nvSpPr>
        <p:spPr>
          <a:xfrm>
            <a:off x="6266062" y="5725686"/>
            <a:ext cx="11673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Offline database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CEA4840-4437-8D4A-BE77-C9E781A21253}"/>
              </a:ext>
            </a:extLst>
          </p:cNvPr>
          <p:cNvCxnSpPr>
            <a:stCxn id="20" idx="3"/>
            <a:endCxn id="60" idx="1"/>
          </p:cNvCxnSpPr>
          <p:nvPr/>
        </p:nvCxnSpPr>
        <p:spPr>
          <a:xfrm>
            <a:off x="5290953" y="3474538"/>
            <a:ext cx="253112" cy="595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Vertical Scroll 64">
            <a:extLst>
              <a:ext uri="{FF2B5EF4-FFF2-40B4-BE49-F238E27FC236}">
                <a16:creationId xmlns:a16="http://schemas.microsoft.com/office/drawing/2014/main" id="{72F6C96A-7CC1-4C47-B4C4-B041E1AF9435}"/>
              </a:ext>
            </a:extLst>
          </p:cNvPr>
          <p:cNvSpPr/>
          <p:nvPr/>
        </p:nvSpPr>
        <p:spPr>
          <a:xfrm>
            <a:off x="9689848" y="6238101"/>
            <a:ext cx="225833" cy="276999"/>
          </a:xfrm>
          <a:prstGeom prst="verticalScrol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B44ABE8-26CE-D04D-BBC6-2FC6F0D65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857" y="2233558"/>
            <a:ext cx="190028" cy="250037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021D03D-ADC7-154A-BD44-CC8CC31A1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120" y="3359523"/>
            <a:ext cx="190028" cy="25003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4BF45F97-2255-C741-BF09-A8D8B656F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387" y="3380104"/>
            <a:ext cx="190028" cy="250037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06DF89A-C864-6141-B0BC-8FF79DABE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872" y="4642519"/>
            <a:ext cx="190028" cy="250037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CAED5E8-D9AF-C442-8EEF-6F1673FFF30B}"/>
              </a:ext>
            </a:extLst>
          </p:cNvPr>
          <p:cNvCxnSpPr>
            <a:cxnSpLocks/>
          </p:cNvCxnSpPr>
          <p:nvPr/>
        </p:nvCxnSpPr>
        <p:spPr>
          <a:xfrm>
            <a:off x="3253306" y="2787642"/>
            <a:ext cx="593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4037662-4EB6-5347-9EEF-4645EB47FEAB}"/>
              </a:ext>
            </a:extLst>
          </p:cNvPr>
          <p:cNvCxnSpPr>
            <a:cxnSpLocks/>
          </p:cNvCxnSpPr>
          <p:nvPr/>
        </p:nvCxnSpPr>
        <p:spPr>
          <a:xfrm flipV="1">
            <a:off x="3261864" y="4477520"/>
            <a:ext cx="585206" cy="2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Magnetic Disk 74">
            <a:extLst>
              <a:ext uri="{FF2B5EF4-FFF2-40B4-BE49-F238E27FC236}">
                <a16:creationId xmlns:a16="http://schemas.microsoft.com/office/drawing/2014/main" id="{C264313A-E2C6-AA4A-A751-AC37E329FCD4}"/>
              </a:ext>
            </a:extLst>
          </p:cNvPr>
          <p:cNvSpPr/>
          <p:nvPr/>
        </p:nvSpPr>
        <p:spPr>
          <a:xfrm>
            <a:off x="9689848" y="5283744"/>
            <a:ext cx="189467" cy="1821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596BD1-ACFD-5B40-A8B9-77CB2C9180C6}"/>
              </a:ext>
            </a:extLst>
          </p:cNvPr>
          <p:cNvSpPr txBox="1"/>
          <p:nvPr/>
        </p:nvSpPr>
        <p:spPr>
          <a:xfrm>
            <a:off x="10050163" y="5283744"/>
            <a:ext cx="871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ledger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29DDD387-A134-8544-A84D-1F3AC05AF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013" y="2508378"/>
            <a:ext cx="393700" cy="76200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909219A3-9779-4049-99A1-A59E209C6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879" y="4146292"/>
            <a:ext cx="3937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3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6092-5B2C-4F29-8D69-52D878F7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4461"/>
          </a:xfrm>
        </p:spPr>
        <p:txBody>
          <a:bodyPr>
            <a:normAutofit fontScale="90000"/>
          </a:bodyPr>
          <a:lstStyle/>
          <a:p>
            <a:r>
              <a:rPr lang="en-IN" b="1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Technology/Tool Stack</a:t>
            </a:r>
            <a:b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47998-9C3A-4B80-A844-247B81FC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90261"/>
            <a:ext cx="9601200" cy="4277139"/>
          </a:xfrm>
        </p:spPr>
        <p:txBody>
          <a:bodyPr/>
          <a:lstStyle/>
          <a:p>
            <a:r>
              <a:rPr lang="en-US" dirty="0"/>
              <a:t>Blockchain Platform: Hyperledger fabric</a:t>
            </a:r>
          </a:p>
          <a:p>
            <a:r>
              <a:rPr lang="en-US" dirty="0"/>
              <a:t>Chain code language: Golang</a:t>
            </a:r>
          </a:p>
          <a:p>
            <a:r>
              <a:rPr lang="en-US" dirty="0"/>
              <a:t>Cloud Platform: Azure</a:t>
            </a:r>
          </a:p>
          <a:p>
            <a:r>
              <a:rPr lang="en-US" dirty="0"/>
              <a:t>Backend technology: NodeJS, Express, REST APIs, Docker, shell scripts</a:t>
            </a:r>
          </a:p>
          <a:p>
            <a:r>
              <a:rPr lang="en-US" dirty="0"/>
              <a:t>Database technology: Mongo DB, CouchDB</a:t>
            </a:r>
          </a:p>
          <a:p>
            <a:r>
              <a:rPr lang="en-US" dirty="0"/>
              <a:t>Frontend technology: Ionic framework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96883-6B7F-461A-A448-FD2592C87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172200"/>
            <a:ext cx="6280830" cy="685800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                                                   </a:t>
            </a:r>
            <a:r>
              <a:rPr lang="en-US" sz="2000" b="1" dirty="0">
                <a:solidFill>
                  <a:srgbClr val="00B0F0"/>
                </a:solidFill>
              </a:rPr>
              <a:t>AI/ML &amp; Blockchain Hackathon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9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EE17-82D6-48F8-936F-37A5FF1E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Please specify which Azure services you have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EA920-F506-48E7-990A-809C887E1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b="1" u="sng" dirty="0">
                <a:solidFill>
                  <a:srgbClr val="FF0000"/>
                </a:solidFill>
              </a:rPr>
              <a:t>Azure URL: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FCA8A-5100-4E5A-A88F-820DE74A3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5981700"/>
            <a:ext cx="6280830" cy="876300"/>
          </a:xfrm>
        </p:spPr>
        <p:txBody>
          <a:bodyPr/>
          <a:lstStyle/>
          <a:p>
            <a:r>
              <a:rPr lang="en-US" sz="1600" b="1" dirty="0">
                <a:solidFill>
                  <a:srgbClr val="00B0F0"/>
                </a:solidFill>
              </a:rPr>
              <a:t>                                      </a:t>
            </a:r>
            <a:r>
              <a:rPr lang="en-US" sz="2000" b="1" dirty="0">
                <a:solidFill>
                  <a:srgbClr val="00B0F0"/>
                </a:solidFill>
              </a:rPr>
              <a:t>AI/ML &amp; Blockchain Hackathon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8087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D546-1C8E-4A45-AA11-943CD1C2B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Provide a brief summary of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83521-EB1C-4F9B-A123-C5221B2AF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87826"/>
            <a:ext cx="9601200" cy="387957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Any farmer can register in this application to get the insurance benefits.</a:t>
            </a:r>
          </a:p>
          <a:p>
            <a:r>
              <a:rPr lang="en-US" dirty="0"/>
              <a:t>Farmers can update their profile by adding their personal information, farms details and crop information.</a:t>
            </a:r>
          </a:p>
          <a:p>
            <a:r>
              <a:rPr lang="en-US" dirty="0"/>
              <a:t>Farmers can upload their insurance policy by taking its picture which extract its data automatically and renders on the form to apply for new insurance.</a:t>
            </a:r>
          </a:p>
          <a:p>
            <a:r>
              <a:rPr lang="en-US" dirty="0"/>
              <a:t>Insurers/Farmers can view the dashboard to get the list of insurance policies and can take actions accordingly.</a:t>
            </a:r>
          </a:p>
          <a:p>
            <a:r>
              <a:rPr lang="en-US" dirty="0"/>
              <a:t>Weather tracking service as an oracle service will be running in background to trigger payment settlement automatically in case of tracking any natural disaster and meeting some weather conditions.</a:t>
            </a:r>
          </a:p>
          <a:p>
            <a:r>
              <a:rPr lang="en-US" dirty="0"/>
              <a:t>Geocoding service is being used to fetch coordinates on adding new farms by the farmers.</a:t>
            </a:r>
          </a:p>
          <a:p>
            <a:r>
              <a:rPr lang="en-US" dirty="0"/>
              <a:t>Farmers can request for extending insurance policy duration upon receiving policy expiration notification before it gets expired.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70F0A-CABE-4E96-B92E-EE5303E9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172200"/>
            <a:ext cx="6280830" cy="685800"/>
          </a:xfrm>
        </p:spPr>
        <p:txBody>
          <a:bodyPr/>
          <a:lstStyle/>
          <a:p>
            <a:r>
              <a:rPr lang="en-US" sz="1600" dirty="0">
                <a:solidFill>
                  <a:srgbClr val="00B0F0"/>
                </a:solidFill>
              </a:rPr>
              <a:t>                                     </a:t>
            </a:r>
            <a:r>
              <a:rPr lang="en-US" sz="2000" b="1" dirty="0">
                <a:solidFill>
                  <a:srgbClr val="00B0F0"/>
                </a:solidFill>
              </a:rPr>
              <a:t>AI/ML &amp; Blockchain Hackathon</a:t>
            </a:r>
            <a:endParaRPr lang="en-US" sz="1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7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D0EA-2304-413E-8165-137DC9669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4461"/>
          </a:xfrm>
        </p:spPr>
        <p:txBody>
          <a:bodyPr>
            <a:normAutofit fontScale="90000"/>
          </a:bodyPr>
          <a:lstStyle/>
          <a:p>
            <a:r>
              <a:rPr lang="en-IN" b="1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Prototype Demo(Video/Screenshots)</a:t>
            </a:r>
            <a:b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0E306-0A23-4661-BBA3-64A6162F4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0991"/>
            <a:ext cx="9601200" cy="439640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CD8B1-752D-4467-B08F-37AC6EDA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016488"/>
            <a:ext cx="6280830" cy="636104"/>
          </a:xfrm>
        </p:spPr>
        <p:txBody>
          <a:bodyPr/>
          <a:lstStyle/>
          <a:p>
            <a:r>
              <a:rPr lang="en-US" sz="1600" b="1" dirty="0">
                <a:solidFill>
                  <a:srgbClr val="00B0F0"/>
                </a:solidFill>
              </a:rPr>
              <a:t>                                    </a:t>
            </a:r>
            <a:r>
              <a:rPr lang="en-US" sz="2000" b="1" dirty="0">
                <a:solidFill>
                  <a:srgbClr val="00B0F0"/>
                </a:solidFill>
              </a:rPr>
              <a:t>AI/ML &amp; Blockchain Hackathon</a:t>
            </a:r>
            <a:endParaRPr lang="en-US" sz="1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572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6B7BFBD-C488-4B5B-ABE5-8256F3FF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2BA7674F-A261-445A-AE3A-A0AA30620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53A58C-A067-4B87-B48C-CB90C1FA0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A62774-FE7A-4CCE-9F6E-9DE0B240F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099" y="2644725"/>
            <a:ext cx="8110584" cy="1997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800" cap="all" dirty="0"/>
              <a:t>   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54C52-805E-4291-94BE-81B60572D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AI/ML &amp; Blockchain Hackathon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15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</Words>
  <Application>Microsoft Macintosh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Franklin Gothic Book</vt:lpstr>
      <vt:lpstr>Crop</vt:lpstr>
      <vt:lpstr>Icertis  AI/ML &amp; Blockchain Hackathon</vt:lpstr>
      <vt:lpstr>Brief Explanation of Idea </vt:lpstr>
      <vt:lpstr>Technical Architecture/ POC </vt:lpstr>
      <vt:lpstr>Technology/Tool Stack </vt:lpstr>
      <vt:lpstr>Please specify which Azure services you have used</vt:lpstr>
      <vt:lpstr>Provide a brief summary of the application</vt:lpstr>
      <vt:lpstr>Prototype Demo(Video/Screenshots) </vt:lpstr>
      <vt:lpstr>   Thank You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2019-10-18T05:22:22Z</dcterms:created>
  <dcterms:modified xsi:type="dcterms:W3CDTF">2019-11-20T13:34:50Z</dcterms:modified>
</cp:coreProperties>
</file>