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xHxBIWvTcjHP3MK+W+Yu18SX2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17.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52525" y="387850"/>
            <a:ext cx="8520600" cy="2928900"/>
          </a:xfrm>
          <a:prstGeom prst="rect">
            <a:avLst/>
          </a:prstGeom>
          <a:solidFill>
            <a:srgbClr val="FFF2CC"/>
          </a:solidFill>
          <a:ln>
            <a:noFill/>
          </a:ln>
        </p:spPr>
        <p:txBody>
          <a:bodyPr anchorCtr="0" anchor="b"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2500">
                <a:solidFill>
                  <a:srgbClr val="C59A00"/>
                </a:solidFill>
              </a:rPr>
              <a:t>Project-149</a:t>
            </a:r>
            <a:endParaRPr b="1" sz="2500">
              <a:solidFill>
                <a:srgbClr val="C59A00"/>
              </a:solidFill>
            </a:endParaRPr>
          </a:p>
          <a:p>
            <a:pPr indent="0" lvl="0" marL="0" rtl="0" algn="ctr">
              <a:lnSpc>
                <a:spcPct val="150000"/>
              </a:lnSpc>
              <a:spcBef>
                <a:spcPts val="0"/>
              </a:spcBef>
              <a:spcAft>
                <a:spcPts val="0"/>
              </a:spcAft>
              <a:buClr>
                <a:schemeClr val="dk1"/>
              </a:buClr>
              <a:buSzPts val="1100"/>
              <a:buFont typeface="Arial"/>
              <a:buNone/>
            </a:pPr>
            <a:r>
              <a:rPr b="1" lang="en" sz="2500">
                <a:solidFill>
                  <a:srgbClr val="C59A00"/>
                </a:solidFill>
              </a:rPr>
              <a:t> Telecommunication Customer Churn Prediction</a:t>
            </a:r>
            <a:endParaRPr b="1" sz="2500">
              <a:solidFill>
                <a:srgbClr val="C59A00"/>
              </a:solidFill>
            </a:endParaRPr>
          </a:p>
          <a:p>
            <a:pPr indent="0" lvl="0" marL="0" rtl="0" algn="ctr">
              <a:lnSpc>
                <a:spcPct val="115000"/>
              </a:lnSpc>
              <a:spcBef>
                <a:spcPts val="0"/>
              </a:spcBef>
              <a:spcAft>
                <a:spcPts val="0"/>
              </a:spcAft>
              <a:buClr>
                <a:schemeClr val="dk1"/>
              </a:buClr>
              <a:buSzPts val="1100"/>
              <a:buFont typeface="Arial"/>
              <a:buNone/>
            </a:pPr>
            <a:r>
              <a:rPr lang="en" sz="2200"/>
              <a:t>On the base of attributes we are going to predict whether customer will churn or not.</a:t>
            </a:r>
            <a:endParaRPr sz="2200"/>
          </a:p>
          <a:p>
            <a:pPr indent="0" lvl="0" marL="0" rtl="0" algn="ctr">
              <a:lnSpc>
                <a:spcPct val="115000"/>
              </a:lnSpc>
              <a:spcBef>
                <a:spcPts val="0"/>
              </a:spcBef>
              <a:spcAft>
                <a:spcPts val="0"/>
              </a:spcAft>
              <a:buClr>
                <a:schemeClr val="dk1"/>
              </a:buClr>
              <a:buSzPts val="1100"/>
              <a:buFont typeface="Arial"/>
              <a:buNone/>
            </a:pPr>
            <a:r>
              <a:rPr b="1" lang="en" sz="2300">
                <a:solidFill>
                  <a:srgbClr val="C96F06"/>
                </a:solidFill>
              </a:rPr>
              <a:t>Mentor-</a:t>
            </a:r>
            <a:r>
              <a:rPr b="1" lang="en" sz="2300">
                <a:solidFill>
                  <a:srgbClr val="C59A00"/>
                </a:solidFill>
              </a:rPr>
              <a:t> Mr. Varun &amp; Miss Munnagi Ramya</a:t>
            </a:r>
            <a:endParaRPr b="1" sz="2300">
              <a:solidFill>
                <a:srgbClr val="C59A00"/>
              </a:solidFill>
            </a:endParaRPr>
          </a:p>
          <a:p>
            <a:pPr indent="0" lvl="0" marL="0" rtl="0" algn="ctr">
              <a:lnSpc>
                <a:spcPct val="100000"/>
              </a:lnSpc>
              <a:spcBef>
                <a:spcPts val="0"/>
              </a:spcBef>
              <a:spcAft>
                <a:spcPts val="0"/>
              </a:spcAft>
              <a:buSzPts val="5200"/>
              <a:buNone/>
            </a:pPr>
            <a:r>
              <a:rPr b="1" lang="en" sz="1900">
                <a:solidFill>
                  <a:srgbClr val="C96F06"/>
                </a:solidFill>
              </a:rPr>
              <a:t>Starting date- </a:t>
            </a:r>
            <a:r>
              <a:rPr b="1" lang="en" sz="1900"/>
              <a:t>28/08/2022</a:t>
            </a:r>
            <a:endParaRPr b="1" sz="2800">
              <a:solidFill>
                <a:srgbClr val="C59A00"/>
              </a:solidFill>
            </a:endParaRPr>
          </a:p>
        </p:txBody>
      </p:sp>
      <p:sp>
        <p:nvSpPr>
          <p:cNvPr id="55" name="Google Shape;55;p1"/>
          <p:cNvSpPr txBox="1"/>
          <p:nvPr>
            <p:ph idx="1" type="subTitle"/>
          </p:nvPr>
        </p:nvSpPr>
        <p:spPr>
          <a:xfrm>
            <a:off x="352525" y="3316750"/>
            <a:ext cx="8520600" cy="1667700"/>
          </a:xfrm>
          <a:prstGeom prst="rect">
            <a:avLst/>
          </a:prstGeom>
          <a:solidFill>
            <a:srgbClr val="FFF2CC"/>
          </a:solidFill>
          <a:ln>
            <a:noFill/>
          </a:ln>
        </p:spPr>
        <p:txBody>
          <a:bodyPr anchorCtr="0" anchor="t" bIns="91425" lIns="91425" spcFirstLastPara="1" rIns="91425" wrap="square" tIns="91425">
            <a:noAutofit/>
          </a:bodyPr>
          <a:lstStyle/>
          <a:p>
            <a:pPr indent="0" lvl="0" marL="0" rtl="0" algn="r">
              <a:lnSpc>
                <a:spcPct val="95000"/>
              </a:lnSpc>
              <a:spcBef>
                <a:spcPts val="0"/>
              </a:spcBef>
              <a:spcAft>
                <a:spcPts val="0"/>
              </a:spcAft>
              <a:buSzPts val="688"/>
              <a:buNone/>
            </a:pPr>
            <a:r>
              <a:rPr b="1" lang="en" sz="1550" u="sng">
                <a:solidFill>
                  <a:srgbClr val="000000"/>
                </a:solidFill>
              </a:rPr>
              <a:t>Done by</a:t>
            </a:r>
            <a:endParaRPr b="1" sz="1550" u="sng">
              <a:solidFill>
                <a:srgbClr val="000000"/>
              </a:solidFill>
            </a:endParaRPr>
          </a:p>
          <a:p>
            <a:pPr indent="0" lvl="0" marL="0" rtl="0" algn="r">
              <a:lnSpc>
                <a:spcPct val="95000"/>
              </a:lnSpc>
              <a:spcBef>
                <a:spcPts val="0"/>
              </a:spcBef>
              <a:spcAft>
                <a:spcPts val="0"/>
              </a:spcAft>
              <a:buSzPts val="688"/>
              <a:buNone/>
            </a:pPr>
            <a:r>
              <a:t/>
            </a:r>
            <a:endParaRPr b="1" sz="1550" u="sng">
              <a:solidFill>
                <a:srgbClr val="000000"/>
              </a:solidFill>
            </a:endParaRPr>
          </a:p>
          <a:p>
            <a:pPr indent="0" lvl="0" marL="0" rtl="0" algn="r">
              <a:lnSpc>
                <a:spcPct val="95000"/>
              </a:lnSpc>
              <a:spcBef>
                <a:spcPts val="0"/>
              </a:spcBef>
              <a:spcAft>
                <a:spcPts val="0"/>
              </a:spcAft>
              <a:buSzPts val="688"/>
              <a:buNone/>
            </a:pPr>
            <a:r>
              <a:rPr b="1" lang="en" sz="1550" u="sng">
                <a:solidFill>
                  <a:srgbClr val="000000"/>
                </a:solidFill>
              </a:rPr>
              <a:t>Dimple klair</a:t>
            </a:r>
            <a:endParaRPr b="1" sz="1550" u="sng">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5" name="Shape 135"/>
        <p:cNvGrpSpPr/>
        <p:nvPr/>
      </p:nvGrpSpPr>
      <p:grpSpPr>
        <a:xfrm>
          <a:off x="0" y="0"/>
          <a:ext cx="0" cy="0"/>
          <a:chOff x="0" y="0"/>
          <a:chExt cx="0" cy="0"/>
        </a:xfrm>
      </p:grpSpPr>
      <p:sp>
        <p:nvSpPr>
          <p:cNvPr id="136" name="Google Shape;13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7" name="Google Shape;13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8" name="Google Shape;138;p10"/>
          <p:cNvPicPr preferRelativeResize="0"/>
          <p:nvPr/>
        </p:nvPicPr>
        <p:blipFill rotWithShape="1">
          <a:blip r:embed="rId3">
            <a:alphaModFix/>
          </a:blip>
          <a:srcRect b="0" l="0" r="0" t="0"/>
          <a:stretch/>
        </p:blipFill>
        <p:spPr>
          <a:xfrm>
            <a:off x="311700" y="1228000"/>
            <a:ext cx="4260300" cy="3340875"/>
          </a:xfrm>
          <a:prstGeom prst="rect">
            <a:avLst/>
          </a:prstGeom>
          <a:noFill/>
          <a:ln>
            <a:noFill/>
          </a:ln>
        </p:spPr>
      </p:pic>
      <p:pic>
        <p:nvPicPr>
          <p:cNvPr id="139" name="Google Shape;139;p10"/>
          <p:cNvPicPr preferRelativeResize="0"/>
          <p:nvPr/>
        </p:nvPicPr>
        <p:blipFill rotWithShape="1">
          <a:blip r:embed="rId4">
            <a:alphaModFix/>
          </a:blip>
          <a:srcRect b="0" l="0" r="0" t="0"/>
          <a:stretch/>
        </p:blipFill>
        <p:spPr>
          <a:xfrm>
            <a:off x="4640225" y="1278325"/>
            <a:ext cx="4192074" cy="3340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11"/>
          <p:cNvPicPr preferRelativeResize="0"/>
          <p:nvPr/>
        </p:nvPicPr>
        <p:blipFill rotWithShape="1">
          <a:blip r:embed="rId3">
            <a:alphaModFix/>
          </a:blip>
          <a:srcRect b="0" l="0" r="0" t="0"/>
          <a:stretch/>
        </p:blipFill>
        <p:spPr>
          <a:xfrm>
            <a:off x="311700" y="445025"/>
            <a:ext cx="8520599" cy="412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2" name="Google Shape;15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3" name="Google Shape;153;p12"/>
          <p:cNvPicPr preferRelativeResize="0"/>
          <p:nvPr/>
        </p:nvPicPr>
        <p:blipFill rotWithShape="1">
          <a:blip r:embed="rId3">
            <a:alphaModFix/>
          </a:blip>
          <a:srcRect b="0" l="0" r="0" t="0"/>
          <a:stretch/>
        </p:blipFill>
        <p:spPr>
          <a:xfrm>
            <a:off x="311700" y="0"/>
            <a:ext cx="8520599" cy="472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7" name="Shape 157"/>
        <p:cNvGrpSpPr/>
        <p:nvPr/>
      </p:nvGrpSpPr>
      <p:grpSpPr>
        <a:xfrm>
          <a:off x="0" y="0"/>
          <a:ext cx="0" cy="0"/>
          <a:chOff x="0" y="0"/>
          <a:chExt cx="0" cy="0"/>
        </a:xfrm>
      </p:grpSpPr>
      <p:sp>
        <p:nvSpPr>
          <p:cNvPr id="158" name="Google Shape;15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rgbClr val="C96F06"/>
                </a:solidFill>
              </a:rPr>
              <a:t>FEATURE SCALING—standardizing the data</a:t>
            </a:r>
            <a:endParaRPr b="1" u="sng">
              <a:solidFill>
                <a:srgbClr val="C96F06"/>
              </a:solidFill>
            </a:endParaRPr>
          </a:p>
        </p:txBody>
      </p:sp>
      <p:sp>
        <p:nvSpPr>
          <p:cNvPr id="159" name="Google Shape;15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0" name="Google Shape;160;p13"/>
          <p:cNvPicPr preferRelativeResize="0"/>
          <p:nvPr/>
        </p:nvPicPr>
        <p:blipFill rotWithShape="1">
          <a:blip r:embed="rId3">
            <a:alphaModFix/>
          </a:blip>
          <a:srcRect b="0" l="0" r="0" t="0"/>
          <a:stretch/>
        </p:blipFill>
        <p:spPr>
          <a:xfrm>
            <a:off x="367400" y="1152475"/>
            <a:ext cx="8520600" cy="3416399"/>
          </a:xfrm>
          <a:prstGeom prst="rect">
            <a:avLst/>
          </a:prstGeom>
          <a:noFill/>
          <a:ln>
            <a:noFill/>
          </a:ln>
        </p:spPr>
      </p:pic>
      <p:sp>
        <p:nvSpPr>
          <p:cNvPr id="161" name="Google Shape;161;p13"/>
          <p:cNvSpPr txBox="1"/>
          <p:nvPr/>
        </p:nvSpPr>
        <p:spPr>
          <a:xfrm>
            <a:off x="4174000" y="1357325"/>
            <a:ext cx="4408800" cy="3265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5" name="Shape 165"/>
        <p:cNvGrpSpPr/>
        <p:nvPr/>
      </p:nvGrpSpPr>
      <p:grpSpPr>
        <a:xfrm>
          <a:off x="0" y="0"/>
          <a:ext cx="0" cy="0"/>
          <a:chOff x="0" y="0"/>
          <a:chExt cx="0" cy="0"/>
        </a:xfrm>
      </p:grpSpPr>
      <p:sp>
        <p:nvSpPr>
          <p:cNvPr id="166" name="Google Shape;16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1000"/>
              </a:spcBef>
              <a:spcAft>
                <a:spcPts val="0"/>
              </a:spcAft>
              <a:buClr>
                <a:schemeClr val="dk1"/>
              </a:buClr>
              <a:buSzPct val="48175"/>
              <a:buFont typeface="Arial"/>
              <a:buNone/>
            </a:pPr>
            <a:r>
              <a:rPr b="1" lang="en" sz="2283" u="sng">
                <a:solidFill>
                  <a:srgbClr val="C96F06"/>
                </a:solidFill>
                <a:highlight>
                  <a:srgbClr val="FFFFFF"/>
                </a:highlight>
              </a:rPr>
              <a:t>FEATURE SELECTION- using different methods</a:t>
            </a:r>
            <a:endParaRPr b="1" sz="2283" u="sng">
              <a:solidFill>
                <a:srgbClr val="C96F06"/>
              </a:solidFill>
              <a:highlight>
                <a:srgbClr val="FFFFFF"/>
              </a:highlight>
            </a:endParaRPr>
          </a:p>
          <a:p>
            <a:pPr indent="0" lvl="0" marL="0" rtl="0" algn="l">
              <a:lnSpc>
                <a:spcPct val="100000"/>
              </a:lnSpc>
              <a:spcBef>
                <a:spcPts val="0"/>
              </a:spcBef>
              <a:spcAft>
                <a:spcPts val="0"/>
              </a:spcAft>
              <a:buSzPct val="111111"/>
              <a:buNone/>
            </a:pPr>
            <a:r>
              <a:t/>
            </a:r>
            <a:endParaRPr/>
          </a:p>
        </p:txBody>
      </p:sp>
      <p:sp>
        <p:nvSpPr>
          <p:cNvPr id="167" name="Google Shape;167;p14"/>
          <p:cNvSpPr txBox="1"/>
          <p:nvPr>
            <p:ph idx="1" type="body"/>
          </p:nvPr>
        </p:nvSpPr>
        <p:spPr>
          <a:xfrm>
            <a:off x="311700" y="1142275"/>
            <a:ext cx="8520600" cy="3416400"/>
          </a:xfrm>
          <a:prstGeom prst="rect">
            <a:avLst/>
          </a:prstGeom>
          <a:noFill/>
          <a:ln>
            <a:noFill/>
          </a:ln>
        </p:spPr>
        <p:txBody>
          <a:bodyPr anchorCtr="0" anchor="t" bIns="91425" lIns="91425" spcFirstLastPara="1" rIns="91425" wrap="square" tIns="91425">
            <a:normAutofit/>
          </a:bodyPr>
          <a:lstStyle/>
          <a:p>
            <a:pPr indent="0" lvl="0" marL="190500" marR="190500" rtl="0" algn="ctr">
              <a:lnSpc>
                <a:spcPct val="100000"/>
              </a:lnSpc>
              <a:spcBef>
                <a:spcPts val="1000"/>
              </a:spcBef>
              <a:spcAft>
                <a:spcPts val="0"/>
              </a:spcAft>
              <a:buSzPts val="1800"/>
              <a:buNone/>
            </a:pPr>
            <a:r>
              <a:rPr b="1" lang="en" sz="1650" u="sng">
                <a:solidFill>
                  <a:schemeClr val="dk1"/>
                </a:solidFill>
                <a:highlight>
                  <a:srgbClr val="FFFFFF"/>
                </a:highlight>
              </a:rPr>
              <a:t>1.Univariate analysis—</a:t>
            </a:r>
            <a:r>
              <a:rPr b="1" lang="en" sz="1350" u="sng">
                <a:solidFill>
                  <a:schemeClr val="dk1"/>
                </a:solidFill>
                <a:highlight>
                  <a:srgbClr val="FFFFFF"/>
                </a:highlight>
              </a:rPr>
              <a:t>applying SelectKBest</a:t>
            </a:r>
            <a:endParaRPr b="1" sz="1350" u="sng">
              <a:solidFill>
                <a:schemeClr val="dk1"/>
              </a:solidFill>
              <a:highlight>
                <a:srgbClr val="FFFFFF"/>
              </a:highlight>
            </a:endParaRPr>
          </a:p>
          <a:p>
            <a:pPr indent="0" lvl="0" marL="190500" marR="190500" rtl="0" algn="ctr">
              <a:lnSpc>
                <a:spcPct val="100000"/>
              </a:lnSpc>
              <a:spcBef>
                <a:spcPts val="1000"/>
              </a:spcBef>
              <a:spcAft>
                <a:spcPts val="0"/>
              </a:spcAft>
              <a:buSzPts val="1800"/>
              <a:buNone/>
            </a:pPr>
            <a:r>
              <a:t/>
            </a:r>
            <a:endParaRPr b="1" sz="1350" u="sng">
              <a:solidFill>
                <a:schemeClr val="dk1"/>
              </a:solidFill>
              <a:highlight>
                <a:srgbClr val="FFFFFF"/>
              </a:highlight>
            </a:endParaRPr>
          </a:p>
          <a:p>
            <a:pPr indent="0" lvl="0" marL="0" rtl="0" algn="ctr">
              <a:lnSpc>
                <a:spcPct val="115000"/>
              </a:lnSpc>
              <a:spcBef>
                <a:spcPts val="0"/>
              </a:spcBef>
              <a:spcAft>
                <a:spcPts val="0"/>
              </a:spcAft>
              <a:buSzPts val="1800"/>
              <a:buNone/>
            </a:pPr>
            <a:r>
              <a:t/>
            </a:r>
            <a:endParaRPr sz="2100" u="sng"/>
          </a:p>
          <a:p>
            <a:pPr indent="0" lvl="0" marL="190500" marR="190500" rtl="0" algn="ctr">
              <a:lnSpc>
                <a:spcPct val="100000"/>
              </a:lnSpc>
              <a:spcBef>
                <a:spcPts val="1200"/>
              </a:spcBef>
              <a:spcAft>
                <a:spcPts val="0"/>
              </a:spcAft>
              <a:buClr>
                <a:schemeClr val="dk1"/>
              </a:buClr>
              <a:buSzPts val="1100"/>
              <a:buFont typeface="Arial"/>
              <a:buNone/>
            </a:pPr>
            <a:r>
              <a:t/>
            </a:r>
            <a:endParaRPr b="1" sz="1650" u="sng">
              <a:solidFill>
                <a:schemeClr val="dk1"/>
              </a:solidFill>
              <a:highlight>
                <a:srgbClr val="FFFFFF"/>
              </a:highlight>
            </a:endParaRPr>
          </a:p>
          <a:p>
            <a:pPr indent="0" lvl="0" marL="0" rtl="0" algn="ctr">
              <a:lnSpc>
                <a:spcPct val="115000"/>
              </a:lnSpc>
              <a:spcBef>
                <a:spcPts val="0"/>
              </a:spcBef>
              <a:spcAft>
                <a:spcPts val="1200"/>
              </a:spcAft>
              <a:buSzPts val="1800"/>
              <a:buNone/>
            </a:pPr>
            <a:r>
              <a:t/>
            </a:r>
            <a:endParaRPr u="sng"/>
          </a:p>
        </p:txBody>
      </p:sp>
      <p:pic>
        <p:nvPicPr>
          <p:cNvPr id="168" name="Google Shape;168;p14"/>
          <p:cNvPicPr preferRelativeResize="0"/>
          <p:nvPr/>
        </p:nvPicPr>
        <p:blipFill rotWithShape="1">
          <a:blip r:embed="rId3">
            <a:alphaModFix/>
          </a:blip>
          <a:srcRect b="0" l="0" r="0" t="0"/>
          <a:stretch/>
        </p:blipFill>
        <p:spPr>
          <a:xfrm>
            <a:off x="1255250" y="1581825"/>
            <a:ext cx="6858000" cy="330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2" name="Shape 172"/>
        <p:cNvGrpSpPr/>
        <p:nvPr/>
      </p:nvGrpSpPr>
      <p:grpSpPr>
        <a:xfrm>
          <a:off x="0" y="0"/>
          <a:ext cx="0" cy="0"/>
          <a:chOff x="0" y="0"/>
          <a:chExt cx="0" cy="0"/>
        </a:xfrm>
      </p:grpSpPr>
      <p:sp>
        <p:nvSpPr>
          <p:cNvPr id="173" name="Google Shape;173;p15"/>
          <p:cNvSpPr txBox="1"/>
          <p:nvPr>
            <p:ph type="title"/>
          </p:nvPr>
        </p:nvSpPr>
        <p:spPr>
          <a:xfrm>
            <a:off x="311700" y="118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1000"/>
              </a:spcBef>
              <a:spcAft>
                <a:spcPts val="0"/>
              </a:spcAft>
              <a:buClr>
                <a:schemeClr val="dk1"/>
              </a:buClr>
              <a:buSzPct val="45938"/>
              <a:buFont typeface="Arial"/>
              <a:buNone/>
            </a:pPr>
            <a:r>
              <a:rPr b="1" lang="en" sz="2394" u="sng">
                <a:solidFill>
                  <a:srgbClr val="C96F06"/>
                </a:solidFill>
                <a:highlight>
                  <a:srgbClr val="FFFFFF"/>
                </a:highlight>
              </a:rPr>
              <a:t>2. Correlation techniques</a:t>
            </a:r>
            <a:endParaRPr b="1" sz="2394" u="sng">
              <a:solidFill>
                <a:srgbClr val="C96F06"/>
              </a:solidFill>
              <a:highlight>
                <a:srgbClr val="FFFFFF"/>
              </a:highlight>
            </a:endParaRPr>
          </a:p>
          <a:p>
            <a:pPr indent="0" lvl="0" marL="0" rtl="0" algn="l">
              <a:lnSpc>
                <a:spcPct val="100000"/>
              </a:lnSpc>
              <a:spcBef>
                <a:spcPts val="0"/>
              </a:spcBef>
              <a:spcAft>
                <a:spcPts val="0"/>
              </a:spcAft>
              <a:buSzPct val="111111"/>
              <a:buNone/>
            </a:pPr>
            <a:r>
              <a:t/>
            </a:r>
            <a:endParaRPr/>
          </a:p>
        </p:txBody>
      </p:sp>
      <p:sp>
        <p:nvSpPr>
          <p:cNvPr id="174" name="Google Shape;17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p15"/>
          <p:cNvPicPr preferRelativeResize="0"/>
          <p:nvPr/>
        </p:nvPicPr>
        <p:blipFill rotWithShape="1">
          <a:blip r:embed="rId3">
            <a:alphaModFix/>
          </a:blip>
          <a:srcRect b="0" l="0" r="0" t="0"/>
          <a:stretch/>
        </p:blipFill>
        <p:spPr>
          <a:xfrm>
            <a:off x="311700" y="612325"/>
            <a:ext cx="8158751" cy="441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9" name="Shape 179"/>
        <p:cNvGrpSpPr/>
        <p:nvPr/>
      </p:nvGrpSpPr>
      <p:grpSpPr>
        <a:xfrm>
          <a:off x="0" y="0"/>
          <a:ext cx="0" cy="0"/>
          <a:chOff x="0" y="0"/>
          <a:chExt cx="0" cy="0"/>
        </a:xfrm>
      </p:grpSpPr>
      <p:sp>
        <p:nvSpPr>
          <p:cNvPr id="180" name="Google Shape;1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rgbClr val="C96F06"/>
                </a:solidFill>
              </a:rPr>
              <a:t>Removing one of the highly correlated features </a:t>
            </a:r>
            <a:endParaRPr b="1" u="sng">
              <a:solidFill>
                <a:srgbClr val="C96F06"/>
              </a:solidFill>
            </a:endParaRPr>
          </a:p>
        </p:txBody>
      </p:sp>
      <p:sp>
        <p:nvSpPr>
          <p:cNvPr id="181" name="Google Shape;18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2" name="Google Shape;182;p16"/>
          <p:cNvPicPr preferRelativeResize="0"/>
          <p:nvPr/>
        </p:nvPicPr>
        <p:blipFill rotWithShape="1">
          <a:blip r:embed="rId3">
            <a:alphaModFix/>
          </a:blip>
          <a:srcRect b="0" l="0" r="0" t="0"/>
          <a:stretch/>
        </p:blipFill>
        <p:spPr>
          <a:xfrm>
            <a:off x="252800" y="1152475"/>
            <a:ext cx="8638401" cy="3416400"/>
          </a:xfrm>
          <a:prstGeom prst="rect">
            <a:avLst/>
          </a:prstGeom>
          <a:noFill/>
          <a:ln>
            <a:noFill/>
          </a:ln>
        </p:spPr>
      </p:pic>
      <p:sp>
        <p:nvSpPr>
          <p:cNvPr id="183" name="Google Shape;183;p16"/>
          <p:cNvSpPr txBox="1"/>
          <p:nvPr/>
        </p:nvSpPr>
        <p:spPr>
          <a:xfrm>
            <a:off x="7235600" y="2592150"/>
            <a:ext cx="192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7" name="Shape 187"/>
        <p:cNvGrpSpPr/>
        <p:nvPr/>
      </p:nvGrpSpPr>
      <p:grpSpPr>
        <a:xfrm>
          <a:off x="0" y="0"/>
          <a:ext cx="0" cy="0"/>
          <a:chOff x="0" y="0"/>
          <a:chExt cx="0" cy="0"/>
        </a:xfrm>
      </p:grpSpPr>
      <p:sp>
        <p:nvSpPr>
          <p:cNvPr id="188" name="Google Shape;1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9" name="Google Shape;189;p17"/>
          <p:cNvSpPr txBox="1"/>
          <p:nvPr>
            <p:ph idx="1" type="body"/>
          </p:nvPr>
        </p:nvSpPr>
        <p:spPr>
          <a:xfrm>
            <a:off x="311700" y="224525"/>
            <a:ext cx="8520600" cy="46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0" name="Google Shape;190;p17"/>
          <p:cNvPicPr preferRelativeResize="0"/>
          <p:nvPr/>
        </p:nvPicPr>
        <p:blipFill rotWithShape="1">
          <a:blip r:embed="rId3">
            <a:alphaModFix/>
          </a:blip>
          <a:srcRect b="0" l="0" r="0" t="0"/>
          <a:stretch/>
        </p:blipFill>
        <p:spPr>
          <a:xfrm>
            <a:off x="311700" y="367400"/>
            <a:ext cx="8520599" cy="2541125"/>
          </a:xfrm>
          <a:prstGeom prst="rect">
            <a:avLst/>
          </a:prstGeom>
          <a:noFill/>
          <a:ln>
            <a:noFill/>
          </a:ln>
        </p:spPr>
      </p:pic>
      <p:pic>
        <p:nvPicPr>
          <p:cNvPr id="191" name="Google Shape;191;p17"/>
          <p:cNvPicPr preferRelativeResize="0"/>
          <p:nvPr/>
        </p:nvPicPr>
        <p:blipFill rotWithShape="1">
          <a:blip r:embed="rId4">
            <a:alphaModFix/>
          </a:blip>
          <a:srcRect b="0" l="0" r="0" t="0"/>
          <a:stretch/>
        </p:blipFill>
        <p:spPr>
          <a:xfrm>
            <a:off x="311700" y="3051400"/>
            <a:ext cx="4668525" cy="1796025"/>
          </a:xfrm>
          <a:prstGeom prst="rect">
            <a:avLst/>
          </a:prstGeom>
          <a:noFill/>
          <a:ln>
            <a:noFill/>
          </a:ln>
        </p:spPr>
      </p:pic>
      <p:sp>
        <p:nvSpPr>
          <p:cNvPr id="192" name="Google Shape;192;p17"/>
          <p:cNvSpPr txBox="1"/>
          <p:nvPr/>
        </p:nvSpPr>
        <p:spPr>
          <a:xfrm>
            <a:off x="5123100" y="3041200"/>
            <a:ext cx="3500400" cy="1796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93" name="Google Shape;193;p17"/>
          <p:cNvPicPr preferRelativeResize="0"/>
          <p:nvPr/>
        </p:nvPicPr>
        <p:blipFill rotWithShape="1">
          <a:blip r:embed="rId5">
            <a:alphaModFix/>
          </a:blip>
          <a:srcRect b="0" l="0" r="0" t="0"/>
          <a:stretch/>
        </p:blipFill>
        <p:spPr>
          <a:xfrm>
            <a:off x="5693250" y="3041232"/>
            <a:ext cx="2552700" cy="179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7" name="Shape 197"/>
        <p:cNvGrpSpPr/>
        <p:nvPr/>
      </p:nvGrpSpPr>
      <p:grpSpPr>
        <a:xfrm>
          <a:off x="0" y="0"/>
          <a:ext cx="0" cy="0"/>
          <a:chOff x="0" y="0"/>
          <a:chExt cx="0" cy="0"/>
        </a:xfrm>
      </p:grpSpPr>
      <p:sp>
        <p:nvSpPr>
          <p:cNvPr id="198" name="Google Shape;19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t>Balancing dataset</a:t>
            </a:r>
            <a:endParaRPr b="1" u="sng"/>
          </a:p>
        </p:txBody>
      </p:sp>
      <p:sp>
        <p:nvSpPr>
          <p:cNvPr id="199" name="Google Shape;199;p18"/>
          <p:cNvSpPr txBox="1"/>
          <p:nvPr>
            <p:ph idx="1" type="body"/>
          </p:nvPr>
        </p:nvSpPr>
        <p:spPr>
          <a:xfrm>
            <a:off x="311700" y="1152475"/>
            <a:ext cx="8520600" cy="3603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500">
                <a:solidFill>
                  <a:schemeClr val="dk1"/>
                </a:solidFill>
              </a:rPr>
              <a:t>By using:- 1.</a:t>
            </a:r>
            <a:r>
              <a:rPr lang="en" sz="1500" u="sng">
                <a:solidFill>
                  <a:schemeClr val="dk1"/>
                </a:solidFill>
              </a:rPr>
              <a:t>oversampling</a:t>
            </a:r>
            <a:r>
              <a:rPr lang="en" u="sng">
                <a:solidFill>
                  <a:schemeClr val="dk1"/>
                </a:solidFill>
              </a:rPr>
              <a:t>- </a:t>
            </a:r>
            <a:r>
              <a:rPr lang="en" sz="1100">
                <a:solidFill>
                  <a:schemeClr val="dk1"/>
                </a:solidFill>
              </a:rPr>
              <a:t>we used RandomOverSample</a:t>
            </a:r>
            <a:r>
              <a:rPr lang="en" sz="1200">
                <a:solidFill>
                  <a:schemeClr val="dk1"/>
                </a:solidFill>
              </a:rPr>
              <a:t>r on</a:t>
            </a:r>
            <a:endParaRPr sz="12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RandomForestClassifier and got 97% accuracy.</a:t>
            </a:r>
            <a:endParaRPr sz="1100">
              <a:solidFill>
                <a:schemeClr val="dk1"/>
              </a:solidFill>
            </a:endParaRPr>
          </a:p>
          <a:p>
            <a:pPr indent="0" lvl="0" marL="0" rtl="0" algn="l">
              <a:lnSpc>
                <a:spcPct val="115000"/>
              </a:lnSpc>
              <a:spcBef>
                <a:spcPts val="1200"/>
              </a:spcBef>
              <a:spcAft>
                <a:spcPts val="0"/>
              </a:spcAft>
              <a:buSzPts val="1800"/>
              <a:buNone/>
            </a:pPr>
            <a:r>
              <a:rPr lang="en" sz="1050">
                <a:solidFill>
                  <a:schemeClr val="dk1"/>
                </a:solidFill>
                <a:highlight>
                  <a:srgbClr val="FFFFFF"/>
                </a:highlight>
              </a:rPr>
              <a:t>the number of classes before fitCounter({0: 1988, 1: 345})</a:t>
            </a:r>
            <a:endParaRPr sz="10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the number of classes after fitCounter({0: 1988, 1: 994})</a:t>
            </a:r>
            <a:endParaRPr sz="1050">
              <a:solidFill>
                <a:schemeClr val="dk1"/>
              </a:solidFill>
              <a:highlight>
                <a:srgbClr val="FFFFFF"/>
              </a:highlight>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rPr lang="en" sz="1500">
                <a:solidFill>
                  <a:schemeClr val="dk1"/>
                </a:solidFill>
              </a:rPr>
              <a:t>By using:- </a:t>
            </a:r>
            <a:r>
              <a:rPr lang="en" sz="1500" u="sng">
                <a:solidFill>
                  <a:schemeClr val="dk1"/>
                </a:solidFill>
              </a:rPr>
              <a:t>SMOTETomek-</a:t>
            </a:r>
            <a:r>
              <a:rPr lang="en" sz="1264">
                <a:solidFill>
                  <a:schemeClr val="dk1"/>
                </a:solidFill>
              </a:rPr>
              <a:t> used this tech on same algo</a:t>
            </a:r>
            <a:endParaRPr sz="1264">
              <a:solidFill>
                <a:schemeClr val="dk1"/>
              </a:solidFill>
            </a:endParaRPr>
          </a:p>
          <a:p>
            <a:pPr indent="0" lvl="0" marL="0" rtl="0" algn="l">
              <a:lnSpc>
                <a:spcPct val="115000"/>
              </a:lnSpc>
              <a:spcBef>
                <a:spcPts val="1200"/>
              </a:spcBef>
              <a:spcAft>
                <a:spcPts val="0"/>
              </a:spcAft>
              <a:buSzPts val="1800"/>
              <a:buNone/>
            </a:pPr>
            <a:r>
              <a:rPr lang="en" sz="1264">
                <a:solidFill>
                  <a:schemeClr val="dk1"/>
                </a:solidFill>
              </a:rPr>
              <a:t>RandomForestClassifier and got less acc. than oversampling.</a:t>
            </a:r>
            <a:endParaRPr sz="1264">
              <a:solidFill>
                <a:schemeClr val="dk1"/>
              </a:solidFill>
            </a:endParaRPr>
          </a:p>
          <a:p>
            <a:pPr indent="0" lvl="0" marL="0" rtl="0" algn="l">
              <a:lnSpc>
                <a:spcPct val="115000"/>
              </a:lnSpc>
              <a:spcBef>
                <a:spcPts val="1200"/>
              </a:spcBef>
              <a:spcAft>
                <a:spcPts val="0"/>
              </a:spcAft>
              <a:buSzPts val="1800"/>
              <a:buNone/>
            </a:pPr>
            <a:r>
              <a:rPr lang="en" sz="1050">
                <a:solidFill>
                  <a:schemeClr val="dk1"/>
                </a:solidFill>
                <a:highlight>
                  <a:srgbClr val="FFFFFF"/>
                </a:highlight>
              </a:rPr>
              <a:t>the number of classes before fitCounter({0: 1988, 1: 345})</a:t>
            </a:r>
            <a:endParaRPr sz="10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the number of classes after fitCounter({0: 1981, 1: 987})</a:t>
            </a:r>
            <a:endParaRPr sz="105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sz="1500">
              <a:solidFill>
                <a:schemeClr val="dk1"/>
              </a:solidFill>
            </a:endParaRPr>
          </a:p>
        </p:txBody>
      </p:sp>
      <p:pic>
        <p:nvPicPr>
          <p:cNvPr id="200" name="Google Shape;200;p18"/>
          <p:cNvPicPr preferRelativeResize="0"/>
          <p:nvPr/>
        </p:nvPicPr>
        <p:blipFill rotWithShape="1">
          <a:blip r:embed="rId3">
            <a:alphaModFix/>
          </a:blip>
          <a:srcRect b="0" l="0" r="0" t="0"/>
          <a:stretch/>
        </p:blipFill>
        <p:spPr>
          <a:xfrm>
            <a:off x="5524400" y="1017725"/>
            <a:ext cx="3185426" cy="1748250"/>
          </a:xfrm>
          <a:prstGeom prst="rect">
            <a:avLst/>
          </a:prstGeom>
          <a:noFill/>
          <a:ln>
            <a:noFill/>
          </a:ln>
        </p:spPr>
      </p:pic>
      <p:pic>
        <p:nvPicPr>
          <p:cNvPr id="201" name="Google Shape;201;p18"/>
          <p:cNvPicPr preferRelativeResize="0"/>
          <p:nvPr/>
        </p:nvPicPr>
        <p:blipFill rotWithShape="1">
          <a:blip r:embed="rId4">
            <a:alphaModFix/>
          </a:blip>
          <a:srcRect b="0" l="0" r="0" t="0"/>
          <a:stretch/>
        </p:blipFill>
        <p:spPr>
          <a:xfrm>
            <a:off x="5585625" y="3007450"/>
            <a:ext cx="3185424" cy="174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5" name="Shape 205"/>
        <p:cNvGrpSpPr/>
        <p:nvPr/>
      </p:nvGrpSpPr>
      <p:grpSpPr>
        <a:xfrm>
          <a:off x="0" y="0"/>
          <a:ext cx="0" cy="0"/>
          <a:chOff x="0" y="0"/>
          <a:chExt cx="0" cy="0"/>
        </a:xfrm>
      </p:grpSpPr>
      <p:sp>
        <p:nvSpPr>
          <p:cNvPr id="206" name="Google Shape;20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t>Model Building</a:t>
            </a:r>
            <a:endParaRPr b="1" u="sng"/>
          </a:p>
        </p:txBody>
      </p:sp>
      <p:sp>
        <p:nvSpPr>
          <p:cNvPr id="207" name="Google Shape;20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8" name="Google Shape;208;p19"/>
          <p:cNvPicPr preferRelativeResize="0"/>
          <p:nvPr/>
        </p:nvPicPr>
        <p:blipFill rotWithShape="1">
          <a:blip r:embed="rId3">
            <a:alphaModFix/>
          </a:blip>
          <a:srcRect b="0" l="0" r="0" t="0"/>
          <a:stretch/>
        </p:blipFill>
        <p:spPr>
          <a:xfrm>
            <a:off x="449025" y="1203525"/>
            <a:ext cx="8001000" cy="322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Arial"/>
              <a:buNone/>
            </a:pPr>
            <a:r>
              <a:rPr b="1" lang="en" u="sng">
                <a:solidFill>
                  <a:srgbClr val="C96F06"/>
                </a:solidFill>
              </a:rPr>
              <a:t>Business objective and Problem:</a:t>
            </a:r>
            <a:endParaRPr u="sng">
              <a:solidFill>
                <a:srgbClr val="C96F06"/>
              </a:solidFill>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
                <a:solidFill>
                  <a:schemeClr val="dk1"/>
                </a:solidFill>
              </a:rPr>
              <a:t>The telecommunications industry experiences an average of 15-25% annual churn rate, and it costs 5-10 times more to acquire a new customer than to retain an existing one, that's why customer retention has now become even more important than customer acquisition.</a:t>
            </a:r>
            <a:endParaRPr>
              <a:solidFill>
                <a:schemeClr val="dk1"/>
              </a:solidFill>
            </a:endParaRPr>
          </a:p>
          <a:p>
            <a:pPr indent="0" lvl="0" marL="0" rtl="0" algn="l">
              <a:lnSpc>
                <a:spcPct val="115000"/>
              </a:lnSpc>
              <a:spcBef>
                <a:spcPts val="1200"/>
              </a:spcBef>
              <a:spcAft>
                <a:spcPts val="0"/>
              </a:spcAft>
              <a:buSzPct val="117647"/>
              <a:buNone/>
            </a:pPr>
            <a:r>
              <a:t/>
            </a:r>
            <a:endParaRPr>
              <a:solidFill>
                <a:schemeClr val="dk1"/>
              </a:solidFill>
            </a:endParaRPr>
          </a:p>
          <a:p>
            <a:pPr indent="0" lvl="0" marL="0" rtl="0" algn="l">
              <a:lnSpc>
                <a:spcPct val="115000"/>
              </a:lnSpc>
              <a:spcBef>
                <a:spcPts val="1200"/>
              </a:spcBef>
              <a:spcAft>
                <a:spcPts val="0"/>
              </a:spcAft>
              <a:buSzPct val="117647"/>
              <a:buNone/>
            </a:pPr>
            <a:r>
              <a:rPr lang="en">
                <a:solidFill>
                  <a:schemeClr val="dk1"/>
                </a:solidFill>
              </a:rPr>
              <a:t>Finding those factors that increase customer churn is important to take necessary actions to reduce this churn.</a:t>
            </a:r>
            <a:endParaRPr>
              <a:solidFill>
                <a:schemeClr val="dk1"/>
              </a:solidFill>
            </a:endParaRPr>
          </a:p>
          <a:p>
            <a:pPr indent="0" lvl="0" marL="0" rtl="0" algn="l">
              <a:lnSpc>
                <a:spcPct val="115000"/>
              </a:lnSpc>
              <a:spcBef>
                <a:spcPts val="1200"/>
              </a:spcBef>
              <a:spcAft>
                <a:spcPts val="0"/>
              </a:spcAft>
              <a:buSzPct val="117647"/>
              <a:buNone/>
            </a:pPr>
            <a:r>
              <a:rPr lang="en">
                <a:solidFill>
                  <a:schemeClr val="dk1"/>
                </a:solidFill>
              </a:rPr>
              <a:t> So, The main goal of our project is to develop an understanding of the cause of customer churn which assists telecom operators to predict customers who are most likely subject to churn, and what to do to retain the most valuable customer.</a:t>
            </a:r>
            <a:endParaRPr>
              <a:solidFill>
                <a:schemeClr val="dk1"/>
              </a:solidFill>
            </a:endParaRPr>
          </a:p>
          <a:p>
            <a:pPr indent="0" lvl="0" marL="0" rtl="0" algn="l">
              <a:lnSpc>
                <a:spcPct val="115000"/>
              </a:lnSpc>
              <a:spcBef>
                <a:spcPts val="1200"/>
              </a:spcBef>
              <a:spcAft>
                <a:spcPts val="1200"/>
              </a:spcAft>
              <a:buClr>
                <a:schemeClr val="dk1"/>
              </a:buClr>
              <a:buSzPct val="6111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2" name="Shape 212"/>
        <p:cNvGrpSpPr/>
        <p:nvPr/>
      </p:nvGrpSpPr>
      <p:grpSpPr>
        <a:xfrm>
          <a:off x="0" y="0"/>
          <a:ext cx="0" cy="0"/>
          <a:chOff x="0" y="0"/>
          <a:chExt cx="0" cy="0"/>
        </a:xfrm>
      </p:grpSpPr>
      <p:sp>
        <p:nvSpPr>
          <p:cNvPr id="213" name="Google Shape;21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4" name="Google Shape;21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5" name="Google Shape;215;p20"/>
          <p:cNvPicPr preferRelativeResize="0"/>
          <p:nvPr/>
        </p:nvPicPr>
        <p:blipFill rotWithShape="1">
          <a:blip r:embed="rId3">
            <a:alphaModFix/>
          </a:blip>
          <a:srcRect b="0" l="0" r="0" t="0"/>
          <a:stretch/>
        </p:blipFill>
        <p:spPr>
          <a:xfrm>
            <a:off x="311700" y="445023"/>
            <a:ext cx="8270999" cy="4090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9" name="Shape 219"/>
        <p:cNvGrpSpPr/>
        <p:nvPr/>
      </p:nvGrpSpPr>
      <p:grpSpPr>
        <a:xfrm>
          <a:off x="0" y="0"/>
          <a:ext cx="0" cy="0"/>
          <a:chOff x="0" y="0"/>
          <a:chExt cx="0" cy="0"/>
        </a:xfrm>
      </p:grpSpPr>
      <p:sp>
        <p:nvSpPr>
          <p:cNvPr id="220" name="Google Shape;22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58064"/>
              <a:buFont typeface="Arial"/>
              <a:buNone/>
            </a:pPr>
            <a:r>
              <a:rPr b="1" lang="en" sz="1894" u="sng">
                <a:solidFill>
                  <a:srgbClr val="C96F06"/>
                </a:solidFill>
                <a:highlight>
                  <a:srgbClr val="FFFFFF"/>
                </a:highlight>
              </a:rPr>
              <a:t>AUTOML using evalml</a:t>
            </a:r>
            <a:endParaRPr b="1" sz="1894" u="sng">
              <a:solidFill>
                <a:srgbClr val="C96F06"/>
              </a:solidFill>
              <a:highlight>
                <a:srgbClr val="FFFFFF"/>
              </a:highlight>
            </a:endParaRPr>
          </a:p>
          <a:p>
            <a:pPr indent="0" lvl="0" marL="152400" rtl="0" algn="l">
              <a:lnSpc>
                <a:spcPct val="100000"/>
              </a:lnSpc>
              <a:spcBef>
                <a:spcPts val="0"/>
              </a:spcBef>
              <a:spcAft>
                <a:spcPts val="0"/>
              </a:spcAft>
              <a:buClr>
                <a:schemeClr val="dk1"/>
              </a:buClr>
              <a:buSzPct val="75862"/>
              <a:buFont typeface="Arial"/>
              <a:buNone/>
            </a:pPr>
            <a:r>
              <a:t/>
            </a:r>
            <a:endParaRPr sz="1450">
              <a:highlight>
                <a:srgbClr val="FFFFFF"/>
              </a:highlight>
            </a:endParaRPr>
          </a:p>
          <a:p>
            <a:pPr indent="0" lvl="0" marL="0" rtl="0" algn="l">
              <a:lnSpc>
                <a:spcPct val="100000"/>
              </a:lnSpc>
              <a:spcBef>
                <a:spcPts val="0"/>
              </a:spcBef>
              <a:spcAft>
                <a:spcPts val="0"/>
              </a:spcAft>
              <a:buSzPct val="111111"/>
              <a:buNone/>
            </a:pPr>
            <a:r>
              <a:t/>
            </a:r>
            <a:endParaRPr/>
          </a:p>
        </p:txBody>
      </p:sp>
      <p:sp>
        <p:nvSpPr>
          <p:cNvPr id="221" name="Google Shape;221;p21"/>
          <p:cNvSpPr txBox="1"/>
          <p:nvPr>
            <p:ph idx="1" type="body"/>
          </p:nvPr>
        </p:nvSpPr>
        <p:spPr>
          <a:xfrm>
            <a:off x="311700" y="1152475"/>
            <a:ext cx="672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2" name="Google Shape;222;p21"/>
          <p:cNvPicPr preferRelativeResize="0"/>
          <p:nvPr/>
        </p:nvPicPr>
        <p:blipFill rotWithShape="1">
          <a:blip r:embed="rId3">
            <a:alphaModFix/>
          </a:blip>
          <a:srcRect b="0" l="0" r="0" t="0"/>
          <a:stretch/>
        </p:blipFill>
        <p:spPr>
          <a:xfrm>
            <a:off x="311700" y="1152475"/>
            <a:ext cx="8520600" cy="351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311700" y="189900"/>
            <a:ext cx="8520600" cy="90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91"/>
              <a:buNone/>
            </a:pPr>
            <a:r>
              <a:rPr b="1" lang="en" sz="3640" u="sng">
                <a:solidFill>
                  <a:srgbClr val="C96F06"/>
                </a:solidFill>
              </a:rPr>
              <a:t>Deployment</a:t>
            </a:r>
            <a:endParaRPr b="1" sz="3640" u="sng">
              <a:solidFill>
                <a:srgbClr val="C96F06"/>
              </a:solidFill>
            </a:endParaRPr>
          </a:p>
          <a:p>
            <a:pPr indent="0" lvl="0" marL="0" rtl="0" algn="ctr">
              <a:lnSpc>
                <a:spcPct val="100000"/>
              </a:lnSpc>
              <a:spcBef>
                <a:spcPts val="0"/>
              </a:spcBef>
              <a:spcAft>
                <a:spcPts val="0"/>
              </a:spcAft>
              <a:buSzPts val="891"/>
              <a:buNone/>
            </a:pPr>
            <a:r>
              <a:t/>
            </a:r>
            <a:endParaRPr b="1" sz="1940" u="sng">
              <a:solidFill>
                <a:srgbClr val="C96F06"/>
              </a:solidFill>
            </a:endParaRPr>
          </a:p>
        </p:txBody>
      </p:sp>
      <p:sp>
        <p:nvSpPr>
          <p:cNvPr id="228" name="Google Shape;228;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9" name="Google Shape;229;p22"/>
          <p:cNvPicPr preferRelativeResize="0"/>
          <p:nvPr/>
        </p:nvPicPr>
        <p:blipFill rotWithShape="1">
          <a:blip r:embed="rId3">
            <a:alphaModFix/>
          </a:blip>
          <a:srcRect b="0" l="0" r="0" t="0"/>
          <a:stretch/>
        </p:blipFill>
        <p:spPr>
          <a:xfrm>
            <a:off x="152400" y="152400"/>
            <a:ext cx="152400" cy="152400"/>
          </a:xfrm>
          <a:prstGeom prst="rect">
            <a:avLst/>
          </a:prstGeom>
          <a:noFill/>
          <a:ln>
            <a:noFill/>
          </a:ln>
        </p:spPr>
      </p:pic>
      <p:pic>
        <p:nvPicPr>
          <p:cNvPr id="230" name="Google Shape;230;p22"/>
          <p:cNvPicPr preferRelativeResize="0"/>
          <p:nvPr/>
        </p:nvPicPr>
        <p:blipFill rotWithShape="1">
          <a:blip r:embed="rId4">
            <a:alphaModFix/>
          </a:blip>
          <a:srcRect b="0" l="0" r="0" t="0"/>
          <a:stretch/>
        </p:blipFill>
        <p:spPr>
          <a:xfrm>
            <a:off x="2944875" y="1152475"/>
            <a:ext cx="5887424" cy="3370125"/>
          </a:xfrm>
          <a:prstGeom prst="rect">
            <a:avLst/>
          </a:prstGeom>
          <a:noFill/>
          <a:ln>
            <a:noFill/>
          </a:ln>
        </p:spPr>
      </p:pic>
      <p:pic>
        <p:nvPicPr>
          <p:cNvPr id="231" name="Google Shape;231;p22"/>
          <p:cNvPicPr preferRelativeResize="0"/>
          <p:nvPr/>
        </p:nvPicPr>
        <p:blipFill rotWithShape="1">
          <a:blip r:embed="rId5">
            <a:alphaModFix/>
          </a:blip>
          <a:srcRect b="0" l="0" r="0" t="0"/>
          <a:stretch/>
        </p:blipFill>
        <p:spPr>
          <a:xfrm>
            <a:off x="450825" y="1152475"/>
            <a:ext cx="2259350"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5" name="Shape 235"/>
        <p:cNvGrpSpPr/>
        <p:nvPr/>
      </p:nvGrpSpPr>
      <p:grpSpPr>
        <a:xfrm>
          <a:off x="0" y="0"/>
          <a:ext cx="0" cy="0"/>
          <a:chOff x="0" y="0"/>
          <a:chExt cx="0" cy="0"/>
        </a:xfrm>
      </p:grpSpPr>
      <p:sp>
        <p:nvSpPr>
          <p:cNvPr id="236" name="Google Shape;23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7" name="Google Shape;23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8" name="Google Shape;238;p23"/>
          <p:cNvPicPr preferRelativeResize="0"/>
          <p:nvPr/>
        </p:nvPicPr>
        <p:blipFill rotWithShape="1">
          <a:blip r:embed="rId3">
            <a:alphaModFix/>
          </a:blip>
          <a:srcRect b="0" l="0" r="0" t="0"/>
          <a:stretch/>
        </p:blipFill>
        <p:spPr>
          <a:xfrm>
            <a:off x="4674050" y="510275"/>
            <a:ext cx="4423601" cy="4058599"/>
          </a:xfrm>
          <a:prstGeom prst="rect">
            <a:avLst/>
          </a:prstGeom>
          <a:noFill/>
          <a:ln>
            <a:noFill/>
          </a:ln>
        </p:spPr>
      </p:pic>
      <p:pic>
        <p:nvPicPr>
          <p:cNvPr id="239" name="Google Shape;239;p23"/>
          <p:cNvPicPr preferRelativeResize="0"/>
          <p:nvPr/>
        </p:nvPicPr>
        <p:blipFill rotWithShape="1">
          <a:blip r:embed="rId4">
            <a:alphaModFix/>
          </a:blip>
          <a:srcRect b="0" l="0" r="0" t="0"/>
          <a:stretch/>
        </p:blipFill>
        <p:spPr>
          <a:xfrm>
            <a:off x="163300" y="445025"/>
            <a:ext cx="4122950" cy="412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3" name="Shape 243"/>
        <p:cNvGrpSpPr/>
        <p:nvPr/>
      </p:nvGrpSpPr>
      <p:grpSpPr>
        <a:xfrm>
          <a:off x="0" y="0"/>
          <a:ext cx="0" cy="0"/>
          <a:chOff x="0" y="0"/>
          <a:chExt cx="0" cy="0"/>
        </a:xfrm>
      </p:grpSpPr>
      <p:sp>
        <p:nvSpPr>
          <p:cNvPr id="244" name="Google Shape;24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rgbClr val="FF9900"/>
                </a:solidFill>
              </a:rPr>
              <a:t>Challenges we faced</a:t>
            </a:r>
            <a:endParaRPr b="1" u="sng">
              <a:solidFill>
                <a:srgbClr val="FF9900"/>
              </a:solidFill>
            </a:endParaRPr>
          </a:p>
        </p:txBody>
      </p:sp>
      <p:sp>
        <p:nvSpPr>
          <p:cNvPr id="245" name="Google Shape;24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a:t>1.The dataset was imbalanced, so we balanced it using oversampling technology.</a:t>
            </a:r>
            <a:endParaRPr/>
          </a:p>
          <a:p>
            <a:pPr indent="0" lvl="0" marL="0" rtl="0" algn="l">
              <a:lnSpc>
                <a:spcPct val="115000"/>
              </a:lnSpc>
              <a:spcBef>
                <a:spcPts val="1200"/>
              </a:spcBef>
              <a:spcAft>
                <a:spcPts val="0"/>
              </a:spcAft>
              <a:buClr>
                <a:schemeClr val="dk1"/>
              </a:buClr>
              <a:buSzPts val="1100"/>
              <a:buFont typeface="Arial"/>
              <a:buNone/>
            </a:pPr>
            <a:r>
              <a:rPr lang="en"/>
              <a:t>2.There are total 18 features, many of them are highly corelated. so we dropped one of those corelated features using a thresheshold value which was 0.9 and finally we have 13 features to perform our task.</a:t>
            </a:r>
            <a:endParaRPr/>
          </a:p>
          <a:p>
            <a:pPr indent="0" lvl="0" marL="0" rtl="0" algn="l">
              <a:lnSpc>
                <a:spcPct val="115000"/>
              </a:lnSpc>
              <a:spcBef>
                <a:spcPts val="1200"/>
              </a:spcBef>
              <a:spcAft>
                <a:spcPts val="0"/>
              </a:spcAft>
              <a:buClr>
                <a:schemeClr val="dk1"/>
              </a:buClr>
              <a:buSzPts val="1100"/>
              <a:buFont typeface="Arial"/>
              <a:buNone/>
            </a:pPr>
            <a:r>
              <a:rPr lang="en"/>
              <a:t>3.We were very much confused as Both xgboost and RandomForest were giving good accuracy but we choosed RandomForest according to the precision and recall values.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5040"/>
              <a:buFont typeface="Arial"/>
              <a:buNone/>
            </a:pPr>
            <a:r>
              <a:rPr b="1" lang="en">
                <a:solidFill>
                  <a:srgbClr val="C96F06"/>
                </a:solidFill>
              </a:rPr>
              <a:t>Project Architecture</a:t>
            </a:r>
            <a:endParaRPr sz="1400">
              <a:solidFill>
                <a:srgbClr val="C96F06"/>
              </a:solidFill>
            </a:endParaRPr>
          </a:p>
          <a:p>
            <a:pPr indent="0" lvl="0" marL="0" rtl="0" algn="l">
              <a:lnSpc>
                <a:spcPct val="100000"/>
              </a:lnSpc>
              <a:spcBef>
                <a:spcPts val="0"/>
              </a:spcBef>
              <a:spcAft>
                <a:spcPts val="0"/>
              </a:spcAft>
              <a:buSzPct val="111111"/>
              <a:buNone/>
            </a:pPr>
            <a:r>
              <a:t/>
            </a:r>
            <a:endParaRPr>
              <a:solidFill>
                <a:srgbClr val="C96F06"/>
              </a:solidFill>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a:t>Model Building</a:t>
            </a:r>
            <a:endParaRPr/>
          </a:p>
          <a:p>
            <a:pPr indent="0" lvl="0" marL="0" rtl="0" algn="l">
              <a:lnSpc>
                <a:spcPct val="115000"/>
              </a:lnSpc>
              <a:spcBef>
                <a:spcPts val="0"/>
              </a:spcBef>
              <a:spcAft>
                <a:spcPts val="1200"/>
              </a:spcAft>
              <a:buSzPts val="1800"/>
              <a:buNone/>
            </a:pPr>
            <a:r>
              <a:t/>
            </a:r>
            <a:endParaRPr/>
          </a:p>
        </p:txBody>
      </p:sp>
      <p:sp>
        <p:nvSpPr>
          <p:cNvPr id="68" name="Google Shape;68;p3"/>
          <p:cNvSpPr/>
          <p:nvPr/>
        </p:nvSpPr>
        <p:spPr>
          <a:xfrm>
            <a:off x="326625" y="1234900"/>
            <a:ext cx="17451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Dataset</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2602375" y="1245125"/>
            <a:ext cx="1653300" cy="67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Manual EDA</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4786325" y="1265500"/>
            <a:ext cx="17451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Standardizing Data</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7062075" y="1250200"/>
            <a:ext cx="17757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Selection using 2 methods</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7179000" y="2980050"/>
            <a:ext cx="16533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Balancing the Dataset</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4832225" y="3046925"/>
            <a:ext cx="16533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Model Building</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2071725" y="1632850"/>
            <a:ext cx="5511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4245425" y="1632850"/>
            <a:ext cx="5511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6531425" y="1632850"/>
            <a:ext cx="5307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7934250" y="2092000"/>
            <a:ext cx="142800" cy="931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6403925" y="3388775"/>
            <a:ext cx="785700" cy="142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2556475" y="2146025"/>
            <a:ext cx="1745100" cy="67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Automatic EDA</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3331700" y="1892325"/>
            <a:ext cx="194100" cy="2538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432800" y="3742375"/>
            <a:ext cx="25968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Model Deployment</a:t>
            </a:r>
            <a:endParaRPr b="0" i="0" sz="1400" u="none" cap="none" strike="noStrike">
              <a:solidFill>
                <a:srgbClr val="000000"/>
              </a:solidFill>
              <a:latin typeface="Arial"/>
              <a:ea typeface="Arial"/>
              <a:cs typeface="Arial"/>
              <a:sym typeface="Arial"/>
            </a:endParaRPr>
          </a:p>
        </p:txBody>
      </p:sp>
      <p:cxnSp>
        <p:nvCxnSpPr>
          <p:cNvPr id="82" name="Google Shape;82;p3"/>
          <p:cNvCxnSpPr>
            <a:endCxn id="81" idx="3"/>
          </p:cNvCxnSpPr>
          <p:nvPr/>
        </p:nvCxnSpPr>
        <p:spPr>
          <a:xfrm flipH="1">
            <a:off x="3029600" y="3684025"/>
            <a:ext cx="1812000" cy="471600"/>
          </a:xfrm>
          <a:prstGeom prst="bentConnector3">
            <a:avLst>
              <a:gd fmla="val 50000" name="adj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6" name="Shape 86"/>
        <p:cNvGrpSpPr/>
        <p:nvPr/>
      </p:nvGrpSpPr>
      <p:grpSpPr>
        <a:xfrm>
          <a:off x="0" y="0"/>
          <a:ext cx="0" cy="0"/>
          <a:chOff x="0" y="0"/>
          <a:chExt cx="0" cy="0"/>
        </a:xfrm>
      </p:grpSpPr>
      <p:sp>
        <p:nvSpPr>
          <p:cNvPr id="87" name="Google Shape;87;p4"/>
          <p:cNvSpPr txBox="1"/>
          <p:nvPr>
            <p:ph type="title"/>
          </p:nvPr>
        </p:nvSpPr>
        <p:spPr>
          <a:xfrm>
            <a:off x="311700" y="1592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40171"/>
              <a:buFont typeface="Arial"/>
              <a:buNone/>
            </a:pPr>
            <a:r>
              <a:rPr b="1" lang="en" sz="2464" u="sng">
                <a:solidFill>
                  <a:srgbClr val="C96F06"/>
                </a:solidFill>
              </a:rPr>
              <a:t>Dataset we have </a:t>
            </a:r>
            <a:endParaRPr sz="1204" u="sng">
              <a:solidFill>
                <a:srgbClr val="C96F06"/>
              </a:solidFill>
            </a:endParaRPr>
          </a:p>
          <a:p>
            <a:pPr indent="0" lvl="0" marL="0" rtl="0" algn="ctr">
              <a:lnSpc>
                <a:spcPct val="100000"/>
              </a:lnSpc>
              <a:spcBef>
                <a:spcPts val="0"/>
              </a:spcBef>
              <a:spcAft>
                <a:spcPts val="0"/>
              </a:spcAft>
              <a:buSzPct val="49009"/>
              <a:buNone/>
            </a:pPr>
            <a:r>
              <a:t/>
            </a:r>
            <a:endParaRPr sz="2020">
              <a:solidFill>
                <a:srgbClr val="C96F06"/>
              </a:solidFill>
            </a:endParaRPr>
          </a:p>
        </p:txBody>
      </p:sp>
      <p:sp>
        <p:nvSpPr>
          <p:cNvPr id="88" name="Google Shape;88;p4"/>
          <p:cNvSpPr txBox="1"/>
          <p:nvPr>
            <p:ph idx="1" type="body"/>
          </p:nvPr>
        </p:nvSpPr>
        <p:spPr>
          <a:xfrm>
            <a:off x="40825" y="1152475"/>
            <a:ext cx="8791500" cy="345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df1.shapeddf1.fff.shape1.shape</a:t>
            </a:r>
            <a:endParaRPr/>
          </a:p>
        </p:txBody>
      </p:sp>
      <p:pic>
        <p:nvPicPr>
          <p:cNvPr id="89" name="Google Shape;89;p4"/>
          <p:cNvPicPr preferRelativeResize="0"/>
          <p:nvPr/>
        </p:nvPicPr>
        <p:blipFill rotWithShape="1">
          <a:blip r:embed="rId3">
            <a:alphaModFix/>
          </a:blip>
          <a:srcRect b="0" l="0" r="0" t="0"/>
          <a:stretch/>
        </p:blipFill>
        <p:spPr>
          <a:xfrm>
            <a:off x="162950" y="713650"/>
            <a:ext cx="8940224" cy="1681900"/>
          </a:xfrm>
          <a:prstGeom prst="rect">
            <a:avLst/>
          </a:prstGeom>
          <a:noFill/>
          <a:ln>
            <a:noFill/>
          </a:ln>
        </p:spPr>
      </p:pic>
      <p:pic>
        <p:nvPicPr>
          <p:cNvPr id="90" name="Google Shape;90;p4"/>
          <p:cNvPicPr preferRelativeResize="0"/>
          <p:nvPr/>
        </p:nvPicPr>
        <p:blipFill rotWithShape="1">
          <a:blip r:embed="rId4">
            <a:alphaModFix/>
          </a:blip>
          <a:srcRect b="0" l="0" r="0" t="0"/>
          <a:stretch/>
        </p:blipFill>
        <p:spPr>
          <a:xfrm>
            <a:off x="121800" y="2449275"/>
            <a:ext cx="8981374" cy="1449175"/>
          </a:xfrm>
          <a:prstGeom prst="rect">
            <a:avLst/>
          </a:prstGeom>
          <a:noFill/>
          <a:ln>
            <a:noFill/>
          </a:ln>
        </p:spPr>
      </p:pic>
      <p:sp>
        <p:nvSpPr>
          <p:cNvPr id="91" name="Google Shape;91;p4"/>
          <p:cNvSpPr txBox="1"/>
          <p:nvPr/>
        </p:nvSpPr>
        <p:spPr>
          <a:xfrm>
            <a:off x="357200" y="4112750"/>
            <a:ext cx="865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4"/>
          <p:cNvPicPr preferRelativeResize="0"/>
          <p:nvPr/>
        </p:nvPicPr>
        <p:blipFill rotWithShape="1">
          <a:blip r:embed="rId5">
            <a:alphaModFix/>
          </a:blip>
          <a:srcRect b="0" l="0" r="0" t="0"/>
          <a:stretch/>
        </p:blipFill>
        <p:spPr>
          <a:xfrm>
            <a:off x="461950" y="4065138"/>
            <a:ext cx="2076450" cy="8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rgbClr val="C96F06"/>
                </a:solidFill>
              </a:rPr>
              <a:t>Manual EDA</a:t>
            </a:r>
            <a:endParaRPr b="1" u="sng">
              <a:solidFill>
                <a:srgbClr val="C96F06"/>
              </a:solidFill>
            </a:endParaRPr>
          </a:p>
        </p:txBody>
      </p:sp>
      <p:sp>
        <p:nvSpPr>
          <p:cNvPr id="98" name="Google Shape;98;p5"/>
          <p:cNvSpPr txBox="1"/>
          <p:nvPr>
            <p:ph idx="1" type="body"/>
          </p:nvPr>
        </p:nvSpPr>
        <p:spPr>
          <a:xfrm>
            <a:off x="311700" y="1152475"/>
            <a:ext cx="8597700" cy="343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4431">
                <a:solidFill>
                  <a:srgbClr val="303F9F"/>
                </a:solidFill>
                <a:highlight>
                  <a:srgbClr val="FFFFFF"/>
                </a:highlight>
                <a:latin typeface="Courier New"/>
                <a:ea typeface="Courier New"/>
                <a:cs typeface="Courier New"/>
                <a:sym typeface="Courier New"/>
              </a:rPr>
              <a:t>In [9]:</a:t>
            </a:r>
            <a:endParaRPr sz="4431">
              <a:solidFill>
                <a:srgbClr val="303F9F"/>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275"/>
              <a:buFont typeface="Arial"/>
              <a:buNone/>
            </a:pPr>
            <a:r>
              <a:rPr lang="en" sz="4431">
                <a:solidFill>
                  <a:srgbClr val="008000"/>
                </a:solidFill>
                <a:highlight>
                  <a:srgbClr val="F7F7F7"/>
                </a:highlight>
                <a:latin typeface="Courier New"/>
                <a:ea typeface="Courier New"/>
                <a:cs typeface="Courier New"/>
                <a:sym typeface="Courier New"/>
              </a:rPr>
              <a:t>len</a:t>
            </a:r>
            <a:r>
              <a:rPr lang="en" sz="4431">
                <a:solidFill>
                  <a:schemeClr val="dk1"/>
                </a:solidFill>
                <a:highlight>
                  <a:srgbClr val="F7F7F7"/>
                </a:highlight>
                <a:latin typeface="Courier New"/>
                <a:ea typeface="Courier New"/>
                <a:cs typeface="Courier New"/>
                <a:sym typeface="Courier New"/>
              </a:rPr>
              <a:t>(df1[df1.duplicated()])</a:t>
            </a:r>
            <a:endParaRPr sz="4431">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275"/>
              <a:buFont typeface="Arial"/>
              <a:buNone/>
            </a:pPr>
            <a:r>
              <a:rPr lang="en" sz="4431">
                <a:solidFill>
                  <a:srgbClr val="D84315"/>
                </a:solidFill>
                <a:highlight>
                  <a:srgbClr val="FFFFFF"/>
                </a:highlight>
                <a:latin typeface="Courier New"/>
                <a:ea typeface="Courier New"/>
                <a:cs typeface="Courier New"/>
                <a:sym typeface="Courier New"/>
              </a:rPr>
              <a:t>Out[9]:</a:t>
            </a:r>
            <a:endParaRPr sz="4431">
              <a:solidFill>
                <a:srgbClr val="D84315"/>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275"/>
              <a:buFont typeface="Arial"/>
              <a:buNone/>
            </a:pPr>
            <a:r>
              <a:rPr lang="en" sz="4431">
                <a:solidFill>
                  <a:schemeClr val="dk1"/>
                </a:solidFill>
                <a:highlight>
                  <a:srgbClr val="FFFFFF"/>
                </a:highlight>
                <a:latin typeface="Courier New"/>
                <a:ea typeface="Courier New"/>
                <a:cs typeface="Courier New"/>
                <a:sym typeface="Courier New"/>
              </a:rPr>
              <a:t>0</a:t>
            </a:r>
            <a:endParaRPr sz="4431">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275"/>
              <a:buFont typeface="Arial"/>
              <a:buNone/>
            </a:pPr>
            <a:r>
              <a:rPr lang="en" sz="4431">
                <a:solidFill>
                  <a:srgbClr val="303F9F"/>
                </a:solidFill>
                <a:highlight>
                  <a:srgbClr val="FFFFFF"/>
                </a:highlight>
                <a:latin typeface="Courier New"/>
                <a:ea typeface="Courier New"/>
                <a:cs typeface="Courier New"/>
                <a:sym typeface="Courier New"/>
              </a:rPr>
              <a:t>In [10]:</a:t>
            </a:r>
            <a:endParaRPr sz="4431">
              <a:solidFill>
                <a:srgbClr val="303F9F"/>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275"/>
              <a:buFont typeface="Arial"/>
              <a:buNone/>
            </a:pPr>
            <a:r>
              <a:rPr lang="en" sz="4431">
                <a:solidFill>
                  <a:srgbClr val="008000"/>
                </a:solidFill>
                <a:highlight>
                  <a:srgbClr val="F7F7F7"/>
                </a:highlight>
                <a:latin typeface="Courier New"/>
                <a:ea typeface="Courier New"/>
                <a:cs typeface="Courier New"/>
                <a:sym typeface="Courier New"/>
              </a:rPr>
              <a:t>print</a:t>
            </a:r>
            <a:r>
              <a:rPr lang="en" sz="4431">
                <a:solidFill>
                  <a:schemeClr val="dk1"/>
                </a:solidFill>
                <a:highlight>
                  <a:srgbClr val="F7F7F7"/>
                </a:highlight>
                <a:latin typeface="Courier New"/>
                <a:ea typeface="Courier New"/>
                <a:cs typeface="Courier New"/>
                <a:sym typeface="Courier New"/>
              </a:rPr>
              <a:t>(df1.churn.value_counts())</a:t>
            </a:r>
            <a:endParaRPr sz="4431">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1200"/>
              </a:spcBef>
              <a:spcAft>
                <a:spcPts val="0"/>
              </a:spcAft>
              <a:buSzPct val="162491"/>
              <a:buNone/>
            </a:pPr>
            <a:r>
              <a:rPr lang="en" sz="4431">
                <a:solidFill>
                  <a:schemeClr val="dk1"/>
                </a:solidFill>
                <a:highlight>
                  <a:srgbClr val="FFFFFF"/>
                </a:highlight>
                <a:latin typeface="Courier New"/>
                <a:ea typeface="Courier New"/>
                <a:cs typeface="Courier New"/>
                <a:sym typeface="Courier New"/>
              </a:rPr>
              <a:t>0    2850</a:t>
            </a:r>
            <a:endParaRPr sz="4431">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SzPct val="162491"/>
              <a:buNone/>
            </a:pPr>
            <a:r>
              <a:rPr lang="en" sz="4431">
                <a:solidFill>
                  <a:schemeClr val="dk1"/>
                </a:solidFill>
                <a:highlight>
                  <a:srgbClr val="FFFFFF"/>
                </a:highlight>
                <a:latin typeface="Courier New"/>
                <a:ea typeface="Courier New"/>
                <a:cs typeface="Courier New"/>
                <a:sym typeface="Courier New"/>
              </a:rPr>
              <a:t>1     483</a:t>
            </a:r>
            <a:endParaRPr sz="4431">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SzPct val="162491"/>
              <a:buNone/>
            </a:pPr>
            <a:r>
              <a:rPr lang="en" sz="4431">
                <a:solidFill>
                  <a:schemeClr val="dk1"/>
                </a:solidFill>
                <a:highlight>
                  <a:srgbClr val="FFFFFF"/>
                </a:highlight>
                <a:latin typeface="Courier New"/>
                <a:ea typeface="Courier New"/>
                <a:cs typeface="Courier New"/>
                <a:sym typeface="Courier New"/>
              </a:rPr>
              <a:t>Name: churn, dtype: int64</a:t>
            </a:r>
            <a:endParaRPr sz="4431">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b="1" lang="en" sz="5350">
                <a:solidFill>
                  <a:schemeClr val="dk1"/>
                </a:solidFill>
                <a:highlight>
                  <a:srgbClr val="FFFFFF"/>
                </a:highlight>
              </a:rPr>
              <a:t>data is not balanced</a:t>
            </a:r>
            <a:endParaRPr b="1" sz="5350">
              <a:solidFill>
                <a:srgbClr val="296EAA"/>
              </a:solidFill>
              <a:highlight>
                <a:srgbClr val="FFFFFF"/>
              </a:highlight>
            </a:endParaRPr>
          </a:p>
          <a:p>
            <a:pPr indent="0" lvl="0" marL="0" rtl="0" algn="l">
              <a:lnSpc>
                <a:spcPct val="115000"/>
              </a:lnSpc>
              <a:spcBef>
                <a:spcPts val="1200"/>
              </a:spcBef>
              <a:spcAft>
                <a:spcPts val="1200"/>
              </a:spcAft>
              <a:buSzPts val="1800"/>
              <a:buNone/>
            </a:pPr>
            <a:r>
              <a:t/>
            </a:r>
            <a:endParaRPr/>
          </a:p>
        </p:txBody>
      </p:sp>
      <p:pic>
        <p:nvPicPr>
          <p:cNvPr id="99" name="Google Shape;99;p5"/>
          <p:cNvPicPr preferRelativeResize="0"/>
          <p:nvPr/>
        </p:nvPicPr>
        <p:blipFill rotWithShape="1">
          <a:blip r:embed="rId3">
            <a:alphaModFix/>
          </a:blip>
          <a:srcRect b="0" l="0" r="0" t="0"/>
          <a:stretch/>
        </p:blipFill>
        <p:spPr>
          <a:xfrm>
            <a:off x="3112625" y="1332550"/>
            <a:ext cx="4316876" cy="2892475"/>
          </a:xfrm>
          <a:prstGeom prst="rect">
            <a:avLst/>
          </a:prstGeom>
          <a:noFill/>
          <a:ln>
            <a:noFill/>
          </a:ln>
        </p:spPr>
      </p:pic>
      <p:sp>
        <p:nvSpPr>
          <p:cNvPr id="100" name="Google Shape;100;p5"/>
          <p:cNvSpPr txBox="1"/>
          <p:nvPr/>
        </p:nvSpPr>
        <p:spPr>
          <a:xfrm>
            <a:off x="6010950" y="1428750"/>
            <a:ext cx="2821500" cy="2796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4" name="Shape 104"/>
        <p:cNvGrpSpPr/>
        <p:nvPr/>
      </p:nvGrpSpPr>
      <p:grpSpPr>
        <a:xfrm>
          <a:off x="0" y="0"/>
          <a:ext cx="0" cy="0"/>
          <a:chOff x="0" y="0"/>
          <a:chExt cx="0" cy="0"/>
        </a:xfrm>
      </p:grpSpPr>
      <p:sp>
        <p:nvSpPr>
          <p:cNvPr id="105" name="Google Shape;10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 sz="2220"/>
              <a:t>Analyse the Target variable</a:t>
            </a:r>
            <a:endParaRPr sz="2220"/>
          </a:p>
        </p:txBody>
      </p:sp>
      <p:sp>
        <p:nvSpPr>
          <p:cNvPr id="106" name="Google Shape;106;p6"/>
          <p:cNvSpPr txBox="1"/>
          <p:nvPr>
            <p:ph idx="1" type="body"/>
          </p:nvPr>
        </p:nvSpPr>
        <p:spPr>
          <a:xfrm>
            <a:off x="311700" y="1152475"/>
            <a:ext cx="4219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7" name="Google Shape;107;p6"/>
          <p:cNvPicPr preferRelativeResize="0"/>
          <p:nvPr/>
        </p:nvPicPr>
        <p:blipFill rotWithShape="1">
          <a:blip r:embed="rId3">
            <a:alphaModFix/>
          </a:blip>
          <a:srcRect b="0" l="0" r="0" t="0"/>
          <a:stretch/>
        </p:blipFill>
        <p:spPr>
          <a:xfrm>
            <a:off x="311700" y="1017725"/>
            <a:ext cx="8026076" cy="3789000"/>
          </a:xfrm>
          <a:prstGeom prst="rect">
            <a:avLst/>
          </a:prstGeom>
          <a:noFill/>
          <a:ln>
            <a:noFill/>
          </a:ln>
        </p:spPr>
      </p:pic>
      <p:sp>
        <p:nvSpPr>
          <p:cNvPr id="108" name="Google Shape;108;p6"/>
          <p:cNvSpPr txBox="1"/>
          <p:nvPr/>
        </p:nvSpPr>
        <p:spPr>
          <a:xfrm>
            <a:off x="5419050" y="1091850"/>
            <a:ext cx="3000000" cy="1479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2" name="Shape 112"/>
        <p:cNvGrpSpPr/>
        <p:nvPr/>
      </p:nvGrpSpPr>
      <p:grpSpPr>
        <a:xfrm>
          <a:off x="0" y="0"/>
          <a:ext cx="0" cy="0"/>
          <a:chOff x="0" y="0"/>
          <a:chExt cx="0" cy="0"/>
        </a:xfrm>
      </p:grpSpPr>
      <p:sp>
        <p:nvSpPr>
          <p:cNvPr id="113" name="Google Shape;113;p7"/>
          <p:cNvSpPr txBox="1"/>
          <p:nvPr>
            <p:ph type="title"/>
          </p:nvPr>
        </p:nvSpPr>
        <p:spPr>
          <a:xfrm>
            <a:off x="623400" y="202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rgbClr val="C96F06"/>
                </a:solidFill>
              </a:rPr>
              <a:t>correlation matrix/heatmap</a:t>
            </a:r>
            <a:endParaRPr b="1" u="sng">
              <a:solidFill>
                <a:srgbClr val="C96F06"/>
              </a:solidFill>
            </a:endParaRPr>
          </a:p>
        </p:txBody>
      </p:sp>
      <p:sp>
        <p:nvSpPr>
          <p:cNvPr id="114" name="Google Shape;11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 </a:t>
            </a:r>
            <a:endParaRPr/>
          </a:p>
        </p:txBody>
      </p:sp>
      <p:pic>
        <p:nvPicPr>
          <p:cNvPr id="115" name="Google Shape;115;p7"/>
          <p:cNvPicPr preferRelativeResize="0"/>
          <p:nvPr/>
        </p:nvPicPr>
        <p:blipFill rotWithShape="1">
          <a:blip r:embed="rId3">
            <a:alphaModFix/>
          </a:blip>
          <a:srcRect b="0" l="0" r="0" t="0"/>
          <a:stretch/>
        </p:blipFill>
        <p:spPr>
          <a:xfrm>
            <a:off x="744975" y="826625"/>
            <a:ext cx="7480524" cy="4367900"/>
          </a:xfrm>
          <a:prstGeom prst="rect">
            <a:avLst/>
          </a:prstGeom>
          <a:noFill/>
          <a:ln>
            <a:noFill/>
          </a:ln>
        </p:spPr>
      </p:pic>
      <p:sp>
        <p:nvSpPr>
          <p:cNvPr id="116" name="Google Shape;116;p7"/>
          <p:cNvSpPr txBox="1"/>
          <p:nvPr/>
        </p:nvSpPr>
        <p:spPr>
          <a:xfrm>
            <a:off x="5766050" y="775600"/>
            <a:ext cx="2837100" cy="3825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t>Automatic EDA</a:t>
            </a:r>
            <a:endParaRPr b="1" u="sng"/>
          </a:p>
        </p:txBody>
      </p:sp>
      <p:sp>
        <p:nvSpPr>
          <p:cNvPr id="122" name="Google Shape;12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chemeClr val="dk1"/>
                </a:solidFill>
              </a:rPr>
              <a:t>Through 2 ways:</a:t>
            </a:r>
            <a:r>
              <a:rPr lang="en">
                <a:solidFill>
                  <a:schemeClr val="dk1"/>
                </a:solidFill>
              </a:rPr>
              <a:t>-</a:t>
            </a:r>
            <a:r>
              <a:rPr lang="en"/>
              <a:t> </a:t>
            </a:r>
            <a:r>
              <a:rPr b="1" lang="en" sz="1200">
                <a:solidFill>
                  <a:schemeClr val="dk1"/>
                </a:solidFill>
              </a:rPr>
              <a:t>1</a:t>
            </a:r>
            <a:r>
              <a:rPr b="1" lang="en"/>
              <a:t>. </a:t>
            </a:r>
            <a:r>
              <a:rPr b="1" lang="en" sz="1350">
                <a:solidFill>
                  <a:schemeClr val="dk1"/>
                </a:solidFill>
                <a:highlight>
                  <a:srgbClr val="FFFFFF"/>
                </a:highlight>
              </a:rPr>
              <a:t>pandas profiling</a:t>
            </a:r>
            <a:endParaRPr b="1" sz="13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b="1" sz="13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b="1" sz="13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b="1" sz="1350">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a:p>
        </p:txBody>
      </p:sp>
      <p:pic>
        <p:nvPicPr>
          <p:cNvPr id="123" name="Google Shape;123;p8"/>
          <p:cNvPicPr preferRelativeResize="0"/>
          <p:nvPr/>
        </p:nvPicPr>
        <p:blipFill rotWithShape="1">
          <a:blip r:embed="rId3">
            <a:alphaModFix/>
          </a:blip>
          <a:srcRect b="0" l="0" r="0" t="0"/>
          <a:stretch/>
        </p:blipFill>
        <p:spPr>
          <a:xfrm>
            <a:off x="91575" y="1883550"/>
            <a:ext cx="4276049" cy="2927776"/>
          </a:xfrm>
          <a:prstGeom prst="rect">
            <a:avLst/>
          </a:prstGeom>
          <a:noFill/>
          <a:ln>
            <a:noFill/>
          </a:ln>
        </p:spPr>
      </p:pic>
      <p:pic>
        <p:nvPicPr>
          <p:cNvPr id="124" name="Google Shape;124;p8"/>
          <p:cNvPicPr preferRelativeResize="0"/>
          <p:nvPr/>
        </p:nvPicPr>
        <p:blipFill rotWithShape="1">
          <a:blip r:embed="rId4">
            <a:alphaModFix/>
          </a:blip>
          <a:srcRect b="0" l="0" r="0" t="0"/>
          <a:stretch/>
        </p:blipFill>
        <p:spPr>
          <a:xfrm>
            <a:off x="4440700" y="1883550"/>
            <a:ext cx="4628375" cy="29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8" name="Shape 128"/>
        <p:cNvGrpSpPr/>
        <p:nvPr/>
      </p:nvGrpSpPr>
      <p:grpSpPr>
        <a:xfrm>
          <a:off x="0" y="0"/>
          <a:ext cx="0" cy="0"/>
          <a:chOff x="0" y="0"/>
          <a:chExt cx="0" cy="0"/>
        </a:xfrm>
      </p:grpSpPr>
      <p:sp>
        <p:nvSpPr>
          <p:cNvPr id="129" name="Google Shape;129;p9"/>
          <p:cNvSpPr txBox="1"/>
          <p:nvPr>
            <p:ph type="title"/>
          </p:nvPr>
        </p:nvSpPr>
        <p:spPr>
          <a:xfrm>
            <a:off x="311700" y="102800"/>
            <a:ext cx="8520600" cy="460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1720" u="sng"/>
              <a:t>2. EDA- using dataprep</a:t>
            </a:r>
            <a:endParaRPr b="1" sz="1720" u="sng"/>
          </a:p>
        </p:txBody>
      </p:sp>
      <p:sp>
        <p:nvSpPr>
          <p:cNvPr id="130" name="Google Shape;13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1" name="Google Shape;131;p9"/>
          <p:cNvPicPr preferRelativeResize="0"/>
          <p:nvPr/>
        </p:nvPicPr>
        <p:blipFill rotWithShape="1">
          <a:blip r:embed="rId3">
            <a:alphaModFix/>
          </a:blip>
          <a:srcRect b="0" l="0" r="0" t="0"/>
          <a:stretch/>
        </p:blipFill>
        <p:spPr>
          <a:xfrm>
            <a:off x="311700" y="734800"/>
            <a:ext cx="8520599" cy="414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