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06">
          <p15:clr>
            <a:srgbClr val="000000"/>
          </p15:clr>
        </p15:guide>
        <p15:guide id="2" pos="3845">
          <p15:clr>
            <a:srgbClr val="000000"/>
          </p15:clr>
        </p15:guide>
      </p15:sldGuideLst>
    </p:ext>
    <p:ext uri="http://customooxmlschemas.google.com/">
      <go:slidesCustomData xmlns:go="http://customooxmlschemas.google.com/" r:id="rId39" roundtripDataSignature="AMtx7mi+x+bYdLJH1aeoDzIOS7r5CJMX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06" orient="horz"/>
        <p:guide pos="384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21c8b3aa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1421c8b3aa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21c8b3aa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421c8b3aa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22cfb9b5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422cfb9b5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22cfb9b5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1422cfb9b5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23862b2f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423862b2f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22cfb9b5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422cfb9b5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2af0ef1d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42af0ef1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5f4bbafd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45f4bbafd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5f4bbafd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45f4bbafd0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2af0ef1d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42af0ef1d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2af0ef1d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42af0ef1d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23a2692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423a2692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2af0ef1d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42af0ef1d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2af0ef1d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42af0ef1d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2af0ef1d9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42af0ef1d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2af0ef1d9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42af0ef1d9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2af0ef1d9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42af0ef1d9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2af0ef1d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42af0ef1d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5f4bbafd0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45f4bbafd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2af0ef1d9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42af0ef1d9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2c22c668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42c22c6689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5f4bbafd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45f4bbafd0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21c8b3aa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421c8b3aa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21c8b3aa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421c8b3aa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21c8b3aa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421c8b3aa9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21c8b3aa9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421c8b3aa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ly-arranged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itle"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title"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83" name="Shape 83"/>
        <p:cNvGrpSpPr/>
        <p:nvPr/>
      </p:nvGrpSpPr>
      <p:grpSpPr>
        <a:xfrm>
          <a:off x="0" y="0"/>
          <a:ext cx="0" cy="0"/>
          <a:chOff x="0" y="0"/>
          <a:chExt cx="0" cy="0"/>
        </a:xfrm>
      </p:grpSpPr>
      <p:sp>
        <p:nvSpPr>
          <p:cNvPr id="84" name="Google Shape;84;g1421c8b3aa9_0_0"/>
          <p:cNvSpPr txBox="1"/>
          <p:nvPr/>
        </p:nvSpPr>
        <p:spPr>
          <a:xfrm>
            <a:off x="0" y="562575"/>
            <a:ext cx="12068400" cy="32631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2400"/>
              <a:buFont typeface="Arial"/>
              <a:buNone/>
            </a:pPr>
            <a:r>
              <a:rPr b="1" i="0" lang="zh-CN" sz="2400" u="none" cap="none" strike="noStrike">
                <a:solidFill>
                  <a:srgbClr val="C59A00"/>
                </a:solidFill>
                <a:latin typeface="Arial"/>
                <a:ea typeface="Arial"/>
                <a:cs typeface="Arial"/>
                <a:sym typeface="Arial"/>
              </a:rPr>
              <a:t>Project-139</a:t>
            </a:r>
            <a:endParaRPr b="1" i="0" sz="24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3200"/>
              <a:buFont typeface="Arial"/>
              <a:buNone/>
            </a:pPr>
            <a:r>
              <a:rPr b="1" i="0" lang="zh-CN" sz="3200" u="none" cap="none" strike="noStrike">
                <a:solidFill>
                  <a:srgbClr val="C96F06"/>
                </a:solidFill>
                <a:latin typeface="Arial"/>
                <a:ea typeface="Arial"/>
                <a:cs typeface="Arial"/>
                <a:sym typeface="Arial"/>
              </a:rPr>
              <a:t>NATURAL LANGUAGE PROCESSING</a:t>
            </a:r>
            <a:endParaRPr b="0" i="0" sz="14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zh-CN" sz="2400" u="none" cap="none" strike="noStrike">
                <a:solidFill>
                  <a:schemeClr val="dk1"/>
                </a:solidFill>
                <a:latin typeface="Arial"/>
                <a:ea typeface="Arial"/>
                <a:cs typeface="Arial"/>
                <a:sym typeface="Arial"/>
              </a:rPr>
              <a:t>Hotel Rating Classification</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zh-CN" sz="2400" u="none" cap="none" strike="noStrike">
                <a:solidFill>
                  <a:srgbClr val="C96F06"/>
                </a:solidFill>
                <a:latin typeface="Arial"/>
                <a:ea typeface="Arial"/>
                <a:cs typeface="Arial"/>
                <a:sym typeface="Arial"/>
              </a:rPr>
              <a:t>Mentor- Mr.Karthik and Miss Dhanyapriya</a:t>
            </a:r>
            <a:endParaRPr b="1" i="0" sz="2400" u="none" cap="none" strike="noStrike">
              <a:solidFill>
                <a:srgbClr val="C96F06"/>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zh-CN" sz="2400" u="none" cap="none" strike="noStrike">
                <a:solidFill>
                  <a:srgbClr val="FBBE75"/>
                </a:solidFill>
                <a:latin typeface="Arial"/>
                <a:ea typeface="Arial"/>
                <a:cs typeface="Arial"/>
                <a:sym typeface="Arial"/>
              </a:rPr>
              <a:t> </a:t>
            </a:r>
            <a:r>
              <a:rPr b="1" i="0" lang="zh-CN" sz="2400" u="none" cap="none" strike="noStrike">
                <a:solidFill>
                  <a:srgbClr val="C96F06"/>
                </a:solidFill>
                <a:latin typeface="Arial"/>
                <a:ea typeface="Arial"/>
                <a:cs typeface="Arial"/>
                <a:sym typeface="Arial"/>
              </a:rPr>
              <a:t>Starting date- </a:t>
            </a:r>
            <a:r>
              <a:rPr b="1" i="0" lang="zh-CN" sz="2400" u="none" cap="none" strike="noStrike">
                <a:solidFill>
                  <a:schemeClr val="dk1"/>
                </a:solidFill>
                <a:latin typeface="Arial"/>
                <a:ea typeface="Arial"/>
                <a:cs typeface="Arial"/>
                <a:sym typeface="Arial"/>
              </a:rPr>
              <a:t>1/08/2022</a:t>
            </a:r>
            <a:endParaRPr b="0" i="0" sz="2400" u="none" cap="none" strike="noStrike">
              <a:solidFill>
                <a:schemeClr val="dk1"/>
              </a:solidFill>
              <a:latin typeface="Arial"/>
              <a:ea typeface="Arial"/>
              <a:cs typeface="Arial"/>
              <a:sym typeface="Arial"/>
            </a:endParaRPr>
          </a:p>
        </p:txBody>
      </p:sp>
      <p:sp>
        <p:nvSpPr>
          <p:cNvPr id="85" name="Google Shape;85;g1421c8b3aa9_0_0"/>
          <p:cNvSpPr txBox="1"/>
          <p:nvPr/>
        </p:nvSpPr>
        <p:spPr>
          <a:xfrm>
            <a:off x="806400" y="3825675"/>
            <a:ext cx="10578900" cy="30324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marR="0" rtl="0" algn="r">
              <a:lnSpc>
                <a:spcPct val="100000"/>
              </a:lnSpc>
              <a:spcBef>
                <a:spcPts val="0"/>
              </a:spcBef>
              <a:spcAft>
                <a:spcPts val="0"/>
              </a:spcAft>
              <a:buClr>
                <a:schemeClr val="dk1"/>
              </a:buClr>
              <a:buSzPts val="1800"/>
              <a:buFont typeface="Noto Sans Symbols"/>
              <a:buNone/>
            </a:pPr>
            <a:r>
              <a:rPr b="1" lang="zh-CN" sz="2200">
                <a:solidFill>
                  <a:schemeClr val="dk1"/>
                </a:solidFill>
                <a:latin typeface="Calibri"/>
                <a:ea typeface="Calibri"/>
                <a:cs typeface="Calibri"/>
                <a:sym typeface="Calibri"/>
              </a:rPr>
              <a:t>Done by</a:t>
            </a:r>
            <a:endParaRPr b="1" sz="2200">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chemeClr val="dk1"/>
              </a:buClr>
              <a:buSzPts val="1800"/>
              <a:buFont typeface="Noto Sans Symbols"/>
              <a:buNone/>
            </a:pPr>
            <a:r>
              <a:t/>
            </a:r>
            <a:endParaRPr b="1" sz="2200">
              <a:solidFill>
                <a:schemeClr val="dk1"/>
              </a:solidFill>
              <a:latin typeface="Calibri"/>
              <a:ea typeface="Calibri"/>
              <a:cs typeface="Calibri"/>
              <a:sym typeface="Calibri"/>
            </a:endParaRPr>
          </a:p>
          <a:p>
            <a:pPr indent="-311150" lvl="0" marL="285750" marR="0" rtl="0" algn="r">
              <a:lnSpc>
                <a:spcPct val="100000"/>
              </a:lnSpc>
              <a:spcBef>
                <a:spcPts val="0"/>
              </a:spcBef>
              <a:spcAft>
                <a:spcPts val="0"/>
              </a:spcAft>
              <a:buClr>
                <a:schemeClr val="dk1"/>
              </a:buClr>
              <a:buSzPts val="2200"/>
              <a:buFont typeface="Noto Sans Symbols"/>
              <a:buChar char="❖"/>
            </a:pPr>
            <a:r>
              <a:rPr b="1" i="0" lang="zh-CN" sz="2200" u="none" cap="none" strike="noStrike">
                <a:solidFill>
                  <a:schemeClr val="dk1"/>
                </a:solidFill>
                <a:latin typeface="Calibri"/>
                <a:ea typeface="Calibri"/>
                <a:cs typeface="Calibri"/>
                <a:sym typeface="Calibri"/>
              </a:rPr>
              <a:t>Dimple Klair</a:t>
            </a:r>
            <a:endParaRPr b="1" i="0" sz="2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55" name="Shape 155"/>
        <p:cNvGrpSpPr/>
        <p:nvPr/>
      </p:nvGrpSpPr>
      <p:grpSpPr>
        <a:xfrm>
          <a:off x="0" y="0"/>
          <a:ext cx="0" cy="0"/>
          <a:chOff x="0" y="0"/>
          <a:chExt cx="0" cy="0"/>
        </a:xfrm>
      </p:grpSpPr>
      <p:sp>
        <p:nvSpPr>
          <p:cNvPr id="156" name="Google Shape;156;g1421c8b3aa9_0_54"/>
          <p:cNvSpPr txBox="1"/>
          <p:nvPr/>
        </p:nvSpPr>
        <p:spPr>
          <a:xfrm>
            <a:off x="4942575" y="120550"/>
            <a:ext cx="3000000" cy="48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1950"/>
              <a:buFont typeface="Arial"/>
              <a:buNone/>
            </a:pPr>
            <a:r>
              <a:rPr b="1" i="0" lang="zh-CN" sz="1950" u="sng" cap="none" strike="noStrike">
                <a:solidFill>
                  <a:schemeClr val="dk1"/>
                </a:solidFill>
                <a:highlight>
                  <a:srgbClr val="FFFFFF"/>
                </a:highlight>
                <a:latin typeface="Arial"/>
                <a:ea typeface="Arial"/>
                <a:cs typeface="Arial"/>
                <a:sym typeface="Arial"/>
              </a:rPr>
              <a:t>Sentiment Analysis</a:t>
            </a:r>
            <a:endParaRPr b="1" i="0" sz="1950" u="sng" cap="none" strike="noStrike">
              <a:solidFill>
                <a:schemeClr val="dk1"/>
              </a:solidFill>
              <a:highlight>
                <a:srgbClr val="FFFFFF"/>
              </a:highlight>
              <a:latin typeface="Arial"/>
              <a:ea typeface="Arial"/>
              <a:cs typeface="Arial"/>
              <a:sym typeface="Arial"/>
            </a:endParaRPr>
          </a:p>
        </p:txBody>
      </p:sp>
      <p:sp>
        <p:nvSpPr>
          <p:cNvPr id="157" name="Google Shape;157;g1421c8b3aa9_0_54"/>
          <p:cNvSpPr txBox="1"/>
          <p:nvPr/>
        </p:nvSpPr>
        <p:spPr>
          <a:xfrm>
            <a:off x="6924975" y="2411000"/>
            <a:ext cx="4915800" cy="3241500"/>
          </a:xfrm>
          <a:prstGeom prst="rect">
            <a:avLst/>
          </a:prstGeom>
          <a:solidFill>
            <a:srgbClr val="FEFEFE"/>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zh-CN" sz="1500" u="none" cap="none" strike="noStrike">
                <a:solidFill>
                  <a:schemeClr val="dk1"/>
                </a:solidFill>
                <a:highlight>
                  <a:srgbClr val="FFFFFF"/>
                </a:highlight>
                <a:latin typeface="Arial"/>
                <a:ea typeface="Arial"/>
                <a:cs typeface="Arial"/>
                <a:sym typeface="Arial"/>
              </a:rPr>
              <a:t> This can mainly help to understand the hatred/negative speech in text content in the dataset.</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zh-CN" sz="1500" u="none" cap="none" strike="noStrike">
                <a:solidFill>
                  <a:schemeClr val="dk1"/>
                </a:solidFill>
                <a:highlight>
                  <a:srgbClr val="FFFFFF"/>
                </a:highlight>
                <a:latin typeface="Arial"/>
                <a:ea typeface="Arial"/>
                <a:cs typeface="Arial"/>
                <a:sym typeface="Arial"/>
              </a:rPr>
              <a:t>Here in our project we are detecting the polarity of the text and classifying then as positive, negative and neutral.</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zh-CN" sz="1500" u="none" cap="none" strike="noStrike">
                <a:solidFill>
                  <a:schemeClr val="dk1"/>
                </a:solidFill>
                <a:highlight>
                  <a:srgbClr val="FFFFFF"/>
                </a:highlight>
                <a:latin typeface="Arial"/>
                <a:ea typeface="Arial"/>
                <a:cs typeface="Arial"/>
                <a:sym typeface="Arial"/>
              </a:rPr>
              <a:t>As we can see mostly the polarity is between 0.26 to 0.28, which indicates the positive reviews.</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zh-CN" sz="1500" u="none" cap="none" strike="noStrike">
                <a:solidFill>
                  <a:schemeClr val="dk1"/>
                </a:solidFill>
                <a:highlight>
                  <a:srgbClr val="FFFFFF"/>
                </a:highlight>
                <a:latin typeface="Arial"/>
                <a:ea typeface="Arial"/>
                <a:cs typeface="Arial"/>
                <a:sym typeface="Arial"/>
              </a:rPr>
              <a:t>This project can be useful for such a way that it reduces the time for reading each and every reviews.</a:t>
            </a:r>
            <a:endParaRPr b="0" i="0" sz="1500" u="none" cap="none" strike="noStrike">
              <a:solidFill>
                <a:schemeClr val="dk1"/>
              </a:solidFill>
              <a:highlight>
                <a:srgbClr val="FFFFFF"/>
              </a:highlight>
              <a:latin typeface="Arial"/>
              <a:ea typeface="Arial"/>
              <a:cs typeface="Arial"/>
              <a:sym typeface="Arial"/>
            </a:endParaRPr>
          </a:p>
        </p:txBody>
      </p:sp>
      <p:pic>
        <p:nvPicPr>
          <p:cNvPr id="158" name="Google Shape;158;g1421c8b3aa9_0_54"/>
          <p:cNvPicPr preferRelativeResize="0"/>
          <p:nvPr/>
        </p:nvPicPr>
        <p:blipFill rotWithShape="1">
          <a:blip r:embed="rId3">
            <a:alphaModFix/>
          </a:blip>
          <a:srcRect b="0" l="0" r="0" t="0"/>
          <a:stretch/>
        </p:blipFill>
        <p:spPr>
          <a:xfrm>
            <a:off x="152400" y="757750"/>
            <a:ext cx="5257800" cy="1962150"/>
          </a:xfrm>
          <a:prstGeom prst="rect">
            <a:avLst/>
          </a:prstGeom>
          <a:noFill/>
          <a:ln>
            <a:noFill/>
          </a:ln>
        </p:spPr>
      </p:pic>
      <p:pic>
        <p:nvPicPr>
          <p:cNvPr id="159" name="Google Shape;159;g1421c8b3aa9_0_54"/>
          <p:cNvPicPr preferRelativeResize="0"/>
          <p:nvPr/>
        </p:nvPicPr>
        <p:blipFill rotWithShape="1">
          <a:blip r:embed="rId4">
            <a:alphaModFix/>
          </a:blip>
          <a:srcRect b="0" l="0" r="0" t="0"/>
          <a:stretch/>
        </p:blipFill>
        <p:spPr>
          <a:xfrm>
            <a:off x="152400" y="2872300"/>
            <a:ext cx="6620174" cy="361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63" name="Shape 163"/>
        <p:cNvGrpSpPr/>
        <p:nvPr/>
      </p:nvGrpSpPr>
      <p:grpSpPr>
        <a:xfrm>
          <a:off x="0" y="0"/>
          <a:ext cx="0" cy="0"/>
          <a:chOff x="0" y="0"/>
          <a:chExt cx="0" cy="0"/>
        </a:xfrm>
      </p:grpSpPr>
      <p:sp>
        <p:nvSpPr>
          <p:cNvPr id="164" name="Google Shape;164;g1422cfb9b55_0_20"/>
          <p:cNvSpPr txBox="1"/>
          <p:nvPr/>
        </p:nvSpPr>
        <p:spPr>
          <a:xfrm>
            <a:off x="3040550" y="254525"/>
            <a:ext cx="5665800" cy="500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50"/>
              <a:buFont typeface="Arial"/>
              <a:buNone/>
            </a:pPr>
            <a:r>
              <a:rPr b="1" i="0" lang="zh-CN" sz="2050" u="sng" cap="none" strike="noStrike">
                <a:solidFill>
                  <a:srgbClr val="111111"/>
                </a:solidFill>
                <a:highlight>
                  <a:srgbClr val="FFFFFF"/>
                </a:highlight>
                <a:latin typeface="Roboto"/>
                <a:ea typeface="Roboto"/>
                <a:cs typeface="Roboto"/>
                <a:sym typeface="Roboto"/>
              </a:rPr>
              <a:t>lexicons for sentiment analysis - </a:t>
            </a:r>
            <a:r>
              <a:rPr b="1" i="0" lang="zh-CN" sz="2050" u="sng" cap="none" strike="noStrike">
                <a:solidFill>
                  <a:schemeClr val="dk1"/>
                </a:solidFill>
                <a:highlight>
                  <a:srgbClr val="FFFFFF"/>
                </a:highlight>
                <a:latin typeface="Arial"/>
                <a:ea typeface="Arial"/>
                <a:cs typeface="Arial"/>
                <a:sym typeface="Arial"/>
              </a:rPr>
              <a:t>using Afinn</a:t>
            </a:r>
            <a:endParaRPr b="1" i="0" sz="2050" u="sng" cap="none" strike="noStrike">
              <a:solidFill>
                <a:srgbClr val="111111"/>
              </a:solidFill>
              <a:highlight>
                <a:srgbClr val="FFFFFF"/>
              </a:highlight>
              <a:latin typeface="Roboto"/>
              <a:ea typeface="Roboto"/>
              <a:cs typeface="Roboto"/>
              <a:sym typeface="Roboto"/>
            </a:endParaRPr>
          </a:p>
        </p:txBody>
      </p:sp>
      <p:sp>
        <p:nvSpPr>
          <p:cNvPr id="165" name="Google Shape;165;g1422cfb9b55_0_20"/>
          <p:cNvSpPr/>
          <p:nvPr/>
        </p:nvSpPr>
        <p:spPr>
          <a:xfrm>
            <a:off x="6603500" y="3603125"/>
            <a:ext cx="5223900" cy="14733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As we can see -20 showing the negative feedback from the client.</a:t>
            </a:r>
            <a:endParaRPr b="0" i="0" sz="1400" u="none" cap="none" strike="noStrike">
              <a:solidFill>
                <a:srgbClr val="000000"/>
              </a:solidFill>
              <a:latin typeface="Arial"/>
              <a:ea typeface="Arial"/>
              <a:cs typeface="Arial"/>
              <a:sym typeface="Arial"/>
            </a:endParaRPr>
          </a:p>
        </p:txBody>
      </p:sp>
      <p:cxnSp>
        <p:nvCxnSpPr>
          <p:cNvPr id="166" name="Google Shape;166;g1422cfb9b55_0_20"/>
          <p:cNvCxnSpPr>
            <a:endCxn id="165" idx="0"/>
          </p:cNvCxnSpPr>
          <p:nvPr/>
        </p:nvCxnSpPr>
        <p:spPr>
          <a:xfrm>
            <a:off x="5223804" y="3803975"/>
            <a:ext cx="1395900" cy="535800"/>
          </a:xfrm>
          <a:prstGeom prst="bentConnector3">
            <a:avLst>
              <a:gd fmla="val 49264" name="adj1"/>
            </a:avLst>
          </a:prstGeom>
          <a:noFill/>
          <a:ln cap="flat" cmpd="sng" w="9525">
            <a:solidFill>
              <a:schemeClr val="dk2"/>
            </a:solidFill>
            <a:prstDash val="solid"/>
            <a:round/>
            <a:headEnd len="sm" w="sm" type="none"/>
            <a:tailEnd len="sm" w="sm" type="none"/>
          </a:ln>
        </p:spPr>
      </p:cxnSp>
      <p:sp>
        <p:nvSpPr>
          <p:cNvPr id="167" name="Google Shape;167;g1422cfb9b55_0_20"/>
          <p:cNvSpPr/>
          <p:nvPr/>
        </p:nvSpPr>
        <p:spPr>
          <a:xfrm>
            <a:off x="5317700" y="1259075"/>
            <a:ext cx="334800" cy="22770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8" name="Google Shape;168;g1422cfb9b55_0_20"/>
          <p:cNvCxnSpPr>
            <a:stCxn id="167" idx="2"/>
          </p:cNvCxnSpPr>
          <p:nvPr/>
        </p:nvCxnSpPr>
        <p:spPr>
          <a:xfrm>
            <a:off x="5652500" y="2397575"/>
            <a:ext cx="857400" cy="0"/>
          </a:xfrm>
          <a:prstGeom prst="straightConnector1">
            <a:avLst/>
          </a:prstGeom>
          <a:noFill/>
          <a:ln cap="flat" cmpd="sng" w="9525">
            <a:solidFill>
              <a:schemeClr val="dk2"/>
            </a:solidFill>
            <a:prstDash val="solid"/>
            <a:round/>
            <a:headEnd len="sm" w="sm" type="none"/>
            <a:tailEnd len="med" w="med" type="triangle"/>
          </a:ln>
        </p:spPr>
      </p:cxnSp>
      <p:sp>
        <p:nvSpPr>
          <p:cNvPr id="169" name="Google Shape;169;g1422cfb9b55_0_20"/>
          <p:cNvSpPr/>
          <p:nvPr/>
        </p:nvSpPr>
        <p:spPr>
          <a:xfrm>
            <a:off x="6777625" y="1366250"/>
            <a:ext cx="3951300" cy="16767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CN" sz="1400" u="none" cap="none" strike="noStrike">
                <a:solidFill>
                  <a:srgbClr val="000000"/>
                </a:solidFill>
                <a:latin typeface="Arial"/>
                <a:ea typeface="Arial"/>
                <a:cs typeface="Arial"/>
                <a:sym typeface="Arial"/>
              </a:rPr>
              <a:t>From sentiment analysis we got that all these reviews have positive reviews.</a:t>
            </a:r>
            <a:endParaRPr b="0" i="0" sz="1400" u="none" cap="none" strike="noStrike">
              <a:solidFill>
                <a:srgbClr val="000000"/>
              </a:solidFill>
              <a:latin typeface="Arial"/>
              <a:ea typeface="Arial"/>
              <a:cs typeface="Arial"/>
              <a:sym typeface="Arial"/>
            </a:endParaRPr>
          </a:p>
        </p:txBody>
      </p:sp>
      <p:pic>
        <p:nvPicPr>
          <p:cNvPr id="170" name="Google Shape;170;g1422cfb9b55_0_20"/>
          <p:cNvPicPr preferRelativeResize="0"/>
          <p:nvPr/>
        </p:nvPicPr>
        <p:blipFill rotWithShape="1">
          <a:blip r:embed="rId3">
            <a:alphaModFix/>
          </a:blip>
          <a:srcRect b="0" l="0" r="0" t="0"/>
          <a:stretch/>
        </p:blipFill>
        <p:spPr>
          <a:xfrm>
            <a:off x="168725" y="1659204"/>
            <a:ext cx="5148974" cy="1943925"/>
          </a:xfrm>
          <a:prstGeom prst="rect">
            <a:avLst/>
          </a:prstGeom>
          <a:noFill/>
          <a:ln>
            <a:noFill/>
          </a:ln>
        </p:spPr>
      </p:pic>
      <p:pic>
        <p:nvPicPr>
          <p:cNvPr id="171" name="Google Shape;171;g1422cfb9b55_0_20"/>
          <p:cNvPicPr preferRelativeResize="0"/>
          <p:nvPr/>
        </p:nvPicPr>
        <p:blipFill rotWithShape="1">
          <a:blip r:embed="rId4">
            <a:alphaModFix/>
          </a:blip>
          <a:srcRect b="0" l="0" r="0" t="0"/>
          <a:stretch/>
        </p:blipFill>
        <p:spPr>
          <a:xfrm>
            <a:off x="163500" y="3664000"/>
            <a:ext cx="5279350" cy="34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75" name="Shape 175"/>
        <p:cNvGrpSpPr/>
        <p:nvPr/>
      </p:nvGrpSpPr>
      <p:grpSpPr>
        <a:xfrm>
          <a:off x="0" y="0"/>
          <a:ext cx="0" cy="0"/>
          <a:chOff x="0" y="0"/>
          <a:chExt cx="0" cy="0"/>
        </a:xfrm>
      </p:grpSpPr>
      <p:sp>
        <p:nvSpPr>
          <p:cNvPr id="176" name="Google Shape;176;g1422cfb9b55_0_23"/>
          <p:cNvSpPr txBox="1"/>
          <p:nvPr/>
        </p:nvSpPr>
        <p:spPr>
          <a:xfrm>
            <a:off x="281275" y="299750"/>
            <a:ext cx="5558700" cy="4848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00000"/>
              </a:lnSpc>
              <a:spcBef>
                <a:spcPts val="1000"/>
              </a:spcBef>
              <a:spcAft>
                <a:spcPts val="0"/>
              </a:spcAft>
              <a:buClr>
                <a:srgbClr val="000000"/>
              </a:buClr>
              <a:buSzPts val="1950"/>
              <a:buFont typeface="Arial"/>
              <a:buNone/>
            </a:pPr>
            <a:r>
              <a:rPr b="1" i="0" lang="zh-CN" sz="1950" u="sng" cap="none" strike="noStrike">
                <a:solidFill>
                  <a:schemeClr val="dk1"/>
                </a:solidFill>
                <a:highlight>
                  <a:srgbClr val="FFFFFF"/>
                </a:highlight>
                <a:latin typeface="Arial"/>
                <a:ea typeface="Arial"/>
                <a:cs typeface="Arial"/>
                <a:sym typeface="Arial"/>
              </a:rPr>
              <a:t>Feature Extraction for positive reviews</a:t>
            </a:r>
            <a:endParaRPr b="1" i="0" sz="1950" u="sng" cap="none" strike="noStrike">
              <a:solidFill>
                <a:schemeClr val="dk1"/>
              </a:solidFill>
              <a:highlight>
                <a:srgbClr val="FFFFFF"/>
              </a:highlight>
              <a:latin typeface="Arial"/>
              <a:ea typeface="Arial"/>
              <a:cs typeface="Arial"/>
              <a:sym typeface="Arial"/>
            </a:endParaRPr>
          </a:p>
        </p:txBody>
      </p:sp>
      <p:sp>
        <p:nvSpPr>
          <p:cNvPr id="177" name="Google Shape;177;g1422cfb9b55_0_23"/>
          <p:cNvSpPr txBox="1"/>
          <p:nvPr/>
        </p:nvSpPr>
        <p:spPr>
          <a:xfrm>
            <a:off x="334875" y="3589750"/>
            <a:ext cx="5063100" cy="48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950"/>
              <a:buFont typeface="Arial"/>
              <a:buNone/>
            </a:pPr>
            <a:r>
              <a:rPr b="1" i="0" lang="zh-CN" sz="1950" u="sng" cap="none" strike="noStrike">
                <a:solidFill>
                  <a:schemeClr val="dk1"/>
                </a:solidFill>
                <a:highlight>
                  <a:srgbClr val="FFFFFF"/>
                </a:highlight>
                <a:latin typeface="Arial"/>
                <a:ea typeface="Arial"/>
                <a:cs typeface="Arial"/>
                <a:sym typeface="Arial"/>
              </a:rPr>
              <a:t>Count Vectorization on Positive reviews</a:t>
            </a:r>
            <a:endParaRPr b="1" i="0" sz="1950" u="sng" cap="none" strike="noStrike">
              <a:solidFill>
                <a:schemeClr val="dk1"/>
              </a:solidFill>
              <a:highlight>
                <a:srgbClr val="FFFFFF"/>
              </a:highlight>
              <a:latin typeface="Arial"/>
              <a:ea typeface="Arial"/>
              <a:cs typeface="Arial"/>
              <a:sym typeface="Arial"/>
            </a:endParaRPr>
          </a:p>
        </p:txBody>
      </p:sp>
      <p:sp>
        <p:nvSpPr>
          <p:cNvPr id="178" name="Google Shape;178;g1422cfb9b55_0_23"/>
          <p:cNvSpPr txBox="1"/>
          <p:nvPr/>
        </p:nvSpPr>
        <p:spPr>
          <a:xfrm>
            <a:off x="6027550" y="3187900"/>
            <a:ext cx="5907000" cy="3562800"/>
          </a:xfrm>
          <a:prstGeom prst="rect">
            <a:avLst/>
          </a:prstGeom>
          <a:solidFill>
            <a:srgbClr val="FEFEFE"/>
          </a:solid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100"/>
              <a:buFont typeface="Arial"/>
              <a:buNone/>
            </a:pPr>
            <a:r>
              <a:rPr b="0" i="0" lang="zh-CN" sz="1900" u="none" cap="none" strike="noStrike">
                <a:solidFill>
                  <a:srgbClr val="292929"/>
                </a:solidFill>
                <a:highlight>
                  <a:srgbClr val="FFFFFF"/>
                </a:highlight>
                <a:latin typeface="Georgia"/>
                <a:ea typeface="Georgia"/>
                <a:cs typeface="Georgia"/>
                <a:sym typeface="Georgia"/>
              </a:rPr>
              <a:t>Model doesn’t accept textual data it only understands the numbers. So, here we vectorized the text data.</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b="0" i="0" lang="zh-CN" sz="1900" u="none" cap="none" strike="noStrike">
                <a:solidFill>
                  <a:srgbClr val="292929"/>
                </a:solidFill>
                <a:highlight>
                  <a:srgbClr val="FFFFFF"/>
                </a:highlight>
                <a:latin typeface="Georgia"/>
                <a:ea typeface="Georgia"/>
                <a:cs typeface="Georgia"/>
                <a:sym typeface="Georgia"/>
              </a:rPr>
              <a:t>As we can see the term with their number of occurrences in positive reviews.</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b="0" i="0" lang="zh-CN" sz="1900" u="none" cap="none" strike="noStrike">
                <a:solidFill>
                  <a:srgbClr val="292929"/>
                </a:solidFill>
                <a:highlight>
                  <a:srgbClr val="FFFFFF"/>
                </a:highlight>
                <a:latin typeface="Georgia"/>
                <a:ea typeface="Georgia"/>
                <a:cs typeface="Georgia"/>
                <a:sym typeface="Georgia"/>
              </a:rPr>
              <a:t>Here we have vectors like- </a:t>
            </a:r>
            <a:r>
              <a:rPr b="1" i="0" lang="zh-CN" sz="1900" u="none" cap="none" strike="noStrike">
                <a:solidFill>
                  <a:srgbClr val="292929"/>
                </a:solidFill>
                <a:highlight>
                  <a:srgbClr val="FFFFFF"/>
                </a:highlight>
                <a:latin typeface="Georgia"/>
                <a:ea typeface="Georgia"/>
                <a:cs typeface="Georgia"/>
                <a:sym typeface="Georgia"/>
              </a:rPr>
              <a:t>room,stay,great</a:t>
            </a:r>
            <a:r>
              <a:rPr b="0" i="0" lang="zh-CN" sz="1900" u="none" cap="none" strike="noStrike">
                <a:solidFill>
                  <a:srgbClr val="292929"/>
                </a:solidFill>
                <a:highlight>
                  <a:srgbClr val="FFFFFF"/>
                </a:highlight>
                <a:latin typeface="Georgia"/>
                <a:ea typeface="Georgia"/>
                <a:cs typeface="Georgia"/>
                <a:sym typeface="Georgia"/>
              </a:rPr>
              <a:t> etc……</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b="0" i="0" lang="zh-CN" sz="1900" u="none" cap="none" strike="noStrike">
                <a:solidFill>
                  <a:srgbClr val="292929"/>
                </a:solidFill>
                <a:highlight>
                  <a:srgbClr val="FFFFFF"/>
                </a:highlight>
                <a:latin typeface="Georgia"/>
                <a:ea typeface="Georgia"/>
                <a:cs typeface="Georgia"/>
                <a:sym typeface="Georgia"/>
              </a:rPr>
              <a:t>we simply discards all the information and order of the text and just considers the occurrences of the word.</a:t>
            </a:r>
            <a:endParaRPr b="0" i="0" sz="1900" u="none" cap="none" strike="noStrike">
              <a:solidFill>
                <a:srgbClr val="292929"/>
              </a:solidFill>
              <a:highlight>
                <a:srgbClr val="FFFFFF"/>
              </a:highlight>
              <a:latin typeface="Georgia"/>
              <a:ea typeface="Georgia"/>
              <a:cs typeface="Georgia"/>
              <a:sym typeface="Georgia"/>
            </a:endParaRPr>
          </a:p>
        </p:txBody>
      </p:sp>
      <p:pic>
        <p:nvPicPr>
          <p:cNvPr id="179" name="Google Shape;179;g1422cfb9b55_0_23"/>
          <p:cNvPicPr preferRelativeResize="0"/>
          <p:nvPr/>
        </p:nvPicPr>
        <p:blipFill rotWithShape="1">
          <a:blip r:embed="rId3">
            <a:alphaModFix/>
          </a:blip>
          <a:srcRect b="0" l="0" r="0" t="0"/>
          <a:stretch/>
        </p:blipFill>
        <p:spPr>
          <a:xfrm>
            <a:off x="625925" y="784550"/>
            <a:ext cx="4074025" cy="2805200"/>
          </a:xfrm>
          <a:prstGeom prst="rect">
            <a:avLst/>
          </a:prstGeom>
          <a:noFill/>
          <a:ln>
            <a:noFill/>
          </a:ln>
        </p:spPr>
      </p:pic>
      <p:pic>
        <p:nvPicPr>
          <p:cNvPr id="180" name="Google Shape;180;g1422cfb9b55_0_23"/>
          <p:cNvPicPr preferRelativeResize="0"/>
          <p:nvPr/>
        </p:nvPicPr>
        <p:blipFill rotWithShape="1">
          <a:blip r:embed="rId4">
            <a:alphaModFix/>
          </a:blip>
          <a:srcRect b="0" l="0" r="0" t="0"/>
          <a:stretch/>
        </p:blipFill>
        <p:spPr>
          <a:xfrm>
            <a:off x="549525" y="3974900"/>
            <a:ext cx="2252200" cy="263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84" name="Shape 184"/>
        <p:cNvGrpSpPr/>
        <p:nvPr/>
      </p:nvGrpSpPr>
      <p:grpSpPr>
        <a:xfrm>
          <a:off x="0" y="0"/>
          <a:ext cx="0" cy="0"/>
          <a:chOff x="0" y="0"/>
          <a:chExt cx="0" cy="0"/>
        </a:xfrm>
      </p:grpSpPr>
      <p:sp>
        <p:nvSpPr>
          <p:cNvPr id="185" name="Google Shape;185;g1423862b2fb_0_18"/>
          <p:cNvSpPr txBox="1"/>
          <p:nvPr/>
        </p:nvSpPr>
        <p:spPr>
          <a:xfrm>
            <a:off x="455425" y="241100"/>
            <a:ext cx="7594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zh-CN" sz="1900" u="sng" cap="none" strike="noStrike">
                <a:solidFill>
                  <a:srgbClr val="000000"/>
                </a:solidFill>
                <a:latin typeface="Calibri"/>
                <a:ea typeface="Calibri"/>
                <a:cs typeface="Calibri"/>
                <a:sym typeface="Calibri"/>
              </a:rPr>
              <a:t>Bi gram of postive reviews with their frequency after Tfidf vectorization</a:t>
            </a:r>
            <a:endParaRPr b="1" i="0" sz="1900" u="sng" cap="none" strike="noStrike">
              <a:solidFill>
                <a:srgbClr val="000000"/>
              </a:solidFill>
              <a:latin typeface="Calibri"/>
              <a:ea typeface="Calibri"/>
              <a:cs typeface="Calibri"/>
              <a:sym typeface="Calibri"/>
            </a:endParaRPr>
          </a:p>
        </p:txBody>
      </p:sp>
      <p:sp>
        <p:nvSpPr>
          <p:cNvPr id="186" name="Google Shape;186;g1423862b2fb_0_18"/>
          <p:cNvSpPr txBox="1"/>
          <p:nvPr/>
        </p:nvSpPr>
        <p:spPr>
          <a:xfrm>
            <a:off x="428625" y="3603125"/>
            <a:ext cx="66168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zh-CN" sz="2100" u="sng" cap="none" strike="noStrike">
                <a:solidFill>
                  <a:srgbClr val="000000"/>
                </a:solidFill>
                <a:latin typeface="Calibri"/>
                <a:ea typeface="Calibri"/>
                <a:cs typeface="Calibri"/>
                <a:sym typeface="Calibri"/>
              </a:rPr>
              <a:t>Bi gram of negative reviews</a:t>
            </a:r>
            <a:endParaRPr b="1" i="0" sz="2100" u="sng" cap="none" strike="noStrike">
              <a:solidFill>
                <a:srgbClr val="000000"/>
              </a:solidFill>
              <a:latin typeface="Calibri"/>
              <a:ea typeface="Calibri"/>
              <a:cs typeface="Calibri"/>
              <a:sym typeface="Calibri"/>
            </a:endParaRPr>
          </a:p>
        </p:txBody>
      </p:sp>
      <p:pic>
        <p:nvPicPr>
          <p:cNvPr id="187" name="Google Shape;187;g1423862b2fb_0_18"/>
          <p:cNvPicPr preferRelativeResize="0"/>
          <p:nvPr/>
        </p:nvPicPr>
        <p:blipFill rotWithShape="1">
          <a:blip r:embed="rId3">
            <a:alphaModFix/>
          </a:blip>
          <a:srcRect b="0" l="0" r="0" t="0"/>
          <a:stretch/>
        </p:blipFill>
        <p:spPr>
          <a:xfrm>
            <a:off x="152400" y="870500"/>
            <a:ext cx="7958950" cy="2446451"/>
          </a:xfrm>
          <a:prstGeom prst="rect">
            <a:avLst/>
          </a:prstGeom>
          <a:noFill/>
          <a:ln>
            <a:noFill/>
          </a:ln>
        </p:spPr>
      </p:pic>
      <p:pic>
        <p:nvPicPr>
          <p:cNvPr id="188" name="Google Shape;188;g1423862b2fb_0_18"/>
          <p:cNvPicPr preferRelativeResize="0"/>
          <p:nvPr/>
        </p:nvPicPr>
        <p:blipFill rotWithShape="1">
          <a:blip r:embed="rId4">
            <a:alphaModFix/>
          </a:blip>
          <a:srcRect b="0" l="0" r="0" t="0"/>
          <a:stretch/>
        </p:blipFill>
        <p:spPr>
          <a:xfrm>
            <a:off x="8263749" y="152400"/>
            <a:ext cx="2052222" cy="3062300"/>
          </a:xfrm>
          <a:prstGeom prst="rect">
            <a:avLst/>
          </a:prstGeom>
          <a:noFill/>
          <a:ln>
            <a:noFill/>
          </a:ln>
        </p:spPr>
      </p:pic>
      <p:pic>
        <p:nvPicPr>
          <p:cNvPr id="189" name="Google Shape;189;g1423862b2fb_0_18"/>
          <p:cNvPicPr preferRelativeResize="0"/>
          <p:nvPr/>
        </p:nvPicPr>
        <p:blipFill rotWithShape="1">
          <a:blip r:embed="rId5">
            <a:alphaModFix/>
          </a:blip>
          <a:srcRect b="0" l="0" r="0" t="0"/>
          <a:stretch/>
        </p:blipFill>
        <p:spPr>
          <a:xfrm>
            <a:off x="8263749" y="3367100"/>
            <a:ext cx="2083294" cy="3338500"/>
          </a:xfrm>
          <a:prstGeom prst="rect">
            <a:avLst/>
          </a:prstGeom>
          <a:noFill/>
          <a:ln>
            <a:noFill/>
          </a:ln>
        </p:spPr>
      </p:pic>
      <p:pic>
        <p:nvPicPr>
          <p:cNvPr id="190" name="Google Shape;190;g1423862b2fb_0_18"/>
          <p:cNvPicPr preferRelativeResize="0"/>
          <p:nvPr/>
        </p:nvPicPr>
        <p:blipFill rotWithShape="1">
          <a:blip r:embed="rId6">
            <a:alphaModFix/>
          </a:blip>
          <a:srcRect b="0" l="0" r="0" t="0"/>
          <a:stretch/>
        </p:blipFill>
        <p:spPr>
          <a:xfrm>
            <a:off x="152400" y="4263425"/>
            <a:ext cx="7827815" cy="244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94" name="Shape 194"/>
        <p:cNvGrpSpPr/>
        <p:nvPr/>
      </p:nvGrpSpPr>
      <p:grpSpPr>
        <a:xfrm>
          <a:off x="0" y="0"/>
          <a:ext cx="0" cy="0"/>
          <a:chOff x="0" y="0"/>
          <a:chExt cx="0" cy="0"/>
        </a:xfrm>
      </p:grpSpPr>
      <p:sp>
        <p:nvSpPr>
          <p:cNvPr id="195" name="Google Shape;195;g1422cfb9b55_0_26"/>
          <p:cNvSpPr txBox="1"/>
          <p:nvPr/>
        </p:nvSpPr>
        <p:spPr>
          <a:xfrm>
            <a:off x="7367000" y="388450"/>
            <a:ext cx="4578900" cy="28023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1018"/>
              <a:buFont typeface="Arial"/>
              <a:buNone/>
            </a:pPr>
            <a:r>
              <a:rPr b="0" i="0" lang="zh-CN" sz="1865" u="none" cap="none" strike="noStrike">
                <a:solidFill>
                  <a:srgbClr val="000000"/>
                </a:solidFill>
                <a:latin typeface="Calibri"/>
                <a:ea typeface="Calibri"/>
                <a:cs typeface="Calibri"/>
                <a:sym typeface="Calibri"/>
              </a:rPr>
              <a:t>This is the final data we get in our hand after all the EDA process done by the team.</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rPr b="0" i="0" lang="zh-CN" sz="1865" u="none" cap="none" strike="noStrike">
                <a:solidFill>
                  <a:srgbClr val="000000"/>
                </a:solidFill>
                <a:latin typeface="Calibri"/>
                <a:ea typeface="Calibri"/>
                <a:cs typeface="Calibri"/>
                <a:sym typeface="Calibri"/>
              </a:rPr>
              <a:t>*Location of the hotel,</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rPr b="0" i="0" lang="zh-CN" sz="1865" u="none" cap="none" strike="noStrike">
                <a:solidFill>
                  <a:srgbClr val="000000"/>
                </a:solidFill>
                <a:latin typeface="Calibri"/>
                <a:ea typeface="Calibri"/>
                <a:cs typeface="Calibri"/>
                <a:sym typeface="Calibri"/>
              </a:rPr>
              <a:t>*friendly behaviour of staff members,</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rPr b="0" i="0" lang="zh-CN" sz="1865" u="none" cap="none" strike="noStrike">
                <a:solidFill>
                  <a:srgbClr val="000000"/>
                </a:solidFill>
                <a:latin typeface="Calibri"/>
                <a:ea typeface="Calibri"/>
                <a:cs typeface="Calibri"/>
                <a:sym typeface="Calibri"/>
              </a:rPr>
              <a:t>*room size, etc…</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rPr b="0" i="0" lang="zh-CN" sz="1865" u="none" cap="none" strike="noStrike">
                <a:solidFill>
                  <a:srgbClr val="000000"/>
                </a:solidFill>
                <a:latin typeface="Calibri"/>
                <a:ea typeface="Calibri"/>
                <a:cs typeface="Calibri"/>
                <a:sym typeface="Calibri"/>
              </a:rPr>
              <a:t> these are mainly responsible for the hotel     reviews and rating.</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t/>
            </a:r>
            <a:endParaRPr b="0" i="0" sz="1865"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rgbClr val="000000"/>
              </a:buClr>
              <a:buSzPts val="1018"/>
              <a:buFont typeface="Arial"/>
              <a:buNone/>
            </a:pPr>
            <a:r>
              <a:rPr b="0" i="0" lang="zh-CN" sz="1865" u="none" cap="none" strike="noStrike">
                <a:solidFill>
                  <a:srgbClr val="000000"/>
                </a:solidFill>
                <a:latin typeface="Calibri"/>
                <a:ea typeface="Calibri"/>
                <a:cs typeface="Calibri"/>
                <a:sym typeface="Calibri"/>
              </a:rPr>
              <a:t> Now we will apply some algorithms here to get accuracy score to build model.</a:t>
            </a:r>
            <a:endParaRPr b="0" i="0" sz="1865" u="none" cap="none" strike="noStrike">
              <a:solidFill>
                <a:srgbClr val="000000"/>
              </a:solidFill>
              <a:latin typeface="Calibri"/>
              <a:ea typeface="Calibri"/>
              <a:cs typeface="Calibri"/>
              <a:sym typeface="Calibri"/>
            </a:endParaRPr>
          </a:p>
        </p:txBody>
      </p:sp>
      <p:pic>
        <p:nvPicPr>
          <p:cNvPr id="196" name="Google Shape;196;g1422cfb9b55_0_26"/>
          <p:cNvPicPr preferRelativeResize="0"/>
          <p:nvPr/>
        </p:nvPicPr>
        <p:blipFill rotWithShape="1">
          <a:blip r:embed="rId3">
            <a:alphaModFix/>
          </a:blip>
          <a:srcRect b="0" l="0" r="0" t="0"/>
          <a:stretch/>
        </p:blipFill>
        <p:spPr>
          <a:xfrm>
            <a:off x="152401" y="3495550"/>
            <a:ext cx="6270175" cy="3362450"/>
          </a:xfrm>
          <a:prstGeom prst="rect">
            <a:avLst/>
          </a:prstGeom>
          <a:noFill/>
          <a:ln>
            <a:noFill/>
          </a:ln>
        </p:spPr>
      </p:pic>
      <p:pic>
        <p:nvPicPr>
          <p:cNvPr id="197" name="Google Shape;197;g1422cfb9b55_0_26"/>
          <p:cNvPicPr preferRelativeResize="0"/>
          <p:nvPr/>
        </p:nvPicPr>
        <p:blipFill rotWithShape="1">
          <a:blip r:embed="rId4">
            <a:alphaModFix/>
          </a:blip>
          <a:srcRect b="0" l="0" r="0" t="0"/>
          <a:stretch/>
        </p:blipFill>
        <p:spPr>
          <a:xfrm>
            <a:off x="152400" y="-19300"/>
            <a:ext cx="5140775" cy="34183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01" name="Shape 201"/>
        <p:cNvGrpSpPr/>
        <p:nvPr/>
      </p:nvGrpSpPr>
      <p:grpSpPr>
        <a:xfrm>
          <a:off x="0" y="0"/>
          <a:ext cx="0" cy="0"/>
          <a:chOff x="0" y="0"/>
          <a:chExt cx="0" cy="0"/>
        </a:xfrm>
      </p:grpSpPr>
      <p:sp>
        <p:nvSpPr>
          <p:cNvPr id="202" name="Google Shape;202;g142af0ef1d9_0_0"/>
          <p:cNvSpPr txBox="1"/>
          <p:nvPr/>
        </p:nvSpPr>
        <p:spPr>
          <a:xfrm>
            <a:off x="0" y="1219225"/>
            <a:ext cx="11906400" cy="4985700"/>
          </a:xfrm>
          <a:prstGeom prst="rect">
            <a:avLst/>
          </a:prstGeom>
          <a:solidFill>
            <a:srgbClr val="B9ECEC"/>
          </a:solidFill>
          <a:ln>
            <a:noFill/>
          </a:ln>
        </p:spPr>
        <p:txBody>
          <a:bodyPr anchorCtr="0" anchor="t" bIns="91425" lIns="91425" spcFirstLastPara="1" rIns="91425" wrap="square" tIns="91425">
            <a:noAutofit/>
          </a:bodyPr>
          <a:lstStyle/>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After performing EDA and Feature Extraction on our dataset we have stared model building.We have divided the data into Train and Test with 33% as Test . We used SMOTE method for balancing the minority class in our dataset.</a:t>
            </a:r>
            <a:endParaRPr b="0" i="0" sz="1186"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The models we have build are:-</a:t>
            </a:r>
            <a:endParaRPr b="0" i="0" sz="1186"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t/>
            </a:r>
            <a:endParaRPr b="0" i="0" sz="1418"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Logistic Regression classification model</a:t>
            </a:r>
            <a:endParaRPr b="0" i="0" sz="1418"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Random Forest</a:t>
            </a:r>
            <a:endParaRPr b="0" i="0" sz="1418"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SVM(LinearSVC)</a:t>
            </a:r>
            <a:endParaRPr b="0" i="0" sz="1418"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Naive Bayes Classifier for multinomial models</a:t>
            </a:r>
            <a:endParaRPr b="0" i="0" sz="1418" u="none" cap="none" strike="noStrike">
              <a:solidFill>
                <a:schemeClr val="dk1"/>
              </a:solidFill>
              <a:latin typeface="Arial"/>
              <a:ea typeface="Arial"/>
              <a:cs typeface="Arial"/>
              <a:sym typeface="Arial"/>
            </a:endParaRPr>
          </a:p>
          <a:p>
            <a:pPr indent="0" lvl="0" marL="0" marR="0" rtl="0" algn="l">
              <a:lnSpc>
                <a:spcPct val="170000"/>
              </a:lnSpc>
              <a:spcBef>
                <a:spcPts val="0"/>
              </a:spcBef>
              <a:spcAft>
                <a:spcPts val="0"/>
              </a:spcAft>
              <a:buClr>
                <a:srgbClr val="000000"/>
              </a:buClr>
              <a:buSzPts val="1018"/>
              <a:buFont typeface="Arial"/>
              <a:buNone/>
            </a:pPr>
            <a:r>
              <a:rPr b="0" i="0" lang="zh-CN" sz="1418" u="none" cap="none" strike="noStrike">
                <a:solidFill>
                  <a:schemeClr val="dk1"/>
                </a:solidFill>
                <a:latin typeface="Arial"/>
                <a:ea typeface="Arial"/>
                <a:cs typeface="Arial"/>
                <a:sym typeface="Arial"/>
              </a:rPr>
              <a:t>AdaBoost Classifier</a:t>
            </a:r>
            <a:endParaRPr b="0" i="0" sz="1418" u="none" cap="none" strike="noStrike">
              <a:solidFill>
                <a:schemeClr val="dk1"/>
              </a:solidFill>
              <a:latin typeface="Arial"/>
              <a:ea typeface="Arial"/>
              <a:cs typeface="Arial"/>
              <a:sym typeface="Arial"/>
            </a:endParaRPr>
          </a:p>
        </p:txBody>
      </p:sp>
      <p:sp>
        <p:nvSpPr>
          <p:cNvPr id="203" name="Google Shape;203;g142af0ef1d9_0_0"/>
          <p:cNvSpPr txBox="1"/>
          <p:nvPr/>
        </p:nvSpPr>
        <p:spPr>
          <a:xfrm>
            <a:off x="272150" y="340175"/>
            <a:ext cx="114165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3200"/>
              <a:buFont typeface="Arial"/>
              <a:buNone/>
            </a:pPr>
            <a:r>
              <a:rPr b="1" i="0" lang="zh-CN" sz="3100" u="sng" cap="none" strike="noStrike">
                <a:solidFill>
                  <a:srgbClr val="F8931D"/>
                </a:solidFill>
                <a:latin typeface="Arial"/>
                <a:ea typeface="Arial"/>
                <a:cs typeface="Arial"/>
                <a:sym typeface="Arial"/>
              </a:rPr>
              <a:t>MODEL</a:t>
            </a:r>
            <a:r>
              <a:rPr b="1" i="0" lang="zh-CN" sz="1700" u="sng" cap="none" strike="noStrike">
                <a:solidFill>
                  <a:schemeClr val="dk1"/>
                </a:solidFill>
                <a:latin typeface="Arial"/>
                <a:ea typeface="Arial"/>
                <a:cs typeface="Arial"/>
                <a:sym typeface="Arial"/>
              </a:rPr>
              <a:t> </a:t>
            </a:r>
            <a:r>
              <a:rPr b="1" i="0" lang="zh-CN" sz="3100" u="sng" cap="none" strike="noStrike">
                <a:solidFill>
                  <a:srgbClr val="F8931D"/>
                </a:solidFill>
                <a:latin typeface="Arial"/>
                <a:ea typeface="Arial"/>
                <a:cs typeface="Arial"/>
                <a:sym typeface="Arial"/>
              </a:rPr>
              <a:t>BUILDING</a:t>
            </a:r>
            <a:endParaRPr b="1" i="0" sz="1300" u="sng"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07" name="Shape 207"/>
        <p:cNvGrpSpPr/>
        <p:nvPr/>
      </p:nvGrpSpPr>
      <p:grpSpPr>
        <a:xfrm>
          <a:off x="0" y="0"/>
          <a:ext cx="0" cy="0"/>
          <a:chOff x="0" y="0"/>
          <a:chExt cx="0" cy="0"/>
        </a:xfrm>
      </p:grpSpPr>
      <p:sp>
        <p:nvSpPr>
          <p:cNvPr id="208" name="Google Shape;208;g145f4bbafd0_0_33"/>
          <p:cNvSpPr txBox="1"/>
          <p:nvPr/>
        </p:nvSpPr>
        <p:spPr>
          <a:xfrm>
            <a:off x="2626175" y="217700"/>
            <a:ext cx="6613200" cy="6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2850"/>
              <a:buFont typeface="Arial"/>
              <a:buNone/>
            </a:pPr>
            <a:r>
              <a:rPr b="1" i="0" lang="zh-CN" sz="2850" u="sng" cap="none" strike="noStrike">
                <a:solidFill>
                  <a:srgbClr val="F8931D"/>
                </a:solidFill>
                <a:highlight>
                  <a:srgbClr val="B9ECEC"/>
                </a:highlight>
                <a:latin typeface="Arial"/>
                <a:ea typeface="Arial"/>
                <a:cs typeface="Arial"/>
                <a:sym typeface="Arial"/>
              </a:rPr>
              <a:t>LogisticRegression Classification</a:t>
            </a:r>
            <a:endParaRPr b="1" i="0" sz="2850" u="sng" cap="none" strike="noStrike">
              <a:solidFill>
                <a:srgbClr val="F8931D"/>
              </a:solidFill>
              <a:highlight>
                <a:srgbClr val="B9ECEC"/>
              </a:highlight>
              <a:latin typeface="Arial"/>
              <a:ea typeface="Arial"/>
              <a:cs typeface="Arial"/>
              <a:sym typeface="Arial"/>
            </a:endParaRPr>
          </a:p>
        </p:txBody>
      </p:sp>
      <p:pic>
        <p:nvPicPr>
          <p:cNvPr id="209" name="Google Shape;209;g145f4bbafd0_0_33"/>
          <p:cNvPicPr preferRelativeResize="0"/>
          <p:nvPr/>
        </p:nvPicPr>
        <p:blipFill rotWithShape="1">
          <a:blip r:embed="rId3">
            <a:alphaModFix/>
          </a:blip>
          <a:srcRect b="0" l="0" r="0" t="0"/>
          <a:stretch/>
        </p:blipFill>
        <p:spPr>
          <a:xfrm>
            <a:off x="2801713" y="1058625"/>
            <a:ext cx="5812975" cy="2724150"/>
          </a:xfrm>
          <a:prstGeom prst="rect">
            <a:avLst/>
          </a:prstGeom>
          <a:noFill/>
          <a:ln>
            <a:noFill/>
          </a:ln>
        </p:spPr>
      </p:pic>
      <p:sp>
        <p:nvSpPr>
          <p:cNvPr id="210" name="Google Shape;210;g145f4bbafd0_0_33"/>
          <p:cNvSpPr txBox="1"/>
          <p:nvPr/>
        </p:nvSpPr>
        <p:spPr>
          <a:xfrm>
            <a:off x="2450588" y="3782775"/>
            <a:ext cx="6164100" cy="1847100"/>
          </a:xfrm>
          <a:prstGeom prst="rect">
            <a:avLst/>
          </a:prstGeom>
          <a:noFill/>
          <a:ln>
            <a:noFill/>
          </a:ln>
        </p:spPr>
        <p:txBody>
          <a:bodyPr anchorCtr="0" anchor="t" bIns="91425" lIns="91425" spcFirstLastPara="1" rIns="91425" wrap="square" tIns="91425">
            <a:spAutoFit/>
          </a:bodyPr>
          <a:lstStyle/>
          <a:p>
            <a:pPr indent="-342900" lvl="0" marL="457200" marR="0" rtl="0" algn="ctr">
              <a:lnSpc>
                <a:spcPct val="100000"/>
              </a:lnSpc>
              <a:spcBef>
                <a:spcPts val="0"/>
              </a:spcBef>
              <a:spcAft>
                <a:spcPts val="0"/>
              </a:spcAft>
              <a:buClr>
                <a:srgbClr val="000000"/>
              </a:buClr>
              <a:buSzPts val="1800"/>
              <a:buFont typeface="Arial"/>
              <a:buNone/>
            </a:pPr>
            <a:r>
              <a:rPr b="1" i="0" lang="zh-CN" sz="1800" u="none" cap="none" strike="noStrike">
                <a:solidFill>
                  <a:srgbClr val="262626"/>
                </a:solidFill>
                <a:latin typeface="Arial"/>
                <a:ea typeface="Arial"/>
                <a:cs typeface="Arial"/>
                <a:sym typeface="Arial"/>
              </a:rPr>
              <a:t>Logistic Regression classification on TFIDF on balanced data</a:t>
            </a:r>
            <a:endParaRPr b="0" i="0" sz="1400" u="none" cap="none" strike="noStrike">
              <a:solidFill>
                <a:schemeClr val="dk1"/>
              </a:solidFill>
              <a:latin typeface="Arial"/>
              <a:ea typeface="Arial"/>
              <a:cs typeface="Arial"/>
              <a:sym typeface="Arial"/>
            </a:endParaRPr>
          </a:p>
          <a:p>
            <a:pPr indent="-342900" lvl="0" marL="45720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26262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zh-CN" sz="1800" u="none" cap="none" strike="noStrike">
                <a:solidFill>
                  <a:srgbClr val="262626"/>
                </a:solidFill>
                <a:latin typeface="Arial"/>
                <a:ea typeface="Arial"/>
                <a:cs typeface="Arial"/>
                <a:sym typeface="Arial"/>
              </a:rPr>
              <a:t>Accuracy of Training data = 99%</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zh-CN" sz="1800" u="none" cap="none" strike="noStrike">
                <a:solidFill>
                  <a:srgbClr val="26262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zh-CN" sz="1800" u="none" cap="none" strike="noStrike">
                <a:solidFill>
                  <a:srgbClr val="262626"/>
                </a:solidFill>
                <a:latin typeface="Arial"/>
                <a:ea typeface="Arial"/>
                <a:cs typeface="Arial"/>
                <a:sym typeface="Arial"/>
              </a:rPr>
              <a:t>Accuracy of Test data = 93%</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14" name="Shape 214"/>
        <p:cNvGrpSpPr/>
        <p:nvPr/>
      </p:nvGrpSpPr>
      <p:grpSpPr>
        <a:xfrm>
          <a:off x="0" y="0"/>
          <a:ext cx="0" cy="0"/>
          <a:chOff x="0" y="0"/>
          <a:chExt cx="0" cy="0"/>
        </a:xfrm>
      </p:grpSpPr>
      <p:pic>
        <p:nvPicPr>
          <p:cNvPr id="215" name="Google Shape;215;g145f4bbafd0_0_36"/>
          <p:cNvPicPr preferRelativeResize="0"/>
          <p:nvPr/>
        </p:nvPicPr>
        <p:blipFill rotWithShape="1">
          <a:blip r:embed="rId3">
            <a:alphaModFix/>
          </a:blip>
          <a:srcRect b="0" l="0" r="0" t="0"/>
          <a:stretch/>
        </p:blipFill>
        <p:spPr>
          <a:xfrm>
            <a:off x="3186800" y="1132125"/>
            <a:ext cx="5334000" cy="3362325"/>
          </a:xfrm>
          <a:prstGeom prst="rect">
            <a:avLst/>
          </a:prstGeom>
          <a:noFill/>
          <a:ln>
            <a:noFill/>
          </a:ln>
        </p:spPr>
      </p:pic>
      <p:sp>
        <p:nvSpPr>
          <p:cNvPr id="216" name="Google Shape;216;g145f4bbafd0_0_36"/>
          <p:cNvSpPr txBox="1"/>
          <p:nvPr/>
        </p:nvSpPr>
        <p:spPr>
          <a:xfrm>
            <a:off x="2969000" y="435425"/>
            <a:ext cx="55518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zh-CN" sz="2400" u="sng" cap="none" strike="noStrike">
                <a:solidFill>
                  <a:schemeClr val="dk1"/>
                </a:solidFill>
                <a:latin typeface="Arial"/>
                <a:ea typeface="Arial"/>
                <a:cs typeface="Arial"/>
                <a:sym typeface="Arial"/>
              </a:rPr>
              <a:t>The Confusion matrix</a:t>
            </a:r>
            <a:endParaRPr b="1" i="0" sz="1400" u="sng"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20" name="Shape 220"/>
        <p:cNvGrpSpPr/>
        <p:nvPr/>
      </p:nvGrpSpPr>
      <p:grpSpPr>
        <a:xfrm>
          <a:off x="0" y="0"/>
          <a:ext cx="0" cy="0"/>
          <a:chOff x="0" y="0"/>
          <a:chExt cx="0" cy="0"/>
        </a:xfrm>
      </p:grpSpPr>
      <p:sp>
        <p:nvSpPr>
          <p:cNvPr id="221" name="Google Shape;221;g142af0ef1d9_0_3"/>
          <p:cNvSpPr txBox="1"/>
          <p:nvPr/>
        </p:nvSpPr>
        <p:spPr>
          <a:xfrm>
            <a:off x="0" y="108850"/>
            <a:ext cx="9674700" cy="54450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chemeClr val="dk1"/>
              </a:buClr>
              <a:buSzPts val="770"/>
              <a:buFont typeface="Arial"/>
              <a:buNone/>
            </a:pPr>
            <a:r>
              <a:rPr b="1" i="0" lang="zh-CN" sz="2480" u="sng" cap="none" strike="noStrike">
                <a:solidFill>
                  <a:srgbClr val="F8931D"/>
                </a:solidFill>
                <a:latin typeface="Arial"/>
                <a:ea typeface="Arial"/>
                <a:cs typeface="Arial"/>
                <a:sym typeface="Arial"/>
              </a:rPr>
              <a:t>Random Forest classification</a:t>
            </a:r>
            <a:endParaRPr b="1" i="0" sz="1779" u="sng"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770"/>
              <a:buFont typeface="Arial"/>
              <a:buNone/>
            </a:pPr>
            <a:r>
              <a:t/>
            </a:r>
            <a:endParaRPr b="0" i="0" sz="2620" u="sng" cap="none" strike="noStrike">
              <a:solidFill>
                <a:srgbClr val="F8931D"/>
              </a:solidFill>
              <a:latin typeface="Arial"/>
              <a:ea typeface="Arial"/>
              <a:cs typeface="Arial"/>
              <a:sym typeface="Arial"/>
            </a:endParaRPr>
          </a:p>
        </p:txBody>
      </p:sp>
      <p:sp>
        <p:nvSpPr>
          <p:cNvPr id="222" name="Google Shape;222;g142af0ef1d9_0_3"/>
          <p:cNvSpPr txBox="1"/>
          <p:nvPr/>
        </p:nvSpPr>
        <p:spPr>
          <a:xfrm>
            <a:off x="190500" y="3633100"/>
            <a:ext cx="12001800" cy="3129600"/>
          </a:xfrm>
          <a:prstGeom prst="rect">
            <a:avLst/>
          </a:prstGeom>
          <a:noFill/>
          <a:ln>
            <a:noFill/>
          </a:ln>
        </p:spPr>
        <p:txBody>
          <a:bodyPr anchorCtr="0" anchor="t" bIns="91425" lIns="91425" spcFirstLastPara="1" rIns="91425" wrap="square" tIns="91425">
            <a:normAutofit/>
          </a:bodyPr>
          <a:lstStyle/>
          <a:p>
            <a:pPr indent="-342900" lvl="0" marL="457200" marR="0" rtl="0" algn="ctr">
              <a:lnSpc>
                <a:spcPct val="100000"/>
              </a:lnSpc>
              <a:spcBef>
                <a:spcPts val="0"/>
              </a:spcBef>
              <a:spcAft>
                <a:spcPts val="0"/>
              </a:spcAft>
              <a:buClr>
                <a:schemeClr val="dk1"/>
              </a:buClr>
              <a:buSzPts val="1800"/>
              <a:buFont typeface="Arial"/>
              <a:buNone/>
            </a:pPr>
            <a:r>
              <a:rPr b="1" i="0" lang="zh-CN" sz="1800" u="none" cap="none" strike="noStrike">
                <a:solidFill>
                  <a:srgbClr val="262626"/>
                </a:solidFill>
                <a:latin typeface="Arial"/>
                <a:ea typeface="Arial"/>
                <a:cs typeface="Arial"/>
                <a:sym typeface="Arial"/>
              </a:rPr>
              <a:t>Random Forest classification on TFIDF on balanced data</a:t>
            </a:r>
            <a:endParaRPr b="0" i="0" sz="1400" u="none" cap="none" strike="noStrike">
              <a:solidFill>
                <a:schemeClr val="dk1"/>
              </a:solidFill>
              <a:latin typeface="Arial"/>
              <a:ea typeface="Arial"/>
              <a:cs typeface="Arial"/>
              <a:sym typeface="Arial"/>
            </a:endParaRPr>
          </a:p>
          <a:p>
            <a:pPr indent="-342900" lvl="0" marL="45720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262626"/>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zh-CN" sz="1800" u="none" cap="none" strike="noStrike">
                <a:solidFill>
                  <a:srgbClr val="262626"/>
                </a:solidFill>
                <a:latin typeface="Arial"/>
                <a:ea typeface="Arial"/>
                <a:cs typeface="Arial"/>
                <a:sym typeface="Arial"/>
              </a:rPr>
              <a:t>Accuracy of Training data = 100%</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zh-CN" sz="1800" u="none" cap="none" strike="noStrike">
                <a:solidFill>
                  <a:srgbClr val="26262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zh-CN" sz="1800" u="none" cap="none" strike="noStrike">
                <a:solidFill>
                  <a:srgbClr val="262626"/>
                </a:solidFill>
                <a:latin typeface="Arial"/>
                <a:ea typeface="Arial"/>
                <a:cs typeface="Arial"/>
                <a:sym typeface="Arial"/>
              </a:rPr>
              <a:t>Accuracy of Test data = 94%</a:t>
            </a:r>
            <a:endParaRPr b="0" i="0" sz="1400" u="none" cap="none" strike="noStrike">
              <a:solidFill>
                <a:schemeClr val="dk1"/>
              </a:solidFill>
              <a:latin typeface="Arial"/>
              <a:ea typeface="Arial"/>
              <a:cs typeface="Arial"/>
              <a:sym typeface="Arial"/>
            </a:endParaRPr>
          </a:p>
        </p:txBody>
      </p:sp>
      <p:pic>
        <p:nvPicPr>
          <p:cNvPr id="223" name="Google Shape;223;g142af0ef1d9_0_3"/>
          <p:cNvPicPr preferRelativeResize="0"/>
          <p:nvPr/>
        </p:nvPicPr>
        <p:blipFill rotWithShape="1">
          <a:blip r:embed="rId3">
            <a:alphaModFix/>
          </a:blip>
          <a:srcRect b="0" l="0" r="0" t="0"/>
          <a:stretch/>
        </p:blipFill>
        <p:spPr>
          <a:xfrm>
            <a:off x="1973025" y="653350"/>
            <a:ext cx="7620000" cy="268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27" name="Shape 227"/>
        <p:cNvGrpSpPr/>
        <p:nvPr/>
      </p:nvGrpSpPr>
      <p:grpSpPr>
        <a:xfrm>
          <a:off x="0" y="0"/>
          <a:ext cx="0" cy="0"/>
          <a:chOff x="0" y="0"/>
          <a:chExt cx="0" cy="0"/>
        </a:xfrm>
      </p:grpSpPr>
      <p:sp>
        <p:nvSpPr>
          <p:cNvPr id="228" name="Google Shape;228;g142af0ef1d9_0_6"/>
          <p:cNvSpPr txBox="1"/>
          <p:nvPr/>
        </p:nvSpPr>
        <p:spPr>
          <a:xfrm>
            <a:off x="2884725" y="476275"/>
            <a:ext cx="5334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400"/>
              <a:buFont typeface="Arial"/>
              <a:buNone/>
            </a:pPr>
            <a:r>
              <a:rPr b="1" i="0" lang="zh-CN" sz="2400" u="sng" cap="none" strike="noStrike">
                <a:solidFill>
                  <a:schemeClr val="dk1"/>
                </a:solidFill>
                <a:latin typeface="Arial"/>
                <a:ea typeface="Arial"/>
                <a:cs typeface="Arial"/>
                <a:sym typeface="Arial"/>
              </a:rPr>
              <a:t>The Confusion matrix</a:t>
            </a:r>
            <a:endParaRPr b="1" i="0" sz="1400" u="sng" cap="none" strike="noStrike">
              <a:solidFill>
                <a:srgbClr val="000000"/>
              </a:solidFill>
              <a:latin typeface="Calibri"/>
              <a:ea typeface="Calibri"/>
              <a:cs typeface="Calibri"/>
              <a:sym typeface="Calibri"/>
            </a:endParaRPr>
          </a:p>
        </p:txBody>
      </p:sp>
      <p:sp>
        <p:nvSpPr>
          <p:cNvPr id="229" name="Google Shape;229;g142af0ef1d9_0_6"/>
          <p:cNvSpPr txBox="1"/>
          <p:nvPr/>
        </p:nvSpPr>
        <p:spPr>
          <a:xfrm>
            <a:off x="3159575" y="5129900"/>
            <a:ext cx="4378800" cy="6123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marR="0" rtl="0" algn="l">
              <a:lnSpc>
                <a:spcPct val="100000"/>
              </a:lnSpc>
              <a:spcBef>
                <a:spcPts val="0"/>
              </a:spcBef>
              <a:spcAft>
                <a:spcPts val="0"/>
              </a:spcAft>
              <a:buClr>
                <a:schemeClr val="dk1"/>
              </a:buClr>
              <a:buSzPct val="100000"/>
              <a:buFont typeface="Arial"/>
              <a:buNone/>
            </a:pPr>
            <a:r>
              <a:rPr b="1" i="0" lang="zh-CN" sz="1800" u="none" cap="none" strike="noStrike">
                <a:solidFill>
                  <a:schemeClr val="dk1"/>
                </a:solidFill>
                <a:latin typeface="Arial"/>
                <a:ea typeface="Arial"/>
                <a:cs typeface="Arial"/>
                <a:sym typeface="Arial"/>
              </a:rPr>
              <a:t>Random Forest classification on</a:t>
            </a:r>
            <a:r>
              <a:rPr b="0" i="0" lang="zh-CN" sz="1400" u="none" cap="none" strike="noStrike">
                <a:solidFill>
                  <a:schemeClr val="dk1"/>
                </a:solidFill>
                <a:latin typeface="Arial"/>
                <a:ea typeface="Arial"/>
                <a:cs typeface="Arial"/>
                <a:sym typeface="Arial"/>
              </a:rPr>
              <a:t> </a:t>
            </a:r>
            <a:r>
              <a:rPr b="1" i="0" lang="zh-CN" sz="1800" u="none" cap="none" strike="noStrike">
                <a:solidFill>
                  <a:schemeClr val="dk1"/>
                </a:solidFill>
                <a:latin typeface="Arial"/>
                <a:ea typeface="Arial"/>
                <a:cs typeface="Arial"/>
                <a:sym typeface="Arial"/>
              </a:rPr>
              <a:t>TFIDF on balanced data</a:t>
            </a:r>
            <a:endParaRPr b="0" i="0" sz="1400" u="none" cap="none" strike="noStrike">
              <a:solidFill>
                <a:schemeClr val="dk1"/>
              </a:solidFill>
              <a:latin typeface="Arial"/>
              <a:ea typeface="Arial"/>
              <a:cs typeface="Arial"/>
              <a:sym typeface="Arial"/>
            </a:endParaRPr>
          </a:p>
        </p:txBody>
      </p:sp>
      <p:pic>
        <p:nvPicPr>
          <p:cNvPr id="230" name="Google Shape;230;g142af0ef1d9_0_6"/>
          <p:cNvPicPr preferRelativeResize="0"/>
          <p:nvPr/>
        </p:nvPicPr>
        <p:blipFill rotWithShape="1">
          <a:blip r:embed="rId3">
            <a:alphaModFix/>
          </a:blip>
          <a:srcRect b="0" l="0" r="0" t="0"/>
          <a:stretch/>
        </p:blipFill>
        <p:spPr>
          <a:xfrm>
            <a:off x="2234300" y="1169175"/>
            <a:ext cx="5724525"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89" name="Shape 89"/>
        <p:cNvGrpSpPr/>
        <p:nvPr/>
      </p:nvGrpSpPr>
      <p:grpSpPr>
        <a:xfrm>
          <a:off x="0" y="0"/>
          <a:ext cx="0" cy="0"/>
          <a:chOff x="0" y="0"/>
          <a:chExt cx="0" cy="0"/>
        </a:xfrm>
      </p:grpSpPr>
      <p:pic>
        <p:nvPicPr>
          <p:cNvPr id="90" name="Google Shape;90;g1423a269227_0_0"/>
          <p:cNvPicPr preferRelativeResize="0"/>
          <p:nvPr/>
        </p:nvPicPr>
        <p:blipFill rotWithShape="1">
          <a:blip r:embed="rId3">
            <a:alphaModFix/>
          </a:blip>
          <a:srcRect b="0" l="0" r="0" t="0"/>
          <a:stretch/>
        </p:blipFill>
        <p:spPr>
          <a:xfrm>
            <a:off x="790275" y="535775"/>
            <a:ext cx="10581673" cy="5545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34" name="Shape 234"/>
        <p:cNvGrpSpPr/>
        <p:nvPr/>
      </p:nvGrpSpPr>
      <p:grpSpPr>
        <a:xfrm>
          <a:off x="0" y="0"/>
          <a:ext cx="0" cy="0"/>
          <a:chOff x="0" y="0"/>
          <a:chExt cx="0" cy="0"/>
        </a:xfrm>
      </p:grpSpPr>
      <p:sp>
        <p:nvSpPr>
          <p:cNvPr id="235" name="Google Shape;235;g142af0ef1d9_0_9"/>
          <p:cNvSpPr txBox="1"/>
          <p:nvPr/>
        </p:nvSpPr>
        <p:spPr>
          <a:xfrm>
            <a:off x="2724125" y="164125"/>
            <a:ext cx="5565300" cy="7557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marR="0" rtl="0" algn="ctr">
              <a:lnSpc>
                <a:spcPct val="100000"/>
              </a:lnSpc>
              <a:spcBef>
                <a:spcPts val="2100"/>
              </a:spcBef>
              <a:spcAft>
                <a:spcPts val="0"/>
              </a:spcAft>
              <a:buClr>
                <a:srgbClr val="000000"/>
              </a:buClr>
              <a:buSzPts val="2850"/>
              <a:buFont typeface="Arial"/>
              <a:buNone/>
            </a:pPr>
            <a:r>
              <a:rPr b="1" i="0" lang="zh-CN" sz="2850" u="sng" cap="none" strike="noStrike">
                <a:solidFill>
                  <a:schemeClr val="accent2"/>
                </a:solidFill>
                <a:highlight>
                  <a:srgbClr val="B9ECEC"/>
                </a:highlight>
                <a:latin typeface="Arial"/>
                <a:ea typeface="Arial"/>
                <a:cs typeface="Arial"/>
                <a:sym typeface="Arial"/>
              </a:rPr>
              <a:t>SVM</a:t>
            </a:r>
            <a:endParaRPr b="1" i="0" sz="2300" u="sng" cap="none" strike="noStrike">
              <a:solidFill>
                <a:schemeClr val="accent2"/>
              </a:solidFill>
              <a:highlight>
                <a:srgbClr val="B9ECEC"/>
              </a:highlight>
              <a:latin typeface="Calibri"/>
              <a:ea typeface="Calibri"/>
              <a:cs typeface="Calibri"/>
              <a:sym typeface="Calibri"/>
            </a:endParaRPr>
          </a:p>
        </p:txBody>
      </p:sp>
      <p:sp>
        <p:nvSpPr>
          <p:cNvPr id="236" name="Google Shape;236;g142af0ef1d9_0_9"/>
          <p:cNvSpPr txBox="1"/>
          <p:nvPr/>
        </p:nvSpPr>
        <p:spPr>
          <a:xfrm>
            <a:off x="2833025" y="3666775"/>
            <a:ext cx="5347500" cy="10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2100"/>
              </a:spcBef>
              <a:spcAft>
                <a:spcPts val="0"/>
              </a:spcAft>
              <a:buClr>
                <a:schemeClr val="dk1"/>
              </a:buClr>
              <a:buSzPts val="1100"/>
              <a:buFont typeface="Arial"/>
              <a:buNone/>
            </a:pPr>
            <a:r>
              <a:rPr b="1" i="0" lang="zh-CN" sz="1950" u="sng" cap="none" strike="noStrike">
                <a:solidFill>
                  <a:schemeClr val="dk1"/>
                </a:solidFill>
                <a:highlight>
                  <a:srgbClr val="FFFFFF"/>
                </a:highlight>
                <a:latin typeface="Arial"/>
                <a:ea typeface="Arial"/>
                <a:cs typeface="Arial"/>
                <a:sym typeface="Arial"/>
              </a:rPr>
              <a:t>SVM classification on TFIDF features on balanced data</a:t>
            </a:r>
            <a:endParaRPr b="1" i="0" sz="1950" u="sng"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7" name="Google Shape;237;g142af0ef1d9_0_9"/>
          <p:cNvSpPr txBox="1"/>
          <p:nvPr/>
        </p:nvSpPr>
        <p:spPr>
          <a:xfrm>
            <a:off x="2833025" y="4422325"/>
            <a:ext cx="5951700" cy="2095800"/>
          </a:xfrm>
          <a:prstGeom prst="rect">
            <a:avLst/>
          </a:prstGeom>
          <a:noFill/>
          <a:ln>
            <a:noFill/>
          </a:ln>
        </p:spPr>
        <p:txBody>
          <a:bodyPr anchorCtr="0" anchor="t" bIns="91425" lIns="91425" spcFirstLastPara="1" rIns="91425" wrap="square" tIns="91425">
            <a:normAutofit lnSpcReduction="10000"/>
          </a:bodyPr>
          <a:lstStyle/>
          <a:p>
            <a:pPr indent="-34290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zh-CN" sz="1800" u="none" cap="none" strike="noStrike">
                <a:solidFill>
                  <a:schemeClr val="dk1"/>
                </a:solidFill>
                <a:latin typeface="Arial"/>
                <a:ea typeface="Arial"/>
                <a:cs typeface="Arial"/>
                <a:sym typeface="Arial"/>
              </a:rPr>
              <a:t>SVM classification </a:t>
            </a:r>
            <a:r>
              <a:rPr b="1" i="0" lang="zh-CN" sz="1800" u="none" cap="none" strike="noStrike">
                <a:solidFill>
                  <a:srgbClr val="262626"/>
                </a:solidFill>
                <a:latin typeface="Arial"/>
                <a:ea typeface="Arial"/>
                <a:cs typeface="Arial"/>
                <a:sym typeface="Arial"/>
              </a:rPr>
              <a:t>on TFIDF on balanced data</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262626"/>
                </a:solidFill>
                <a:latin typeface="Arial"/>
                <a:ea typeface="Arial"/>
                <a:cs typeface="Arial"/>
                <a:sym typeface="Arial"/>
              </a:rPr>
              <a:t>Accuracy of Training data = 99%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26262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CN" sz="1800" u="none" cap="none" strike="noStrike">
                <a:solidFill>
                  <a:srgbClr val="262626"/>
                </a:solidFill>
                <a:latin typeface="Arial"/>
                <a:ea typeface="Arial"/>
                <a:cs typeface="Arial"/>
                <a:sym typeface="Arial"/>
              </a:rPr>
              <a:t>Accuracy of Test data = 95%</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1000"/>
              </a:spcBef>
              <a:spcAft>
                <a:spcPts val="0"/>
              </a:spcAft>
              <a:buClr>
                <a:srgbClr val="000000"/>
              </a:buClr>
              <a:buSzPts val="1400"/>
              <a:buFont typeface="Arial"/>
              <a:buNone/>
            </a:pPr>
            <a:r>
              <a:t/>
            </a:r>
            <a:endParaRPr b="1" i="0" sz="1400" u="none" cap="none" strike="noStrike">
              <a:solidFill>
                <a:srgbClr val="262626"/>
              </a:solidFill>
              <a:latin typeface="Arial"/>
              <a:ea typeface="Arial"/>
              <a:cs typeface="Arial"/>
              <a:sym typeface="Arial"/>
            </a:endParaRPr>
          </a:p>
        </p:txBody>
      </p:sp>
      <p:pic>
        <p:nvPicPr>
          <p:cNvPr id="238" name="Google Shape;238;g142af0ef1d9_0_9"/>
          <p:cNvPicPr preferRelativeResize="0"/>
          <p:nvPr/>
        </p:nvPicPr>
        <p:blipFill rotWithShape="1">
          <a:blip r:embed="rId3">
            <a:alphaModFix/>
          </a:blip>
          <a:srcRect b="0" l="0" r="0" t="0"/>
          <a:stretch/>
        </p:blipFill>
        <p:spPr>
          <a:xfrm>
            <a:off x="2973125" y="1150300"/>
            <a:ext cx="5067300" cy="228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42" name="Shape 242"/>
        <p:cNvGrpSpPr/>
        <p:nvPr/>
      </p:nvGrpSpPr>
      <p:grpSpPr>
        <a:xfrm>
          <a:off x="0" y="0"/>
          <a:ext cx="0" cy="0"/>
          <a:chOff x="0" y="0"/>
          <a:chExt cx="0" cy="0"/>
        </a:xfrm>
      </p:grpSpPr>
      <p:sp>
        <p:nvSpPr>
          <p:cNvPr id="243" name="Google Shape;243;g142af0ef1d9_0_12"/>
          <p:cNvSpPr txBox="1"/>
          <p:nvPr/>
        </p:nvSpPr>
        <p:spPr>
          <a:xfrm>
            <a:off x="0" y="0"/>
            <a:ext cx="10232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zh-CN" sz="2400" u="sng" cap="none" strike="noStrike">
                <a:solidFill>
                  <a:schemeClr val="dk1"/>
                </a:solidFill>
                <a:latin typeface="Arial"/>
                <a:ea typeface="Arial"/>
                <a:cs typeface="Arial"/>
                <a:sym typeface="Arial"/>
              </a:rPr>
              <a:t>The Confusion matrix</a:t>
            </a:r>
            <a:endParaRPr b="1" i="0" sz="1400" u="sng" cap="none" strike="noStrike">
              <a:solidFill>
                <a:schemeClr val="dk1"/>
              </a:solidFill>
              <a:latin typeface="Calibri"/>
              <a:ea typeface="Calibri"/>
              <a:cs typeface="Calibri"/>
              <a:sym typeface="Calibri"/>
            </a:endParaRPr>
          </a:p>
        </p:txBody>
      </p:sp>
      <p:sp>
        <p:nvSpPr>
          <p:cNvPr id="244" name="Google Shape;244;g142af0ef1d9_0_12"/>
          <p:cNvSpPr txBox="1"/>
          <p:nvPr/>
        </p:nvSpPr>
        <p:spPr>
          <a:xfrm>
            <a:off x="3381500" y="4664550"/>
            <a:ext cx="42045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None/>
            </a:pPr>
            <a:r>
              <a:rPr b="1" i="0" lang="zh-CN" sz="1800" u="none" cap="none" strike="noStrike">
                <a:solidFill>
                  <a:schemeClr val="dk1"/>
                </a:solidFill>
                <a:latin typeface="Arial"/>
                <a:ea typeface="Arial"/>
                <a:cs typeface="Arial"/>
                <a:sym typeface="Arial"/>
              </a:rPr>
              <a:t>SVM classification on</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None/>
            </a:pPr>
            <a:r>
              <a:rPr b="1" i="0" lang="zh-CN" sz="1800" u="none" cap="none" strike="noStrike">
                <a:solidFill>
                  <a:schemeClr val="dk1"/>
                </a:solidFill>
                <a:latin typeface="Arial"/>
                <a:ea typeface="Arial"/>
                <a:cs typeface="Arial"/>
                <a:sym typeface="Arial"/>
              </a:rPr>
              <a:t> TFIDF on balanced data</a:t>
            </a:r>
            <a:endParaRPr b="0" i="0" sz="1400" u="none" cap="none" strike="noStrike">
              <a:solidFill>
                <a:schemeClr val="dk1"/>
              </a:solidFill>
              <a:latin typeface="Arial"/>
              <a:ea typeface="Arial"/>
              <a:cs typeface="Arial"/>
              <a:sym typeface="Arial"/>
            </a:endParaRPr>
          </a:p>
        </p:txBody>
      </p:sp>
      <p:pic>
        <p:nvPicPr>
          <p:cNvPr id="245" name="Google Shape;245;g142af0ef1d9_0_12"/>
          <p:cNvPicPr preferRelativeResize="0"/>
          <p:nvPr/>
        </p:nvPicPr>
        <p:blipFill rotWithShape="1">
          <a:blip r:embed="rId3">
            <a:alphaModFix/>
          </a:blip>
          <a:srcRect b="0" l="0" r="0" t="0"/>
          <a:stretch/>
        </p:blipFill>
        <p:spPr>
          <a:xfrm>
            <a:off x="2846600" y="733725"/>
            <a:ext cx="4838700" cy="320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49" name="Shape 249"/>
        <p:cNvGrpSpPr/>
        <p:nvPr/>
      </p:nvGrpSpPr>
      <p:grpSpPr>
        <a:xfrm>
          <a:off x="0" y="0"/>
          <a:ext cx="0" cy="0"/>
          <a:chOff x="0" y="0"/>
          <a:chExt cx="0" cy="0"/>
        </a:xfrm>
      </p:grpSpPr>
      <p:sp>
        <p:nvSpPr>
          <p:cNvPr id="250" name="Google Shape;250;g142af0ef1d9_0_56"/>
          <p:cNvSpPr txBox="1"/>
          <p:nvPr/>
        </p:nvSpPr>
        <p:spPr>
          <a:xfrm>
            <a:off x="2462875" y="176875"/>
            <a:ext cx="7062000" cy="54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000"/>
              </a:spcBef>
              <a:spcAft>
                <a:spcPts val="0"/>
              </a:spcAft>
              <a:buClr>
                <a:srgbClr val="000000"/>
              </a:buClr>
              <a:buSzPts val="2350"/>
              <a:buFont typeface="Arial"/>
              <a:buNone/>
            </a:pPr>
            <a:r>
              <a:rPr b="1" i="0" lang="zh-CN" sz="2350" u="sng" cap="none" strike="noStrike">
                <a:solidFill>
                  <a:schemeClr val="accent2"/>
                </a:solidFill>
                <a:highlight>
                  <a:srgbClr val="B9ECEC"/>
                </a:highlight>
                <a:latin typeface="Arial"/>
                <a:ea typeface="Arial"/>
                <a:cs typeface="Arial"/>
                <a:sym typeface="Arial"/>
              </a:rPr>
              <a:t>Naive Bayes classifier for multinomial models</a:t>
            </a:r>
            <a:endParaRPr b="1" i="0" sz="2350" u="sng" cap="none" strike="noStrike">
              <a:solidFill>
                <a:schemeClr val="accent2"/>
              </a:solidFill>
              <a:highlight>
                <a:srgbClr val="B9ECEC"/>
              </a:highlight>
              <a:latin typeface="Arial"/>
              <a:ea typeface="Arial"/>
              <a:cs typeface="Arial"/>
              <a:sym typeface="Arial"/>
            </a:endParaRPr>
          </a:p>
        </p:txBody>
      </p:sp>
      <p:sp>
        <p:nvSpPr>
          <p:cNvPr id="251" name="Google Shape;251;g142af0ef1d9_0_56"/>
          <p:cNvSpPr txBox="1"/>
          <p:nvPr/>
        </p:nvSpPr>
        <p:spPr>
          <a:xfrm>
            <a:off x="3170475" y="4367900"/>
            <a:ext cx="4871400" cy="1986600"/>
          </a:xfrm>
          <a:prstGeom prst="rect">
            <a:avLst/>
          </a:prstGeom>
          <a:noFill/>
          <a:ln>
            <a:noFill/>
          </a:ln>
        </p:spPr>
        <p:txBody>
          <a:bodyPr anchorCtr="0" anchor="t" bIns="91425" lIns="91425" spcFirstLastPara="1" rIns="91425" wrap="square" tIns="91425">
            <a:normAutofit lnSpcReduction="10000"/>
          </a:bodyPr>
          <a:lstStyle/>
          <a:p>
            <a:pPr indent="-342900" lvl="0" marL="457200" marR="0" rtl="0" algn="l">
              <a:lnSpc>
                <a:spcPct val="100000"/>
              </a:lnSpc>
              <a:spcBef>
                <a:spcPts val="0"/>
              </a:spcBef>
              <a:spcAft>
                <a:spcPts val="0"/>
              </a:spcAft>
              <a:buClr>
                <a:schemeClr val="dk1"/>
              </a:buClr>
              <a:buSzPts val="1800"/>
              <a:buFont typeface="Arial"/>
              <a:buNone/>
            </a:pPr>
            <a:r>
              <a:rPr b="1" i="0" lang="zh-CN" sz="1800" u="none" cap="none" strike="noStrike">
                <a:solidFill>
                  <a:schemeClr val="dk1"/>
                </a:solidFill>
                <a:latin typeface="Arial"/>
                <a:ea typeface="Arial"/>
                <a:cs typeface="Arial"/>
                <a:sym typeface="Arial"/>
              </a:rPr>
              <a:t>Multinomial classification </a:t>
            </a:r>
            <a:r>
              <a:rPr b="1" i="0" lang="zh-CN" sz="1800" u="none" cap="none" strike="noStrike">
                <a:solidFill>
                  <a:srgbClr val="262626"/>
                </a:solidFill>
                <a:latin typeface="Arial"/>
                <a:ea typeface="Arial"/>
                <a:cs typeface="Arial"/>
                <a:sym typeface="Arial"/>
              </a:rPr>
              <a:t>on TFIDF on balanced data</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None/>
            </a:pPr>
            <a:r>
              <a:t/>
            </a:r>
            <a:endParaRPr b="1" i="0" sz="1800" u="none" cap="none" strike="noStrike">
              <a:solidFill>
                <a:srgbClr val="26262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rgbClr val="262626"/>
                </a:solidFill>
                <a:latin typeface="Arial"/>
                <a:ea typeface="Arial"/>
                <a:cs typeface="Arial"/>
                <a:sym typeface="Arial"/>
              </a:rPr>
              <a:t>Accuracy of Training data = 94%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rgbClr val="26262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rgbClr val="262626"/>
                </a:solidFill>
                <a:latin typeface="Arial"/>
                <a:ea typeface="Arial"/>
                <a:cs typeface="Arial"/>
                <a:sym typeface="Arial"/>
              </a:rPr>
              <a:t>Accuracy of Test data = 87%</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1000"/>
              </a:spcBef>
              <a:spcAft>
                <a:spcPts val="0"/>
              </a:spcAft>
              <a:buClr>
                <a:schemeClr val="dk1"/>
              </a:buClr>
              <a:buSzPts val="1400"/>
              <a:buFont typeface="Arial"/>
              <a:buNone/>
            </a:pPr>
            <a:r>
              <a:t/>
            </a:r>
            <a:endParaRPr b="1" i="0" sz="1400" u="none" cap="none" strike="noStrike">
              <a:solidFill>
                <a:srgbClr val="262626"/>
              </a:solidFill>
              <a:latin typeface="Arial"/>
              <a:ea typeface="Arial"/>
              <a:cs typeface="Arial"/>
              <a:sym typeface="Arial"/>
            </a:endParaRPr>
          </a:p>
        </p:txBody>
      </p:sp>
      <p:pic>
        <p:nvPicPr>
          <p:cNvPr id="252" name="Google Shape;252;g142af0ef1d9_0_56"/>
          <p:cNvPicPr preferRelativeResize="0"/>
          <p:nvPr/>
        </p:nvPicPr>
        <p:blipFill rotWithShape="1">
          <a:blip r:embed="rId3">
            <a:alphaModFix/>
          </a:blip>
          <a:srcRect b="0" l="0" r="0" t="0"/>
          <a:stretch/>
        </p:blipFill>
        <p:spPr>
          <a:xfrm>
            <a:off x="2941875" y="830025"/>
            <a:ext cx="5162550" cy="3065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56" name="Shape 256"/>
        <p:cNvGrpSpPr/>
        <p:nvPr/>
      </p:nvGrpSpPr>
      <p:grpSpPr>
        <a:xfrm>
          <a:off x="0" y="0"/>
          <a:ext cx="0" cy="0"/>
          <a:chOff x="0" y="0"/>
          <a:chExt cx="0" cy="0"/>
        </a:xfrm>
      </p:grpSpPr>
      <p:sp>
        <p:nvSpPr>
          <p:cNvPr id="257" name="Google Shape;257;g142af0ef1d9_0_59"/>
          <p:cNvSpPr txBox="1"/>
          <p:nvPr/>
        </p:nvSpPr>
        <p:spPr>
          <a:xfrm>
            <a:off x="3268500" y="5121725"/>
            <a:ext cx="45093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None/>
            </a:pPr>
            <a:r>
              <a:rPr b="1" i="0" lang="zh-CN" sz="1800" u="none" cap="none" strike="noStrike">
                <a:solidFill>
                  <a:schemeClr val="dk1"/>
                </a:solidFill>
                <a:latin typeface="Arial"/>
                <a:ea typeface="Arial"/>
                <a:cs typeface="Arial"/>
                <a:sym typeface="Arial"/>
              </a:rPr>
              <a:t>Multinomial on</a:t>
            </a:r>
            <a:r>
              <a:rPr b="0" i="0" lang="zh-CN" sz="1400" u="none" cap="none" strike="noStrike">
                <a:solidFill>
                  <a:schemeClr val="dk1"/>
                </a:solidFill>
                <a:latin typeface="Arial"/>
                <a:ea typeface="Arial"/>
                <a:cs typeface="Arial"/>
                <a:sym typeface="Arial"/>
              </a:rPr>
              <a:t> </a:t>
            </a:r>
            <a:r>
              <a:rPr b="1" i="0" lang="zh-CN" sz="1800" u="none" cap="none" strike="noStrike">
                <a:solidFill>
                  <a:schemeClr val="dk1"/>
                </a:solidFill>
                <a:latin typeface="Arial"/>
                <a:ea typeface="Arial"/>
                <a:cs typeface="Arial"/>
                <a:sym typeface="Arial"/>
              </a:rPr>
              <a:t>TFIDF on balanced data</a:t>
            </a:r>
            <a:endParaRPr b="0" i="0" sz="1400" u="none" cap="none" strike="noStrike">
              <a:solidFill>
                <a:schemeClr val="dk1"/>
              </a:solidFill>
              <a:latin typeface="Arial"/>
              <a:ea typeface="Arial"/>
              <a:cs typeface="Arial"/>
              <a:sym typeface="Arial"/>
            </a:endParaRPr>
          </a:p>
        </p:txBody>
      </p:sp>
      <p:sp>
        <p:nvSpPr>
          <p:cNvPr id="258" name="Google Shape;258;g142af0ef1d9_0_59"/>
          <p:cNvSpPr txBox="1"/>
          <p:nvPr/>
        </p:nvSpPr>
        <p:spPr>
          <a:xfrm>
            <a:off x="1793400" y="677650"/>
            <a:ext cx="74595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zh-CN" sz="2700" u="sng" cap="none" strike="noStrike">
                <a:solidFill>
                  <a:schemeClr val="dk1"/>
                </a:solidFill>
                <a:latin typeface="Arial"/>
                <a:ea typeface="Arial"/>
                <a:cs typeface="Arial"/>
                <a:sym typeface="Arial"/>
              </a:rPr>
              <a:t>The Confusion matrix</a:t>
            </a:r>
            <a:endParaRPr b="1" i="0" sz="1700" u="sng" cap="none" strike="noStrike">
              <a:solidFill>
                <a:srgbClr val="000000"/>
              </a:solidFill>
              <a:latin typeface="Arial"/>
              <a:ea typeface="Arial"/>
              <a:cs typeface="Arial"/>
              <a:sym typeface="Arial"/>
            </a:endParaRPr>
          </a:p>
        </p:txBody>
      </p:sp>
      <p:pic>
        <p:nvPicPr>
          <p:cNvPr id="259" name="Google Shape;259;g142af0ef1d9_0_59"/>
          <p:cNvPicPr preferRelativeResize="0"/>
          <p:nvPr/>
        </p:nvPicPr>
        <p:blipFill rotWithShape="1">
          <a:blip r:embed="rId3">
            <a:alphaModFix/>
          </a:blip>
          <a:srcRect b="0" l="0" r="0" t="0"/>
          <a:stretch/>
        </p:blipFill>
        <p:spPr>
          <a:xfrm>
            <a:off x="2846600" y="1430350"/>
            <a:ext cx="4838700" cy="320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63" name="Shape 263"/>
        <p:cNvGrpSpPr/>
        <p:nvPr/>
      </p:nvGrpSpPr>
      <p:grpSpPr>
        <a:xfrm>
          <a:off x="0" y="0"/>
          <a:ext cx="0" cy="0"/>
          <a:chOff x="0" y="0"/>
          <a:chExt cx="0" cy="0"/>
        </a:xfrm>
      </p:grpSpPr>
      <p:sp>
        <p:nvSpPr>
          <p:cNvPr id="264" name="Google Shape;264;g142af0ef1d9_0_62"/>
          <p:cNvSpPr txBox="1"/>
          <p:nvPr/>
        </p:nvSpPr>
        <p:spPr>
          <a:xfrm>
            <a:off x="3489850" y="381000"/>
            <a:ext cx="4565700" cy="115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zh-CN" sz="3150" u="sng" cap="none" strike="noStrike">
                <a:solidFill>
                  <a:srgbClr val="F8931D"/>
                </a:solidFill>
                <a:highlight>
                  <a:srgbClr val="B9ECEC"/>
                </a:highlight>
                <a:latin typeface="Arial"/>
                <a:ea typeface="Arial"/>
                <a:cs typeface="Arial"/>
                <a:sym typeface="Arial"/>
              </a:rPr>
              <a:t>AdaBoost Classifier</a:t>
            </a:r>
            <a:endParaRPr b="1" i="0" sz="3150" u="sng" cap="none" strike="noStrike">
              <a:solidFill>
                <a:srgbClr val="F8931D"/>
              </a:solidFill>
              <a:highlight>
                <a:srgbClr val="B9ECEC"/>
              </a:highlight>
              <a:latin typeface="Arial"/>
              <a:ea typeface="Arial"/>
              <a:cs typeface="Arial"/>
              <a:sym typeface="Arial"/>
            </a:endParaRPr>
          </a:p>
          <a:p>
            <a:pPr indent="0" lvl="0" marL="0" marR="0" rtl="0" algn="l">
              <a:lnSpc>
                <a:spcPct val="100000"/>
              </a:lnSpc>
              <a:spcBef>
                <a:spcPts val="1000"/>
              </a:spcBef>
              <a:spcAft>
                <a:spcPts val="0"/>
              </a:spcAft>
              <a:buClr>
                <a:srgbClr val="000000"/>
              </a:buClr>
              <a:buSzPts val="2350"/>
              <a:buFont typeface="Arial"/>
              <a:buNone/>
            </a:pPr>
            <a:r>
              <a:t/>
            </a:r>
            <a:endParaRPr b="1" i="0" sz="2350" u="sng" cap="none" strike="noStrike">
              <a:solidFill>
                <a:schemeClr val="accent2"/>
              </a:solidFill>
              <a:highlight>
                <a:srgbClr val="B9ECEC"/>
              </a:highlight>
              <a:latin typeface="Arial"/>
              <a:ea typeface="Arial"/>
              <a:cs typeface="Arial"/>
              <a:sym typeface="Arial"/>
            </a:endParaRPr>
          </a:p>
        </p:txBody>
      </p:sp>
      <p:pic>
        <p:nvPicPr>
          <p:cNvPr id="265" name="Google Shape;265;g142af0ef1d9_0_62"/>
          <p:cNvPicPr preferRelativeResize="0"/>
          <p:nvPr/>
        </p:nvPicPr>
        <p:blipFill rotWithShape="1">
          <a:blip r:embed="rId3">
            <a:alphaModFix/>
          </a:blip>
          <a:srcRect b="0" l="0" r="0" t="0"/>
          <a:stretch/>
        </p:blipFill>
        <p:spPr>
          <a:xfrm>
            <a:off x="2397700" y="1148625"/>
            <a:ext cx="5657850" cy="2571750"/>
          </a:xfrm>
          <a:prstGeom prst="rect">
            <a:avLst/>
          </a:prstGeom>
          <a:noFill/>
          <a:ln>
            <a:noFill/>
          </a:ln>
        </p:spPr>
      </p:pic>
      <p:sp>
        <p:nvSpPr>
          <p:cNvPr id="266" name="Google Shape;266;g142af0ef1d9_0_62"/>
          <p:cNvSpPr txBox="1"/>
          <p:nvPr/>
        </p:nvSpPr>
        <p:spPr>
          <a:xfrm>
            <a:off x="3195950" y="4259025"/>
            <a:ext cx="394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zh-CN" sz="2000" u="none" cap="none" strike="noStrike">
                <a:solidFill>
                  <a:srgbClr val="000000"/>
                </a:solidFill>
                <a:latin typeface="Arial"/>
                <a:ea typeface="Arial"/>
                <a:cs typeface="Arial"/>
                <a:sym typeface="Arial"/>
              </a:rPr>
              <a:t>Adaoost on TFIDF features</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70" name="Shape 270"/>
        <p:cNvGrpSpPr/>
        <p:nvPr/>
      </p:nvGrpSpPr>
      <p:grpSpPr>
        <a:xfrm>
          <a:off x="0" y="0"/>
          <a:ext cx="0" cy="0"/>
          <a:chOff x="0" y="0"/>
          <a:chExt cx="0" cy="0"/>
        </a:xfrm>
      </p:grpSpPr>
      <p:sp>
        <p:nvSpPr>
          <p:cNvPr id="271" name="Google Shape;271;g142af0ef1d9_0_65"/>
          <p:cNvSpPr txBox="1"/>
          <p:nvPr/>
        </p:nvSpPr>
        <p:spPr>
          <a:xfrm>
            <a:off x="3374550" y="517075"/>
            <a:ext cx="42045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zh-CN" sz="2700" u="sng" cap="none" strike="noStrike">
                <a:solidFill>
                  <a:schemeClr val="dk1"/>
                </a:solidFill>
                <a:latin typeface="Arial"/>
                <a:ea typeface="Arial"/>
                <a:cs typeface="Arial"/>
                <a:sym typeface="Arial"/>
              </a:rPr>
              <a:t>The Confusion matrix</a:t>
            </a:r>
            <a:endParaRPr b="0" i="0" sz="1400" u="none" cap="none" strike="noStrike">
              <a:solidFill>
                <a:srgbClr val="000000"/>
              </a:solidFill>
              <a:latin typeface="Arial"/>
              <a:ea typeface="Arial"/>
              <a:cs typeface="Arial"/>
              <a:sym typeface="Arial"/>
            </a:endParaRPr>
          </a:p>
        </p:txBody>
      </p:sp>
      <p:pic>
        <p:nvPicPr>
          <p:cNvPr id="272" name="Google Shape;272;g142af0ef1d9_0_65"/>
          <p:cNvPicPr preferRelativeResize="0"/>
          <p:nvPr/>
        </p:nvPicPr>
        <p:blipFill rotWithShape="1">
          <a:blip r:embed="rId3">
            <a:alphaModFix/>
          </a:blip>
          <a:srcRect b="0" l="0" r="0" t="0"/>
          <a:stretch/>
        </p:blipFill>
        <p:spPr>
          <a:xfrm>
            <a:off x="2737750" y="1310600"/>
            <a:ext cx="6066075" cy="358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76" name="Shape 276"/>
        <p:cNvGrpSpPr/>
        <p:nvPr/>
      </p:nvGrpSpPr>
      <p:grpSpPr>
        <a:xfrm>
          <a:off x="0" y="0"/>
          <a:ext cx="0" cy="0"/>
          <a:chOff x="0" y="0"/>
          <a:chExt cx="0" cy="0"/>
        </a:xfrm>
      </p:grpSpPr>
      <p:sp>
        <p:nvSpPr>
          <p:cNvPr id="277" name="Google Shape;277;g145f4bbafd0_0_48"/>
          <p:cNvSpPr txBox="1"/>
          <p:nvPr/>
        </p:nvSpPr>
        <p:spPr>
          <a:xfrm>
            <a:off x="2803050" y="612325"/>
            <a:ext cx="5402100" cy="962400"/>
          </a:xfrm>
          <a:prstGeom prst="rect">
            <a:avLst/>
          </a:prstGeom>
          <a:noFill/>
          <a:ln>
            <a:noFill/>
          </a:ln>
        </p:spPr>
        <p:txBody>
          <a:bodyPr anchorCtr="0" anchor="t" bIns="91425" lIns="91425" spcFirstLastPara="1" rIns="91425" wrap="square" tIns="91425">
            <a:spAutoFit/>
          </a:bodyPr>
          <a:lstStyle/>
          <a:p>
            <a:pPr indent="0" lvl="0" marL="38100" marR="38100" rtl="0" algn="l">
              <a:lnSpc>
                <a:spcPct val="115000"/>
              </a:lnSpc>
              <a:spcBef>
                <a:spcPts val="0"/>
              </a:spcBef>
              <a:spcAft>
                <a:spcPts val="0"/>
              </a:spcAft>
              <a:buClr>
                <a:srgbClr val="000000"/>
              </a:buClr>
              <a:buSzPts val="2350"/>
              <a:buFont typeface="Arial"/>
              <a:buNone/>
            </a:pPr>
            <a:r>
              <a:rPr b="1" i="0" lang="zh-CN" sz="2350" u="sng" cap="none" strike="noStrike">
                <a:solidFill>
                  <a:srgbClr val="F8931D"/>
                </a:solidFill>
                <a:highlight>
                  <a:srgbClr val="F7F7F7"/>
                </a:highlight>
                <a:latin typeface="Arial"/>
                <a:ea typeface="Arial"/>
                <a:cs typeface="Arial"/>
                <a:sym typeface="Arial"/>
              </a:rPr>
              <a:t>cross validation -StratifiedKFold</a:t>
            </a:r>
            <a:endParaRPr b="1" i="0" sz="2350" u="sng" cap="none" strike="noStrike">
              <a:solidFill>
                <a:srgbClr val="F8931D"/>
              </a:solidFill>
              <a:highlight>
                <a:srgbClr val="F7F7F7"/>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2350"/>
              <a:buFont typeface="Arial"/>
              <a:buNone/>
            </a:pPr>
            <a:r>
              <a:t/>
            </a:r>
            <a:endParaRPr b="1" i="0" sz="2350" u="sng" cap="none" strike="noStrike">
              <a:solidFill>
                <a:srgbClr val="F8931D"/>
              </a:solidFill>
              <a:highlight>
                <a:srgbClr val="F7F7F7"/>
              </a:highlight>
              <a:latin typeface="Arial"/>
              <a:ea typeface="Arial"/>
              <a:cs typeface="Arial"/>
              <a:sym typeface="Arial"/>
            </a:endParaRPr>
          </a:p>
        </p:txBody>
      </p:sp>
      <p:sp>
        <p:nvSpPr>
          <p:cNvPr id="278" name="Google Shape;278;g145f4bbafd0_0_48"/>
          <p:cNvSpPr txBox="1"/>
          <p:nvPr/>
        </p:nvSpPr>
        <p:spPr>
          <a:xfrm>
            <a:off x="1945800" y="1891400"/>
            <a:ext cx="4925700" cy="1632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900"/>
              <a:buFont typeface="Arial"/>
              <a:buNone/>
            </a:pPr>
            <a:r>
              <a:rPr b="0" i="0" lang="zh-CN" sz="1900" u="none" cap="none" strike="noStrike">
                <a:solidFill>
                  <a:srgbClr val="000000"/>
                </a:solidFill>
                <a:latin typeface="Arial"/>
                <a:ea typeface="Arial"/>
                <a:cs typeface="Arial"/>
                <a:sym typeface="Arial"/>
              </a:rPr>
              <a:t>skfold=StratifiedKFold(n_splits=10)</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zh-CN" sz="1900" u="none" cap="none" strike="noStrike">
                <a:solidFill>
                  <a:srgbClr val="000000"/>
                </a:solidFill>
                <a:latin typeface="Arial"/>
                <a:ea typeface="Arial"/>
                <a:cs typeface="Arial"/>
                <a:sym typeface="Arial"/>
              </a:rPr>
              <a:t>model=LogisticRegression()</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zh-CN" sz="1900" u="none" cap="none" strike="noStrike">
                <a:solidFill>
                  <a:srgbClr val="000000"/>
                </a:solidFill>
                <a:latin typeface="Arial"/>
                <a:ea typeface="Arial"/>
                <a:cs typeface="Arial"/>
                <a:sym typeface="Arial"/>
              </a:rPr>
              <a:t>scores=cross_val_score(model,xtfidf,ytfidf,cv=skfold)</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zh-CN" sz="1900" u="none" cap="none" strike="noStrike">
                <a:solidFill>
                  <a:srgbClr val="000000"/>
                </a:solidFill>
                <a:latin typeface="Arial"/>
                <a:ea typeface="Arial"/>
                <a:cs typeface="Arial"/>
                <a:sym typeface="Arial"/>
              </a:rPr>
              <a:t>print(np.mean(scores))</a:t>
            </a:r>
            <a:endParaRPr b="0" i="0" sz="1900" u="none" cap="none" strike="noStrike">
              <a:solidFill>
                <a:srgbClr val="000000"/>
              </a:solidFill>
              <a:latin typeface="Arial"/>
              <a:ea typeface="Arial"/>
              <a:cs typeface="Arial"/>
              <a:sym typeface="Arial"/>
            </a:endParaRPr>
          </a:p>
        </p:txBody>
      </p:sp>
      <p:pic>
        <p:nvPicPr>
          <p:cNvPr id="279" name="Google Shape;279;g145f4bbafd0_0_48"/>
          <p:cNvPicPr preferRelativeResize="0"/>
          <p:nvPr/>
        </p:nvPicPr>
        <p:blipFill rotWithShape="1">
          <a:blip r:embed="rId3">
            <a:alphaModFix/>
          </a:blip>
          <a:srcRect b="0" l="0" r="0" t="0"/>
          <a:stretch/>
        </p:blipFill>
        <p:spPr>
          <a:xfrm>
            <a:off x="1404250" y="3840975"/>
            <a:ext cx="9563100" cy="1194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83" name="Shape 283"/>
        <p:cNvGrpSpPr/>
        <p:nvPr/>
      </p:nvGrpSpPr>
      <p:grpSpPr>
        <a:xfrm>
          <a:off x="0" y="0"/>
          <a:ext cx="0" cy="0"/>
          <a:chOff x="0" y="0"/>
          <a:chExt cx="0" cy="0"/>
        </a:xfrm>
      </p:grpSpPr>
      <p:sp>
        <p:nvSpPr>
          <p:cNvPr id="284" name="Google Shape;284;g142af0ef1d9_0_71"/>
          <p:cNvSpPr txBox="1"/>
          <p:nvPr/>
        </p:nvSpPr>
        <p:spPr>
          <a:xfrm>
            <a:off x="3905250" y="0"/>
            <a:ext cx="4857600" cy="598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400"/>
              <a:buFont typeface="Arial"/>
              <a:buNone/>
            </a:pPr>
            <a:r>
              <a:rPr b="1" i="0" lang="zh-CN" sz="2400" u="sng" cap="none" strike="noStrike">
                <a:solidFill>
                  <a:srgbClr val="000000"/>
                </a:solidFill>
                <a:latin typeface="Arial"/>
                <a:ea typeface="Arial"/>
                <a:cs typeface="Arial"/>
                <a:sym typeface="Arial"/>
              </a:rPr>
              <a:t> Summary of all the models's</a:t>
            </a:r>
            <a:endParaRPr b="1" i="0" sz="2400" u="sng" cap="none" strike="noStrike">
              <a:solidFill>
                <a:srgbClr val="000000"/>
              </a:solidFill>
              <a:latin typeface="Arial"/>
              <a:ea typeface="Arial"/>
              <a:cs typeface="Arial"/>
              <a:sym typeface="Arial"/>
            </a:endParaRPr>
          </a:p>
        </p:txBody>
      </p:sp>
      <p:sp>
        <p:nvSpPr>
          <p:cNvPr id="285" name="Google Shape;285;g142af0ef1d9_0_71"/>
          <p:cNvSpPr txBox="1"/>
          <p:nvPr/>
        </p:nvSpPr>
        <p:spPr>
          <a:xfrm>
            <a:off x="272150" y="5429250"/>
            <a:ext cx="114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zh-CN" sz="2000" u="none" cap="none" strike="noStrike">
                <a:solidFill>
                  <a:srgbClr val="000000"/>
                </a:solidFill>
                <a:latin typeface="Calibri"/>
                <a:ea typeface="Calibri"/>
                <a:cs typeface="Calibri"/>
                <a:sym typeface="Calibri"/>
              </a:rPr>
              <a:t>As we can see using LinearSVC onTFIDF we got more accuracy</a:t>
            </a:r>
            <a:endParaRPr b="0" i="0" sz="2000" u="none" cap="none" strike="noStrike">
              <a:solidFill>
                <a:srgbClr val="000000"/>
              </a:solidFill>
              <a:latin typeface="Calibri"/>
              <a:ea typeface="Calibri"/>
              <a:cs typeface="Calibri"/>
              <a:sym typeface="Calibri"/>
            </a:endParaRPr>
          </a:p>
        </p:txBody>
      </p:sp>
      <p:pic>
        <p:nvPicPr>
          <p:cNvPr id="286" name="Google Shape;286;g142af0ef1d9_0_71"/>
          <p:cNvPicPr preferRelativeResize="0"/>
          <p:nvPr/>
        </p:nvPicPr>
        <p:blipFill rotWithShape="1">
          <a:blip r:embed="rId3">
            <a:alphaModFix/>
          </a:blip>
          <a:srcRect b="0" l="0" r="0" t="0"/>
          <a:stretch/>
        </p:blipFill>
        <p:spPr>
          <a:xfrm>
            <a:off x="152400" y="751200"/>
            <a:ext cx="11713026" cy="4188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90" name="Shape 290"/>
        <p:cNvGrpSpPr/>
        <p:nvPr/>
      </p:nvGrpSpPr>
      <p:grpSpPr>
        <a:xfrm>
          <a:off x="0" y="0"/>
          <a:ext cx="0" cy="0"/>
          <a:chOff x="0" y="0"/>
          <a:chExt cx="0" cy="0"/>
        </a:xfrm>
      </p:grpSpPr>
      <p:sp>
        <p:nvSpPr>
          <p:cNvPr id="291" name="Google Shape;291;g142c22c6689_0_50"/>
          <p:cNvSpPr txBox="1"/>
          <p:nvPr/>
        </p:nvSpPr>
        <p:spPr>
          <a:xfrm>
            <a:off x="879800" y="6082400"/>
            <a:ext cx="9429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LinearSVC is giving us higher accuracy</a:t>
            </a:r>
            <a:endParaRPr b="0" i="0" sz="2200" u="none" cap="none" strike="noStrike">
              <a:solidFill>
                <a:srgbClr val="000000"/>
              </a:solidFill>
              <a:latin typeface="Calibri"/>
              <a:ea typeface="Calibri"/>
              <a:cs typeface="Calibri"/>
              <a:sym typeface="Calibri"/>
            </a:endParaRPr>
          </a:p>
        </p:txBody>
      </p:sp>
      <p:sp>
        <p:nvSpPr>
          <p:cNvPr id="292" name="Google Shape;292;g142c22c6689_0_50"/>
          <p:cNvSpPr txBox="1"/>
          <p:nvPr/>
        </p:nvSpPr>
        <p:spPr>
          <a:xfrm>
            <a:off x="2544525" y="408225"/>
            <a:ext cx="62049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600"/>
              <a:buFont typeface="Arial"/>
              <a:buNone/>
            </a:pPr>
            <a:r>
              <a:rPr b="1" i="0" lang="zh-CN" sz="2600" u="sng" cap="none" strike="noStrike">
                <a:solidFill>
                  <a:srgbClr val="000000"/>
                </a:solidFill>
                <a:latin typeface="Calibri"/>
                <a:ea typeface="Calibri"/>
                <a:cs typeface="Calibri"/>
                <a:sym typeface="Calibri"/>
              </a:rPr>
              <a:t>Model’s Accuracy</a:t>
            </a:r>
            <a:endParaRPr b="1" i="0" sz="2600" u="sng" cap="none" strike="noStrike">
              <a:solidFill>
                <a:srgbClr val="000000"/>
              </a:solidFill>
              <a:latin typeface="Calibri"/>
              <a:ea typeface="Calibri"/>
              <a:cs typeface="Calibri"/>
              <a:sym typeface="Calibri"/>
            </a:endParaRPr>
          </a:p>
        </p:txBody>
      </p:sp>
      <p:pic>
        <p:nvPicPr>
          <p:cNvPr id="293" name="Google Shape;293;g142c22c6689_0_50"/>
          <p:cNvPicPr preferRelativeResize="0"/>
          <p:nvPr/>
        </p:nvPicPr>
        <p:blipFill rotWithShape="1">
          <a:blip r:embed="rId3">
            <a:alphaModFix/>
          </a:blip>
          <a:srcRect b="0" l="0" r="0" t="0"/>
          <a:stretch/>
        </p:blipFill>
        <p:spPr>
          <a:xfrm>
            <a:off x="152400" y="1145625"/>
            <a:ext cx="11576950" cy="478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297" name="Shape 297"/>
        <p:cNvGrpSpPr/>
        <p:nvPr/>
      </p:nvGrpSpPr>
      <p:grpSpPr>
        <a:xfrm>
          <a:off x="0" y="0"/>
          <a:ext cx="0" cy="0"/>
          <a:chOff x="0" y="0"/>
          <a:chExt cx="0" cy="0"/>
        </a:xfrm>
      </p:grpSpPr>
      <p:sp>
        <p:nvSpPr>
          <p:cNvPr id="298" name="Google Shape;298;g145f4bbafd0_0_59"/>
          <p:cNvSpPr txBox="1"/>
          <p:nvPr/>
        </p:nvSpPr>
        <p:spPr>
          <a:xfrm>
            <a:off x="3469825" y="557900"/>
            <a:ext cx="64905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1" i="0" lang="zh-CN" sz="2700" u="sng" cap="none" strike="noStrike">
                <a:solidFill>
                  <a:srgbClr val="F8931D"/>
                </a:solidFill>
                <a:latin typeface="Calibri"/>
                <a:ea typeface="Calibri"/>
                <a:cs typeface="Calibri"/>
                <a:sym typeface="Calibri"/>
              </a:rPr>
              <a:t>Challenges faced while making project</a:t>
            </a:r>
            <a:endParaRPr b="1" i="0" sz="3000" u="sng" cap="none" strike="noStrike">
              <a:solidFill>
                <a:srgbClr val="F8931D"/>
              </a:solidFill>
              <a:latin typeface="Calibri"/>
              <a:ea typeface="Calibri"/>
              <a:cs typeface="Calibri"/>
              <a:sym typeface="Calibri"/>
            </a:endParaRPr>
          </a:p>
        </p:txBody>
      </p:sp>
      <p:sp>
        <p:nvSpPr>
          <p:cNvPr id="299" name="Google Shape;299;g145f4bbafd0_0_59"/>
          <p:cNvSpPr txBox="1"/>
          <p:nvPr/>
        </p:nvSpPr>
        <p:spPr>
          <a:xfrm>
            <a:off x="680350" y="1619250"/>
            <a:ext cx="11076300" cy="4803300"/>
          </a:xfrm>
          <a:prstGeom prst="rect">
            <a:avLst/>
          </a:prstGeom>
          <a:noFill/>
          <a:ln>
            <a:noFill/>
          </a:ln>
        </p:spPr>
        <p:txBody>
          <a:bodyPr anchorCtr="0" anchor="t" bIns="91425" lIns="91425" spcFirstLastPara="1" rIns="91425" wrap="square" tIns="91425">
            <a:normAutofit/>
          </a:bodyPr>
          <a:lstStyle/>
          <a:p>
            <a:pPr indent="-368300" lvl="0" marL="457200" marR="0" rtl="0" algn="l">
              <a:lnSpc>
                <a:spcPct val="100000"/>
              </a:lnSpc>
              <a:spcBef>
                <a:spcPts val="0"/>
              </a:spcBef>
              <a:spcAft>
                <a:spcPts val="0"/>
              </a:spcAft>
              <a:buClr>
                <a:srgbClr val="000000"/>
              </a:buClr>
              <a:buSzPts val="2200"/>
              <a:buFont typeface="Calibri"/>
              <a:buAutoNum type="arabicPeriod"/>
            </a:pPr>
            <a:r>
              <a:rPr b="0" i="0" lang="zh-CN" sz="2200" u="none" cap="none" strike="noStrike">
                <a:solidFill>
                  <a:srgbClr val="000000"/>
                </a:solidFill>
                <a:latin typeface="Calibri"/>
                <a:ea typeface="Calibri"/>
                <a:cs typeface="Calibri"/>
                <a:sym typeface="Calibri"/>
              </a:rPr>
              <a:t>At first we tried with Rating column, But it reduced the accuracy score. So, we decided to remove this column as it was irrelevant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zh-CN" sz="2200" u="none" cap="none" strike="noStrike">
                <a:solidFill>
                  <a:srgbClr val="000000"/>
                </a:solidFill>
                <a:latin typeface="Calibri"/>
                <a:ea typeface="Calibri"/>
                <a:cs typeface="Calibri"/>
                <a:sym typeface="Calibri"/>
              </a:rPr>
              <a:t>The data was imbalanced and totally bias towards positive statements.</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       Hence we decided to balance the dataset after train-test split, using a technique called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       SMOTE.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zh-CN" sz="2200" u="none" cap="none" strike="noStrike">
                <a:solidFill>
                  <a:srgbClr val="000000"/>
                </a:solidFill>
                <a:latin typeface="Calibri"/>
                <a:ea typeface="Calibri"/>
                <a:cs typeface="Calibri"/>
                <a:sym typeface="Calibri"/>
              </a:rPr>
              <a:t>As our data was imbalanced, after applying SMOTE and building model,it seems overfit.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      To overcome this issue we applied (StratifiedK fold cross-validation) technique on our</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       imbalanced dataset. It helps to determine the quality of the model.</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50"/>
              <a:buFont typeface="Arial"/>
              <a:buNone/>
            </a:pPr>
            <a:r>
              <a:rPr b="0" i="0" lang="zh-CN" sz="1350" u="none" cap="none" strike="noStrike">
                <a:solidFill>
                  <a:srgbClr val="0A0C10"/>
                </a:solidFill>
                <a:highlight>
                  <a:srgbClr val="FFFFFF"/>
                </a:highlight>
                <a:latin typeface="Roboto"/>
                <a:ea typeface="Roboto"/>
                <a:cs typeface="Roboto"/>
                <a:sym typeface="Roboto"/>
              </a:rPr>
              <a:t>          </a:t>
            </a:r>
            <a:endParaRPr b="0" i="0" sz="2050" u="none" cap="none" strike="noStrike">
              <a:solidFill>
                <a:srgbClr val="0A0C10"/>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94" name="Shape 94"/>
        <p:cNvGrpSpPr/>
        <p:nvPr/>
      </p:nvGrpSpPr>
      <p:grpSpPr>
        <a:xfrm>
          <a:off x="0" y="0"/>
          <a:ext cx="0" cy="0"/>
          <a:chOff x="0" y="0"/>
          <a:chExt cx="0" cy="0"/>
        </a:xfrm>
      </p:grpSpPr>
      <p:sp>
        <p:nvSpPr>
          <p:cNvPr id="95" name="Google Shape;95;p2"/>
          <p:cNvSpPr/>
          <p:nvPr/>
        </p:nvSpPr>
        <p:spPr>
          <a:xfrm>
            <a:off x="1848972" y="1143335"/>
            <a:ext cx="9457677" cy="4734029"/>
          </a:xfrm>
          <a:prstGeom prst="rect">
            <a:avLst/>
          </a:prstGeom>
          <a:solidFill>
            <a:srgbClr val="E8F8FB"/>
          </a:solidFill>
          <a:ln>
            <a:noFill/>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2635885" y="1744345"/>
            <a:ext cx="5113655"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zh-CN" sz="4000" u="none" cap="none" strike="noStrike">
                <a:solidFill>
                  <a:schemeClr val="dk1"/>
                </a:solidFill>
                <a:latin typeface="Arial"/>
                <a:ea typeface="Arial"/>
                <a:cs typeface="Arial"/>
                <a:sym typeface="Arial"/>
              </a:rPr>
              <a:t>Business Objectives</a:t>
            </a:r>
            <a:endParaRPr b="0" i="0" sz="4000" u="none" cap="none" strike="noStrike">
              <a:solidFill>
                <a:schemeClr val="dk1"/>
              </a:solidFill>
              <a:latin typeface="Arial"/>
              <a:ea typeface="Arial"/>
              <a:cs typeface="Arial"/>
              <a:sym typeface="Arial"/>
            </a:endParaRPr>
          </a:p>
        </p:txBody>
      </p:sp>
      <p:sp>
        <p:nvSpPr>
          <p:cNvPr id="97" name="Google Shape;97;p2"/>
          <p:cNvSpPr/>
          <p:nvPr/>
        </p:nvSpPr>
        <p:spPr>
          <a:xfrm>
            <a:off x="2635250" y="1722125"/>
            <a:ext cx="5083200" cy="706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98" name="Google Shape;98;p2"/>
          <p:cNvSpPr/>
          <p:nvPr/>
        </p:nvSpPr>
        <p:spPr>
          <a:xfrm>
            <a:off x="2291425" y="2428926"/>
            <a:ext cx="5802600" cy="29559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zh-CN" sz="2000" u="none" cap="none" strike="noStrike">
                <a:solidFill>
                  <a:schemeClr val="dk1"/>
                </a:solidFill>
                <a:latin typeface="Calibri"/>
                <a:ea typeface="Calibri"/>
                <a:cs typeface="Calibri"/>
                <a:sym typeface="Calibri"/>
              </a:rPr>
              <a:t>-</a:t>
            </a:r>
            <a:r>
              <a:rPr b="0" i="0" lang="zh-CN" sz="1850" u="none" cap="none" strike="noStrike">
                <a:solidFill>
                  <a:srgbClr val="3B3835"/>
                </a:solidFill>
                <a:highlight>
                  <a:srgbClr val="FFFFFF"/>
                </a:highlight>
                <a:latin typeface="Arial"/>
                <a:ea typeface="Arial"/>
                <a:cs typeface="Arial"/>
                <a:sym typeface="Arial"/>
              </a:rPr>
              <a:t>To know how services are being perceived and the Prospective consumers want to know what existing users think about the services thay experienced.</a:t>
            </a:r>
            <a:endParaRPr b="0" i="0" sz="1850" u="none" cap="none" strike="noStrike">
              <a:solidFill>
                <a:srgbClr val="3B383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50"/>
              <a:buFont typeface="Arial"/>
              <a:buNone/>
            </a:pPr>
            <a:r>
              <a:t/>
            </a:r>
            <a:endParaRPr b="0" i="0" sz="1850" u="none" cap="none" strike="noStrike">
              <a:solidFill>
                <a:srgbClr val="3B383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zh-CN" sz="2000" u="none" cap="none" strike="noStrike">
                <a:solidFill>
                  <a:schemeClr val="dk1"/>
                </a:solidFill>
                <a:latin typeface="Calibri"/>
                <a:ea typeface="Calibri"/>
                <a:cs typeface="Calibri"/>
                <a:sym typeface="Calibri"/>
              </a:rPr>
              <a:t>- Understanding of how online reviews have enormous power to effect hotel industries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zh-CN" sz="2000" u="none" cap="none" strike="noStrike">
                <a:solidFill>
                  <a:schemeClr val="dk1"/>
                </a:solidFill>
                <a:latin typeface="Calibri"/>
                <a:ea typeface="Calibri"/>
                <a:cs typeface="Calibri"/>
                <a:sym typeface="Calibri"/>
              </a:rPr>
              <a:t>-Also what are the amenities that travelers considered             while selecting a hotel through Machine Learning.</a:t>
            </a:r>
            <a:endParaRPr b="0" i="0" sz="2000" u="none" cap="none" strike="noStrike">
              <a:solidFill>
                <a:schemeClr val="dk1"/>
              </a:solidFill>
              <a:latin typeface="Calibri"/>
              <a:ea typeface="Calibri"/>
              <a:cs typeface="Calibri"/>
              <a:sym typeface="Calibri"/>
            </a:endParaRPr>
          </a:p>
        </p:txBody>
      </p:sp>
      <p:sp>
        <p:nvSpPr>
          <p:cNvPr id="99" name="Google Shape;99;p2"/>
          <p:cNvSpPr txBox="1"/>
          <p:nvPr/>
        </p:nvSpPr>
        <p:spPr>
          <a:xfrm>
            <a:off x="8237625" y="2022575"/>
            <a:ext cx="2987100" cy="33621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8237625" y="2314450"/>
            <a:ext cx="2987099" cy="3469174"/>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04" name="Shape 104"/>
        <p:cNvGrpSpPr/>
        <p:nvPr/>
      </p:nvGrpSpPr>
      <p:grpSpPr>
        <a:xfrm>
          <a:off x="0" y="0"/>
          <a:ext cx="0" cy="0"/>
          <a:chOff x="0" y="0"/>
          <a:chExt cx="0" cy="0"/>
        </a:xfrm>
      </p:grpSpPr>
      <p:sp>
        <p:nvSpPr>
          <p:cNvPr id="105" name="Google Shape;105;p3"/>
          <p:cNvSpPr/>
          <p:nvPr/>
        </p:nvSpPr>
        <p:spPr>
          <a:xfrm>
            <a:off x="452775" y="495599"/>
            <a:ext cx="11304300" cy="777000"/>
          </a:xfrm>
          <a:prstGeom prst="rect">
            <a:avLst/>
          </a:prstGeom>
          <a:solidFill>
            <a:srgbClr val="E8F8FB"/>
          </a:solidFill>
          <a:ln>
            <a:noFill/>
          </a:ln>
        </p:spPr>
        <p:txBody>
          <a:bodyPr anchorCtr="0" anchor="ctr" bIns="45700" lIns="91425" spcFirstLastPara="1" rIns="91425" wrap="square" tIns="45700">
            <a:noAutofit/>
          </a:bodyPr>
          <a:lstStyle/>
          <a:p>
            <a:pPr indent="-342900" lvl="0" marL="457200" marR="0" rtl="0" algn="ctr">
              <a:lnSpc>
                <a:spcPct val="100000"/>
              </a:lnSpc>
              <a:spcBef>
                <a:spcPts val="1000"/>
              </a:spcBef>
              <a:spcAft>
                <a:spcPts val="0"/>
              </a:spcAft>
              <a:buClr>
                <a:schemeClr val="dk1"/>
              </a:buClr>
              <a:buSzPts val="1100"/>
              <a:buFont typeface="Arial"/>
              <a:buNone/>
            </a:pPr>
            <a:r>
              <a:rPr b="1" i="0" lang="zh-CN" sz="3100" u="none" cap="none" strike="noStrike">
                <a:solidFill>
                  <a:srgbClr val="1155CC"/>
                </a:solidFill>
                <a:latin typeface="Arial"/>
                <a:ea typeface="Arial"/>
                <a:cs typeface="Arial"/>
                <a:sym typeface="Arial"/>
              </a:rPr>
              <a:t>EXPLORATORY DATA ANALYSIS</a:t>
            </a:r>
            <a:endParaRPr b="0" i="0" sz="1100" u="none" cap="none" strike="noStrike">
              <a:solidFill>
                <a:schemeClr val="lt1"/>
              </a:solidFill>
              <a:highlight>
                <a:schemeClr val="lt2"/>
              </a:highlight>
              <a:latin typeface="Calibri"/>
              <a:ea typeface="Calibri"/>
              <a:cs typeface="Calibri"/>
              <a:sym typeface="Calibri"/>
            </a:endParaRPr>
          </a:p>
        </p:txBody>
      </p:sp>
      <p:sp>
        <p:nvSpPr>
          <p:cNvPr id="106" name="Google Shape;106;p3"/>
          <p:cNvSpPr txBox="1"/>
          <p:nvPr/>
        </p:nvSpPr>
        <p:spPr>
          <a:xfrm>
            <a:off x="5076825" y="3328670"/>
            <a:ext cx="5391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07" name="Google Shape;107;p3"/>
          <p:cNvSpPr/>
          <p:nvPr/>
        </p:nvSpPr>
        <p:spPr>
          <a:xfrm>
            <a:off x="2303850" y="1926125"/>
            <a:ext cx="6881700" cy="522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108" name="Google Shape;108;p3"/>
          <p:cNvSpPr txBox="1"/>
          <p:nvPr/>
        </p:nvSpPr>
        <p:spPr>
          <a:xfrm>
            <a:off x="522400" y="1634125"/>
            <a:ext cx="11465700" cy="52239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l">
              <a:lnSpc>
                <a:spcPct val="100000"/>
              </a:lnSpc>
              <a:spcBef>
                <a:spcPts val="1000"/>
              </a:spcBef>
              <a:spcAft>
                <a:spcPts val="0"/>
              </a:spcAft>
              <a:buClr>
                <a:schemeClr val="dk1"/>
              </a:buClr>
              <a:buSzPct val="117647"/>
              <a:buFont typeface="Arial"/>
              <a:buNone/>
            </a:pPr>
            <a:r>
              <a:t/>
            </a:r>
            <a:endParaRPr b="0" i="0" sz="1800" u="none" cap="none" strike="noStrike">
              <a:solidFill>
                <a:srgbClr val="1155CC"/>
              </a:solidFill>
              <a:latin typeface="Arial"/>
              <a:ea typeface="Arial"/>
              <a:cs typeface="Arial"/>
              <a:sym typeface="Arial"/>
            </a:endParaRPr>
          </a:p>
          <a:p>
            <a:pPr indent="0" lvl="0" marL="457200" marR="0" rtl="0" algn="l">
              <a:lnSpc>
                <a:spcPct val="100000"/>
              </a:lnSpc>
              <a:spcBef>
                <a:spcPts val="1000"/>
              </a:spcBef>
              <a:spcAft>
                <a:spcPts val="0"/>
              </a:spcAft>
              <a:buClr>
                <a:srgbClr val="000000"/>
              </a:buClr>
              <a:buSzPct val="100000"/>
              <a:buFont typeface="Arial"/>
              <a:buNone/>
            </a:pPr>
            <a:r>
              <a:rPr b="1" i="0" lang="zh-CN" sz="2400" u="none" cap="none" strike="noStrike">
                <a:solidFill>
                  <a:srgbClr val="262626"/>
                </a:solidFill>
                <a:latin typeface="Arial"/>
                <a:ea typeface="Arial"/>
                <a:cs typeface="Arial"/>
                <a:sym typeface="Arial"/>
              </a:rPr>
              <a:t>We had gone through some EDA  to get better insights from the dataset through an intuitive analysis,to decide which analysis are expected to be performed, based on the dataset we have in our hand.</a:t>
            </a:r>
            <a:endParaRPr b="1" i="0" sz="2400" u="none" cap="none" strike="noStrike">
              <a:solidFill>
                <a:srgbClr val="262626"/>
              </a:solidFill>
              <a:latin typeface="Arial"/>
              <a:ea typeface="Arial"/>
              <a:cs typeface="Arial"/>
              <a:sym typeface="Arial"/>
            </a:endParaRPr>
          </a:p>
          <a:p>
            <a:pPr indent="0" lvl="0" marL="457200" marR="0" rtl="0" algn="l">
              <a:lnSpc>
                <a:spcPct val="100000"/>
              </a:lnSpc>
              <a:spcBef>
                <a:spcPts val="1000"/>
              </a:spcBef>
              <a:spcAft>
                <a:spcPts val="0"/>
              </a:spcAft>
              <a:buClr>
                <a:srgbClr val="000000"/>
              </a:buClr>
              <a:buSzPct val="100000"/>
              <a:buFont typeface="Arial"/>
              <a:buNone/>
            </a:pPr>
            <a:r>
              <a:rPr b="1" i="0" lang="zh-CN" sz="2400" u="none" cap="none" strike="noStrike">
                <a:solidFill>
                  <a:srgbClr val="262626"/>
                </a:solidFill>
                <a:latin typeface="Arial"/>
                <a:ea typeface="Arial"/>
                <a:cs typeface="Arial"/>
                <a:sym typeface="Arial"/>
              </a:rPr>
              <a:t>We have enough observations for training and testing.</a:t>
            </a:r>
            <a:endParaRPr b="1" i="0" sz="2400" u="sng" cap="none" strike="noStrike">
              <a:solidFill>
                <a:srgbClr val="262626"/>
              </a:solidFill>
              <a:latin typeface="Arial"/>
              <a:ea typeface="Arial"/>
              <a:cs typeface="Arial"/>
              <a:sym typeface="Arial"/>
            </a:endParaRPr>
          </a:p>
          <a:p>
            <a:pPr indent="0" lvl="0" marL="457200" marR="0" rtl="0" algn="l">
              <a:lnSpc>
                <a:spcPct val="100000"/>
              </a:lnSpc>
              <a:spcBef>
                <a:spcPts val="1000"/>
              </a:spcBef>
              <a:spcAft>
                <a:spcPts val="0"/>
              </a:spcAft>
              <a:buClr>
                <a:srgbClr val="000000"/>
              </a:buClr>
              <a:buSzPct val="100000"/>
              <a:buFont typeface="Arial"/>
              <a:buNone/>
            </a:pPr>
            <a:r>
              <a:t/>
            </a:r>
            <a:endParaRPr b="1" i="0" sz="2400" u="sng"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Remove special characters using library re</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Spell Check using library autocorrect </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Expanding Contractions using library contractions</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Removing Punctuations</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Tokenization using library nltk</a:t>
            </a:r>
            <a:endParaRPr b="0" i="0" sz="18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Converting Uppercase letters to Lowercase</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Removing Stopwords using library nltk</a:t>
            </a:r>
            <a:endParaRPr b="0" i="0" sz="18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Count Number of Words in single review</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Number of characters in single review </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Stemming</a:t>
            </a:r>
            <a:endParaRPr b="0" i="0" sz="1166" u="none" cap="none" strike="noStrike">
              <a:solidFill>
                <a:srgbClr val="262626"/>
              </a:solidFill>
              <a:latin typeface="Arial"/>
              <a:ea typeface="Arial"/>
              <a:cs typeface="Arial"/>
              <a:sym typeface="Arial"/>
            </a:endParaRPr>
          </a:p>
          <a:p>
            <a:pPr indent="-301627" lvl="0" marL="457200" marR="0" rtl="0" algn="l">
              <a:lnSpc>
                <a:spcPct val="100000"/>
              </a:lnSpc>
              <a:spcBef>
                <a:spcPts val="1000"/>
              </a:spcBef>
              <a:spcAft>
                <a:spcPts val="0"/>
              </a:spcAft>
              <a:buClr>
                <a:srgbClr val="F8931D"/>
              </a:buClr>
              <a:buSzPct val="79510"/>
              <a:buFont typeface="Arial"/>
              <a:buChar char="•"/>
            </a:pPr>
            <a:r>
              <a:rPr b="0" i="0" lang="zh-CN" sz="1866" u="none" cap="none" strike="noStrike">
                <a:solidFill>
                  <a:srgbClr val="262626"/>
                </a:solidFill>
                <a:latin typeface="Arial"/>
                <a:ea typeface="Arial"/>
                <a:cs typeface="Arial"/>
                <a:sym typeface="Arial"/>
              </a:rPr>
              <a:t>Lemmatization</a:t>
            </a:r>
            <a:endParaRPr b="0" i="0" sz="1166" u="none" cap="none" strike="noStrike">
              <a:solidFill>
                <a:srgbClr val="26262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12" name="Shape 112"/>
        <p:cNvGrpSpPr/>
        <p:nvPr/>
      </p:nvGrpSpPr>
      <p:grpSpPr>
        <a:xfrm>
          <a:off x="0" y="0"/>
          <a:ext cx="0" cy="0"/>
          <a:chOff x="0" y="0"/>
          <a:chExt cx="0" cy="0"/>
        </a:xfrm>
      </p:grpSpPr>
      <p:sp>
        <p:nvSpPr>
          <p:cNvPr id="113" name="Google Shape;113;g1421c8b3aa9_0_13"/>
          <p:cNvSpPr txBox="1"/>
          <p:nvPr/>
        </p:nvSpPr>
        <p:spPr>
          <a:xfrm>
            <a:off x="0" y="0"/>
            <a:ext cx="12028200" cy="857400"/>
          </a:xfrm>
          <a:prstGeom prst="rect">
            <a:avLst/>
          </a:prstGeom>
          <a:noFill/>
          <a:ln>
            <a:noFill/>
          </a:ln>
        </p:spPr>
        <p:txBody>
          <a:bodyPr anchorCtr="0" anchor="t" bIns="91425" lIns="91425" spcFirstLastPara="1" rIns="91425" wrap="square" tIns="91425">
            <a:normAutofit fontScale="85000" lnSpcReduction="20000"/>
          </a:bodyPr>
          <a:lstStyle/>
          <a:p>
            <a:pPr indent="-342900" lvl="0" marL="457200" marR="0" rtl="0" algn="ctr">
              <a:lnSpc>
                <a:spcPct val="100000"/>
              </a:lnSpc>
              <a:spcBef>
                <a:spcPts val="1000"/>
              </a:spcBef>
              <a:spcAft>
                <a:spcPts val="0"/>
              </a:spcAft>
              <a:buClr>
                <a:srgbClr val="000000"/>
              </a:buClr>
              <a:buSzPct val="100000"/>
              <a:buFont typeface="Arial"/>
              <a:buNone/>
            </a:pPr>
            <a:r>
              <a:rPr b="1" i="0" lang="zh-CN" sz="3200" u="none" cap="none" strike="noStrike">
                <a:solidFill>
                  <a:schemeClr val="accent4"/>
                </a:solidFill>
                <a:latin typeface="Arial"/>
                <a:ea typeface="Arial"/>
                <a:cs typeface="Arial"/>
                <a:sym typeface="Arial"/>
              </a:rPr>
              <a:t>Wordcloud</a:t>
            </a:r>
            <a:endParaRPr b="1" i="0" sz="3200" u="none" cap="none" strike="noStrike">
              <a:solidFill>
                <a:schemeClr val="accent4"/>
              </a:solidFill>
              <a:latin typeface="Arial"/>
              <a:ea typeface="Arial"/>
              <a:cs typeface="Arial"/>
              <a:sym typeface="Arial"/>
            </a:endParaRPr>
          </a:p>
          <a:p>
            <a:pPr indent="-342900" lvl="0" marL="457200" marR="0" rtl="0" algn="l">
              <a:lnSpc>
                <a:spcPct val="100000"/>
              </a:lnSpc>
              <a:spcBef>
                <a:spcPts val="1000"/>
              </a:spcBef>
              <a:spcAft>
                <a:spcPts val="0"/>
              </a:spcAft>
              <a:buClr>
                <a:srgbClr val="000000"/>
              </a:buClr>
              <a:buSzPct val="100000"/>
              <a:buFont typeface="Arial"/>
              <a:buNone/>
            </a:pPr>
            <a:r>
              <a:rPr b="0" i="0" lang="zh-CN" sz="1850" u="none" cap="none" strike="noStrike">
                <a:solidFill>
                  <a:srgbClr val="111111"/>
                </a:solidFill>
                <a:highlight>
                  <a:srgbClr val="FFFFFF"/>
                </a:highlight>
                <a:latin typeface="Roboto"/>
                <a:ea typeface="Roboto"/>
                <a:cs typeface="Roboto"/>
                <a:sym typeface="Roboto"/>
              </a:rPr>
              <a:t>     </a:t>
            </a:r>
            <a:endParaRPr b="0" i="0" sz="1700" u="none" cap="none" strike="noStrike">
              <a:solidFill>
                <a:srgbClr val="212529"/>
              </a:solidFill>
              <a:highlight>
                <a:srgbClr val="FFFFFF"/>
              </a:highlight>
              <a:latin typeface="Roboto"/>
              <a:ea typeface="Roboto"/>
              <a:cs typeface="Roboto"/>
              <a:sym typeface="Roboto"/>
            </a:endParaRPr>
          </a:p>
        </p:txBody>
      </p:sp>
      <p:pic>
        <p:nvPicPr>
          <p:cNvPr id="114" name="Google Shape;114;g1421c8b3aa9_0_13"/>
          <p:cNvPicPr preferRelativeResize="0"/>
          <p:nvPr/>
        </p:nvPicPr>
        <p:blipFill rotWithShape="1">
          <a:blip r:embed="rId3">
            <a:alphaModFix/>
          </a:blip>
          <a:srcRect b="0" l="0" r="0" t="0"/>
          <a:stretch/>
        </p:blipFill>
        <p:spPr>
          <a:xfrm>
            <a:off x="1075200" y="1620750"/>
            <a:ext cx="5166650" cy="3094124"/>
          </a:xfrm>
          <a:prstGeom prst="rect">
            <a:avLst/>
          </a:prstGeom>
          <a:noFill/>
          <a:ln>
            <a:noFill/>
          </a:ln>
        </p:spPr>
      </p:pic>
      <p:pic>
        <p:nvPicPr>
          <p:cNvPr id="115" name="Google Shape;115;g1421c8b3aa9_0_13"/>
          <p:cNvPicPr preferRelativeResize="0"/>
          <p:nvPr/>
        </p:nvPicPr>
        <p:blipFill rotWithShape="1">
          <a:blip r:embed="rId4">
            <a:alphaModFix/>
          </a:blip>
          <a:srcRect b="0" l="0" r="0" t="0"/>
          <a:stretch/>
        </p:blipFill>
        <p:spPr>
          <a:xfrm>
            <a:off x="6469550" y="1553775"/>
            <a:ext cx="4641225" cy="3094124"/>
          </a:xfrm>
          <a:prstGeom prst="rect">
            <a:avLst/>
          </a:prstGeom>
          <a:noFill/>
          <a:ln>
            <a:noFill/>
          </a:ln>
        </p:spPr>
      </p:pic>
      <p:sp>
        <p:nvSpPr>
          <p:cNvPr id="116" name="Google Shape;116;g1421c8b3aa9_0_13"/>
          <p:cNvSpPr txBox="1"/>
          <p:nvPr/>
        </p:nvSpPr>
        <p:spPr>
          <a:xfrm>
            <a:off x="509000" y="5049750"/>
            <a:ext cx="11197800" cy="1380300"/>
          </a:xfrm>
          <a:prstGeom prst="rect">
            <a:avLst/>
          </a:prstGeom>
          <a:solidFill>
            <a:srgbClr val="FEFEFE"/>
          </a:solidFill>
          <a:ln>
            <a:noFill/>
          </a:ln>
        </p:spPr>
        <p:txBody>
          <a:bodyPr anchorCtr="0" anchor="t" bIns="91425" lIns="91425" spcFirstLastPara="1" rIns="91425" wrap="square" tIns="91425">
            <a:normAutofit/>
          </a:bodyPr>
          <a:lstStyle/>
          <a:p>
            <a:pPr indent="-342900" lvl="0" marL="457200" marR="0" rtl="0" algn="l">
              <a:lnSpc>
                <a:spcPct val="100000"/>
              </a:lnSpc>
              <a:spcBef>
                <a:spcPts val="1000"/>
              </a:spcBef>
              <a:spcAft>
                <a:spcPts val="0"/>
              </a:spcAft>
              <a:buClr>
                <a:schemeClr val="dk1"/>
              </a:buClr>
              <a:buSzPts val="1100"/>
              <a:buFont typeface="Arial"/>
              <a:buNone/>
            </a:pPr>
            <a:r>
              <a:rPr b="0" i="0" lang="zh-CN" sz="1850" u="none" cap="none" strike="noStrike">
                <a:solidFill>
                  <a:srgbClr val="111111"/>
                </a:solidFill>
                <a:highlight>
                  <a:srgbClr val="FFFFFF"/>
                </a:highlight>
                <a:latin typeface="Roboto"/>
                <a:ea typeface="Roboto"/>
                <a:cs typeface="Roboto"/>
                <a:sym typeface="Roboto"/>
              </a:rPr>
              <a:t>     The best way to understand the words in our dataset is wordcloud. Here we pull out the most pertinent parts of our database.</a:t>
            </a:r>
            <a:r>
              <a:rPr b="0" i="0" lang="zh-CN" sz="1700" u="none" cap="none" strike="noStrike">
                <a:solidFill>
                  <a:srgbClr val="212529"/>
                </a:solidFill>
                <a:highlight>
                  <a:srgbClr val="FFFFFF"/>
                </a:highlight>
                <a:latin typeface="Roboto"/>
                <a:ea typeface="Roboto"/>
                <a:cs typeface="Roboto"/>
                <a:sym typeface="Roboto"/>
              </a:rPr>
              <a:t>Each word differs in size based on the frequency.</a:t>
            </a:r>
            <a:r>
              <a:rPr b="0" i="0" lang="zh-CN" sz="1850" u="none" cap="none" strike="noStrike">
                <a:solidFill>
                  <a:srgbClr val="3A3A3A"/>
                </a:solidFill>
                <a:highlight>
                  <a:srgbClr val="FEFEFE"/>
                </a:highlight>
                <a:latin typeface="Roboto"/>
                <a:ea typeface="Roboto"/>
                <a:cs typeface="Roboto"/>
                <a:sym typeface="Roboto"/>
              </a:rPr>
              <a:t>The size of each word dictates its relative importance.</a:t>
            </a:r>
            <a:r>
              <a:rPr b="0" i="0" lang="zh-CN" sz="1900" u="none" cap="none" strike="noStrike">
                <a:solidFill>
                  <a:schemeClr val="dk1"/>
                </a:solidFill>
                <a:latin typeface="Calibri"/>
                <a:ea typeface="Calibri"/>
                <a:cs typeface="Calibri"/>
                <a:sym typeface="Calibri"/>
              </a:rPr>
              <a:t>As we can see the word- </a:t>
            </a:r>
            <a:r>
              <a:rPr b="1" i="0" lang="zh-CN" sz="1900" u="none" cap="none" strike="noStrike">
                <a:solidFill>
                  <a:schemeClr val="dk1"/>
                </a:solidFill>
                <a:latin typeface="Calibri"/>
                <a:ea typeface="Calibri"/>
                <a:cs typeface="Calibri"/>
                <a:sym typeface="Calibri"/>
              </a:rPr>
              <a:t>hotel,room,resort,day </a:t>
            </a:r>
            <a:r>
              <a:rPr b="0" i="0" lang="zh-CN" sz="1900" u="none" cap="none" strike="noStrike">
                <a:solidFill>
                  <a:schemeClr val="dk1"/>
                </a:solidFill>
                <a:latin typeface="Calibri"/>
                <a:ea typeface="Calibri"/>
                <a:cs typeface="Calibri"/>
                <a:sym typeface="Calibri"/>
              </a:rPr>
              <a:t>are the most frequently used words, which actually plays a vital role for business growth.  </a:t>
            </a:r>
            <a:endParaRPr b="0" i="0" sz="1700" u="none" cap="none" strike="noStrike">
              <a:solidFill>
                <a:srgbClr val="212529"/>
              </a:solidFill>
              <a:highlight>
                <a:srgbClr val="FFFFFF"/>
              </a:highlight>
              <a:latin typeface="Roboto"/>
              <a:ea typeface="Roboto"/>
              <a:cs typeface="Roboto"/>
              <a:sym typeface="Roboto"/>
            </a:endParaRPr>
          </a:p>
        </p:txBody>
      </p:sp>
      <p:sp>
        <p:nvSpPr>
          <p:cNvPr id="117" name="Google Shape;117;g1421c8b3aa9_0_13"/>
          <p:cNvSpPr txBox="1"/>
          <p:nvPr/>
        </p:nvSpPr>
        <p:spPr>
          <a:xfrm>
            <a:off x="1649275" y="1038975"/>
            <a:ext cx="40185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zh-CN" sz="2200" u="none" cap="none" strike="noStrike">
                <a:solidFill>
                  <a:srgbClr val="000000"/>
                </a:solidFill>
                <a:latin typeface="Calibri"/>
                <a:ea typeface="Calibri"/>
                <a:cs typeface="Calibri"/>
                <a:sym typeface="Calibri"/>
              </a:rPr>
              <a:t>Before EDA </a:t>
            </a:r>
            <a:endParaRPr b="1" i="0" sz="2200" u="none" cap="none" strike="noStrike">
              <a:solidFill>
                <a:srgbClr val="000000"/>
              </a:solidFill>
              <a:latin typeface="Calibri"/>
              <a:ea typeface="Calibri"/>
              <a:cs typeface="Calibri"/>
              <a:sym typeface="Calibri"/>
            </a:endParaRPr>
          </a:p>
        </p:txBody>
      </p:sp>
      <p:sp>
        <p:nvSpPr>
          <p:cNvPr id="118" name="Google Shape;118;g1421c8b3aa9_0_13"/>
          <p:cNvSpPr txBox="1"/>
          <p:nvPr/>
        </p:nvSpPr>
        <p:spPr>
          <a:xfrm>
            <a:off x="6590125" y="944000"/>
            <a:ext cx="42327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zh-CN" sz="2200" u="none" cap="none" strike="noStrike">
                <a:solidFill>
                  <a:srgbClr val="000000"/>
                </a:solidFill>
                <a:latin typeface="Calibri"/>
                <a:ea typeface="Calibri"/>
                <a:cs typeface="Calibri"/>
                <a:sym typeface="Calibri"/>
              </a:rPr>
              <a:t>After cleaning data</a:t>
            </a:r>
            <a:endParaRPr b="1" i="0" sz="2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22" name="Shape 122"/>
        <p:cNvGrpSpPr/>
        <p:nvPr/>
      </p:nvGrpSpPr>
      <p:grpSpPr>
        <a:xfrm>
          <a:off x="0" y="0"/>
          <a:ext cx="0" cy="0"/>
          <a:chOff x="0" y="0"/>
          <a:chExt cx="0" cy="0"/>
        </a:xfrm>
      </p:grpSpPr>
      <p:sp>
        <p:nvSpPr>
          <p:cNvPr id="123" name="Google Shape;123;p12"/>
          <p:cNvSpPr txBox="1"/>
          <p:nvPr/>
        </p:nvSpPr>
        <p:spPr>
          <a:xfrm>
            <a:off x="147350" y="1299275"/>
            <a:ext cx="4085400" cy="21870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4" name="Google Shape;124;p12"/>
          <p:cNvSpPr txBox="1"/>
          <p:nvPr/>
        </p:nvSpPr>
        <p:spPr>
          <a:xfrm>
            <a:off x="2960200" y="334875"/>
            <a:ext cx="67242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zh-CN" sz="2200" u="sng" cap="none" strike="noStrike">
                <a:solidFill>
                  <a:srgbClr val="000000"/>
                </a:solidFill>
                <a:latin typeface="Calibri"/>
                <a:ea typeface="Calibri"/>
                <a:cs typeface="Calibri"/>
                <a:sym typeface="Calibri"/>
              </a:rPr>
              <a:t>TOKENIZATION</a:t>
            </a:r>
            <a:endParaRPr b="1" i="0" sz="2200" u="sng" cap="none" strike="noStrike">
              <a:solidFill>
                <a:srgbClr val="000000"/>
              </a:solidFill>
              <a:latin typeface="Calibri"/>
              <a:ea typeface="Calibri"/>
              <a:cs typeface="Calibri"/>
              <a:sym typeface="Calibri"/>
            </a:endParaRPr>
          </a:p>
        </p:txBody>
      </p:sp>
      <p:sp>
        <p:nvSpPr>
          <p:cNvPr id="125" name="Google Shape;125;p12"/>
          <p:cNvSpPr txBox="1"/>
          <p:nvPr/>
        </p:nvSpPr>
        <p:spPr>
          <a:xfrm>
            <a:off x="1227100" y="5451550"/>
            <a:ext cx="10970100" cy="10179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zh-CN" sz="1900" u="none" cap="none" strike="noStrike">
                <a:solidFill>
                  <a:srgbClr val="000000"/>
                </a:solidFill>
                <a:latin typeface="Calibri"/>
                <a:ea typeface="Calibri"/>
                <a:cs typeface="Calibri"/>
                <a:sym typeface="Calibri"/>
              </a:rPr>
              <a:t>Now it’s very easy to understand what is being said in reviews by the customers in dataset as everything is breaked into chunks.</a:t>
            </a:r>
            <a:endParaRPr b="0" i="0" sz="1900" u="none" cap="none" strike="noStrike">
              <a:solidFill>
                <a:srgbClr val="000000"/>
              </a:solidFill>
              <a:latin typeface="Calibri"/>
              <a:ea typeface="Calibri"/>
              <a:cs typeface="Calibri"/>
              <a:sym typeface="Calibri"/>
            </a:endParaRPr>
          </a:p>
        </p:txBody>
      </p:sp>
      <p:pic>
        <p:nvPicPr>
          <p:cNvPr id="126" name="Google Shape;126;p12"/>
          <p:cNvPicPr preferRelativeResize="0"/>
          <p:nvPr/>
        </p:nvPicPr>
        <p:blipFill rotWithShape="1">
          <a:blip r:embed="rId3">
            <a:alphaModFix/>
          </a:blip>
          <a:srcRect b="0" l="0" r="0" t="0"/>
          <a:stretch/>
        </p:blipFill>
        <p:spPr>
          <a:xfrm>
            <a:off x="1870013" y="4433588"/>
            <a:ext cx="9684274" cy="1017975"/>
          </a:xfrm>
          <a:prstGeom prst="rect">
            <a:avLst/>
          </a:prstGeom>
          <a:noFill/>
          <a:ln>
            <a:noFill/>
          </a:ln>
        </p:spPr>
      </p:pic>
      <p:pic>
        <p:nvPicPr>
          <p:cNvPr id="127" name="Google Shape;127;p12"/>
          <p:cNvPicPr preferRelativeResize="0"/>
          <p:nvPr/>
        </p:nvPicPr>
        <p:blipFill rotWithShape="1">
          <a:blip r:embed="rId4">
            <a:alphaModFix/>
          </a:blip>
          <a:srcRect b="0" l="0" r="0" t="0"/>
          <a:stretch/>
        </p:blipFill>
        <p:spPr>
          <a:xfrm>
            <a:off x="462650" y="1117425"/>
            <a:ext cx="11484423" cy="279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31" name="Shape 131"/>
        <p:cNvGrpSpPr/>
        <p:nvPr/>
      </p:nvGrpSpPr>
      <p:grpSpPr>
        <a:xfrm>
          <a:off x="0" y="0"/>
          <a:ext cx="0" cy="0"/>
          <a:chOff x="0" y="0"/>
          <a:chExt cx="0" cy="0"/>
        </a:xfrm>
      </p:grpSpPr>
      <p:sp>
        <p:nvSpPr>
          <p:cNvPr id="132" name="Google Shape;132;g1421c8b3aa9_0_35"/>
          <p:cNvSpPr txBox="1"/>
          <p:nvPr/>
        </p:nvSpPr>
        <p:spPr>
          <a:xfrm>
            <a:off x="1125150" y="509000"/>
            <a:ext cx="94566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zh-CN" sz="2100" u="sng" cap="none" strike="noStrike">
                <a:solidFill>
                  <a:srgbClr val="000000"/>
                </a:solidFill>
                <a:latin typeface="Calibri"/>
                <a:ea typeface="Calibri"/>
                <a:cs typeface="Calibri"/>
                <a:sym typeface="Calibri"/>
              </a:rPr>
              <a:t>LEMMATIZATION</a:t>
            </a:r>
            <a:endParaRPr b="1" i="0" sz="2100" u="sng" cap="none" strike="noStrike">
              <a:solidFill>
                <a:srgbClr val="000000"/>
              </a:solidFill>
              <a:latin typeface="Calibri"/>
              <a:ea typeface="Calibri"/>
              <a:cs typeface="Calibri"/>
              <a:sym typeface="Calibri"/>
            </a:endParaRPr>
          </a:p>
        </p:txBody>
      </p:sp>
      <p:pic>
        <p:nvPicPr>
          <p:cNvPr id="133" name="Google Shape;133;g1421c8b3aa9_0_35"/>
          <p:cNvPicPr preferRelativeResize="0"/>
          <p:nvPr/>
        </p:nvPicPr>
        <p:blipFill rotWithShape="1">
          <a:blip r:embed="rId3">
            <a:alphaModFix/>
          </a:blip>
          <a:srcRect b="0" l="0" r="0" t="0"/>
          <a:stretch/>
        </p:blipFill>
        <p:spPr>
          <a:xfrm>
            <a:off x="2303850" y="1017975"/>
            <a:ext cx="6442750" cy="1607350"/>
          </a:xfrm>
          <a:prstGeom prst="rect">
            <a:avLst/>
          </a:prstGeom>
          <a:noFill/>
          <a:ln>
            <a:noFill/>
          </a:ln>
        </p:spPr>
      </p:pic>
      <p:sp>
        <p:nvSpPr>
          <p:cNvPr id="134" name="Google Shape;134;g1421c8b3aa9_0_35"/>
          <p:cNvSpPr txBox="1"/>
          <p:nvPr/>
        </p:nvSpPr>
        <p:spPr>
          <a:xfrm>
            <a:off x="549175" y="4756125"/>
            <a:ext cx="11238000" cy="18474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As we can see that the word changed into its root form like:-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zh-CN" sz="2200" u="none" cap="none" strike="noStrike">
                <a:solidFill>
                  <a:srgbClr val="000000"/>
                </a:solidFill>
                <a:latin typeface="Calibri"/>
                <a:ea typeface="Calibri"/>
                <a:cs typeface="Calibri"/>
                <a:sym typeface="Calibri"/>
              </a:rPr>
              <a:t> </a:t>
            </a:r>
            <a:r>
              <a:rPr b="1" i="0" lang="zh-CN" sz="2200" u="none" cap="none" strike="noStrike">
                <a:solidFill>
                  <a:srgbClr val="000000"/>
                </a:solidFill>
                <a:latin typeface="Calibri"/>
                <a:ea typeface="Calibri"/>
                <a:cs typeface="Calibri"/>
                <a:sym typeface="Calibri"/>
              </a:rPr>
              <a:t>unique- uniqu</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zh-CN" sz="2200" u="none" cap="none" strike="noStrike">
                <a:solidFill>
                  <a:srgbClr val="000000"/>
                </a:solidFill>
                <a:latin typeface="Calibri"/>
                <a:ea typeface="Calibri"/>
                <a:cs typeface="Calibri"/>
                <a:sym typeface="Calibri"/>
              </a:rPr>
              <a:t>wonderful- wonder</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zh-CN" sz="2200" u="none" cap="none" strike="noStrike">
                <a:solidFill>
                  <a:srgbClr val="000000"/>
                </a:solidFill>
                <a:latin typeface="Calibri"/>
                <a:ea typeface="Calibri"/>
                <a:cs typeface="Calibri"/>
                <a:sym typeface="Calibri"/>
              </a:rPr>
              <a:t>expensive-expens</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1" i="0" lang="zh-CN" sz="2200" u="none" cap="none" strike="noStrike">
                <a:solidFill>
                  <a:srgbClr val="000000"/>
                </a:solidFill>
                <a:latin typeface="Calibri"/>
                <a:ea typeface="Calibri"/>
                <a:cs typeface="Calibri"/>
                <a:sym typeface="Calibri"/>
              </a:rPr>
              <a:t>parking-park</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Calibri"/>
              <a:ea typeface="Calibri"/>
              <a:cs typeface="Calibri"/>
              <a:sym typeface="Calibri"/>
            </a:endParaRPr>
          </a:p>
        </p:txBody>
      </p:sp>
      <p:pic>
        <p:nvPicPr>
          <p:cNvPr id="135" name="Google Shape;135;g1421c8b3aa9_0_35"/>
          <p:cNvPicPr preferRelativeResize="0"/>
          <p:nvPr/>
        </p:nvPicPr>
        <p:blipFill rotWithShape="1">
          <a:blip r:embed="rId4">
            <a:alphaModFix/>
          </a:blip>
          <a:srcRect b="0" l="0" r="0" t="0"/>
          <a:stretch/>
        </p:blipFill>
        <p:spPr>
          <a:xfrm>
            <a:off x="3067375" y="2921075"/>
            <a:ext cx="5679225" cy="153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39" name="Shape 139"/>
        <p:cNvGrpSpPr/>
        <p:nvPr/>
      </p:nvGrpSpPr>
      <p:grpSpPr>
        <a:xfrm>
          <a:off x="0" y="0"/>
          <a:ext cx="0" cy="0"/>
          <a:chOff x="0" y="0"/>
          <a:chExt cx="0" cy="0"/>
        </a:xfrm>
      </p:grpSpPr>
      <p:sp>
        <p:nvSpPr>
          <p:cNvPr id="140" name="Google Shape;140;g1421c8b3aa9_0_44"/>
          <p:cNvSpPr txBox="1"/>
          <p:nvPr/>
        </p:nvSpPr>
        <p:spPr>
          <a:xfrm>
            <a:off x="857250" y="361650"/>
            <a:ext cx="10220100" cy="656400"/>
          </a:xfrm>
          <a:prstGeom prst="rect">
            <a:avLst/>
          </a:prstGeom>
          <a:noFill/>
          <a:ln>
            <a:noFill/>
          </a:ln>
        </p:spPr>
        <p:txBody>
          <a:bodyPr anchorCtr="0" anchor="t" bIns="91425" lIns="91425" spcFirstLastPara="1" rIns="91425" wrap="square" tIns="91425">
            <a:normAutofit fontScale="77500" lnSpcReduction="20000"/>
          </a:bodyPr>
          <a:lstStyle/>
          <a:p>
            <a:pPr indent="0" lvl="0" marL="0" marR="0" rtl="0" algn="ctr">
              <a:lnSpc>
                <a:spcPct val="100000"/>
              </a:lnSpc>
              <a:spcBef>
                <a:spcPts val="1000"/>
              </a:spcBef>
              <a:spcAft>
                <a:spcPts val="0"/>
              </a:spcAft>
              <a:buClr>
                <a:schemeClr val="dk1"/>
              </a:buClr>
              <a:buSzPct val="40000"/>
              <a:buFont typeface="Arial"/>
              <a:buNone/>
            </a:pPr>
            <a:r>
              <a:rPr b="1" i="0" lang="zh-CN" sz="2750" u="sng" cap="none" strike="noStrike">
                <a:solidFill>
                  <a:schemeClr val="dk1"/>
                </a:solidFill>
                <a:highlight>
                  <a:srgbClr val="FFFFFF"/>
                </a:highlight>
                <a:latin typeface="Arial"/>
                <a:ea typeface="Arial"/>
                <a:cs typeface="Arial"/>
                <a:sym typeface="Arial"/>
              </a:rPr>
              <a:t>Top 20 most used words</a:t>
            </a:r>
            <a:endParaRPr b="1" i="0" sz="2750" u="sng" cap="none" strike="noStrike">
              <a:solidFill>
                <a:schemeClr val="dk1"/>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ct val="100000"/>
              <a:buFont typeface="Arial"/>
              <a:buNone/>
            </a:pPr>
            <a:r>
              <a:t/>
            </a:r>
            <a:endParaRPr b="1" i="0" sz="2200" u="sng" cap="none" strike="noStrike">
              <a:solidFill>
                <a:srgbClr val="000000"/>
              </a:solidFill>
              <a:latin typeface="Calibri"/>
              <a:ea typeface="Calibri"/>
              <a:cs typeface="Calibri"/>
              <a:sym typeface="Calibri"/>
            </a:endParaRPr>
          </a:p>
        </p:txBody>
      </p:sp>
      <p:sp>
        <p:nvSpPr>
          <p:cNvPr id="141" name="Google Shape;141;g1421c8b3aa9_0_44"/>
          <p:cNvSpPr txBox="1"/>
          <p:nvPr/>
        </p:nvSpPr>
        <p:spPr>
          <a:xfrm>
            <a:off x="846600" y="5130100"/>
            <a:ext cx="10514700" cy="1178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900"/>
              <a:buFont typeface="Arial"/>
              <a:buNone/>
            </a:pPr>
            <a:r>
              <a:rPr b="0" i="0" lang="zh-CN" sz="1900" u="none" cap="none" strike="noStrike">
                <a:solidFill>
                  <a:srgbClr val="000000"/>
                </a:solidFill>
                <a:latin typeface="Calibri"/>
                <a:ea typeface="Calibri"/>
                <a:cs typeface="Calibri"/>
                <a:sym typeface="Calibri"/>
              </a:rPr>
              <a:t>According to the dataset we have some of the most commonly used words in reviews which directly indicated how they are important for a hotel business while providing amenities to their customers</a:t>
            </a:r>
            <a:r>
              <a:rPr b="0" i="0" lang="zh-CN" sz="1900" u="none" cap="none" strike="noStrike">
                <a:solidFill>
                  <a:schemeClr val="dk1"/>
                </a:solidFill>
                <a:latin typeface="Calibri"/>
                <a:ea typeface="Calibri"/>
                <a:cs typeface="Calibri"/>
                <a:sym typeface="Calibri"/>
              </a:rPr>
              <a:t> like - </a:t>
            </a:r>
            <a:r>
              <a:rPr b="1" i="0" lang="zh-CN" sz="1900" u="none" cap="none" strike="noStrike">
                <a:solidFill>
                  <a:schemeClr val="dk1"/>
                </a:solidFill>
                <a:latin typeface="Calibri"/>
                <a:ea typeface="Calibri"/>
                <a:cs typeface="Calibri"/>
                <a:sym typeface="Calibri"/>
              </a:rPr>
              <a:t>room,stay,safe</a:t>
            </a:r>
            <a:r>
              <a:rPr b="0" i="0" lang="zh-CN" sz="1900" u="none" cap="none" strike="noStrike">
                <a:solidFill>
                  <a:schemeClr val="dk1"/>
                </a:solidFill>
                <a:latin typeface="Calibri"/>
                <a:ea typeface="Calibri"/>
                <a:cs typeface="Calibri"/>
                <a:sym typeface="Calibri"/>
              </a:rPr>
              <a:t> etc…</a:t>
            </a:r>
            <a:endParaRPr b="0" i="0" sz="1900" u="none" cap="none" strike="noStrike">
              <a:solidFill>
                <a:srgbClr val="000000"/>
              </a:solidFill>
              <a:latin typeface="Calibri"/>
              <a:ea typeface="Calibri"/>
              <a:cs typeface="Calibri"/>
              <a:sym typeface="Calibri"/>
            </a:endParaRPr>
          </a:p>
        </p:txBody>
      </p:sp>
      <p:pic>
        <p:nvPicPr>
          <p:cNvPr id="142" name="Google Shape;142;g1421c8b3aa9_0_44"/>
          <p:cNvPicPr preferRelativeResize="0"/>
          <p:nvPr/>
        </p:nvPicPr>
        <p:blipFill rotWithShape="1">
          <a:blip r:embed="rId3">
            <a:alphaModFix/>
          </a:blip>
          <a:srcRect b="0" l="0" r="0" t="0"/>
          <a:stretch/>
        </p:blipFill>
        <p:spPr>
          <a:xfrm>
            <a:off x="587825" y="1102425"/>
            <a:ext cx="11141526" cy="4027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ECEC"/>
        </a:solidFill>
      </p:bgPr>
    </p:bg>
    <p:spTree>
      <p:nvGrpSpPr>
        <p:cNvPr id="146" name="Shape 146"/>
        <p:cNvGrpSpPr/>
        <p:nvPr/>
      </p:nvGrpSpPr>
      <p:grpSpPr>
        <a:xfrm>
          <a:off x="0" y="0"/>
          <a:ext cx="0" cy="0"/>
          <a:chOff x="0" y="0"/>
          <a:chExt cx="0" cy="0"/>
        </a:xfrm>
      </p:grpSpPr>
      <p:sp>
        <p:nvSpPr>
          <p:cNvPr id="147" name="Google Shape;147;g1421c8b3aa9_0_51"/>
          <p:cNvSpPr txBox="1"/>
          <p:nvPr/>
        </p:nvSpPr>
        <p:spPr>
          <a:xfrm>
            <a:off x="747425" y="0"/>
            <a:ext cx="4406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zh-CN" sz="2400" u="sng" cap="none" strike="noStrike">
                <a:solidFill>
                  <a:srgbClr val="000000"/>
                </a:solidFill>
                <a:latin typeface="Calibri"/>
                <a:ea typeface="Calibri"/>
                <a:cs typeface="Calibri"/>
                <a:sym typeface="Calibri"/>
              </a:rPr>
              <a:t>Bi gram </a:t>
            </a:r>
            <a:endParaRPr b="1" i="0" sz="2400" u="sng" cap="none" strike="noStrike">
              <a:solidFill>
                <a:srgbClr val="000000"/>
              </a:solidFill>
              <a:latin typeface="Calibri"/>
              <a:ea typeface="Calibri"/>
              <a:cs typeface="Calibri"/>
              <a:sym typeface="Calibri"/>
            </a:endParaRPr>
          </a:p>
        </p:txBody>
      </p:sp>
      <p:sp>
        <p:nvSpPr>
          <p:cNvPr id="148" name="Google Shape;148;g1421c8b3aa9_0_51"/>
          <p:cNvSpPr txBox="1"/>
          <p:nvPr/>
        </p:nvSpPr>
        <p:spPr>
          <a:xfrm>
            <a:off x="817075" y="3343275"/>
            <a:ext cx="250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zh-CN" sz="2400" u="sng" cap="none" strike="noStrike">
                <a:solidFill>
                  <a:srgbClr val="000000"/>
                </a:solidFill>
                <a:latin typeface="Calibri"/>
                <a:ea typeface="Calibri"/>
                <a:cs typeface="Calibri"/>
                <a:sym typeface="Calibri"/>
              </a:rPr>
              <a:t>Tri-gram</a:t>
            </a:r>
            <a:endParaRPr b="1" i="0" sz="2400" u="sng" cap="none" strike="noStrike">
              <a:solidFill>
                <a:srgbClr val="000000"/>
              </a:solidFill>
              <a:latin typeface="Calibri"/>
              <a:ea typeface="Calibri"/>
              <a:cs typeface="Calibri"/>
              <a:sym typeface="Calibri"/>
            </a:endParaRPr>
          </a:p>
        </p:txBody>
      </p:sp>
      <p:sp>
        <p:nvSpPr>
          <p:cNvPr id="149" name="Google Shape;149;g1421c8b3aa9_0_51"/>
          <p:cNvSpPr txBox="1"/>
          <p:nvPr/>
        </p:nvSpPr>
        <p:spPr>
          <a:xfrm>
            <a:off x="9456525" y="554100"/>
            <a:ext cx="2504700" cy="5438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zh-CN" sz="1500" u="none" cap="none" strike="noStrike">
                <a:solidFill>
                  <a:srgbClr val="000000"/>
                </a:solidFill>
                <a:latin typeface="Arial"/>
                <a:ea typeface="Arial"/>
                <a:cs typeface="Arial"/>
                <a:sym typeface="Arial"/>
              </a:rPr>
              <a:t>Here we have cut out the noise of all the rows from our data set. As now we got some meaningful information from the sentences.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zh-CN" sz="1500" u="none" cap="none" strike="noStrike">
                <a:solidFill>
                  <a:srgbClr val="000000"/>
                </a:solidFill>
                <a:latin typeface="Arial"/>
                <a:ea typeface="Arial"/>
                <a:cs typeface="Arial"/>
                <a:sym typeface="Arial"/>
              </a:rPr>
              <a:t>BI GRAM</a:t>
            </a:r>
            <a:r>
              <a:rPr b="0" i="0" lang="zh-CN" sz="1500" u="none" cap="none" strike="noStrike">
                <a:solidFill>
                  <a:srgbClr val="000000"/>
                </a:solidFill>
                <a:latin typeface="Arial"/>
                <a:ea typeface="Arial"/>
                <a:cs typeface="Arial"/>
                <a:sym typeface="Arial"/>
              </a:rPr>
              <a:t>-staff friendly,great location,room clean etc.</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zh-CN" sz="1500" u="none" cap="none" strike="noStrike">
                <a:solidFill>
                  <a:srgbClr val="000000"/>
                </a:solidFill>
                <a:latin typeface="Arial"/>
                <a:ea typeface="Arial"/>
                <a:cs typeface="Arial"/>
                <a:sym typeface="Arial"/>
              </a:rPr>
              <a:t>TRI GRAM</a:t>
            </a:r>
            <a:r>
              <a:rPr b="0" i="0" lang="zh-CN" sz="1500" u="none" cap="none" strike="noStrike">
                <a:solidFill>
                  <a:srgbClr val="000000"/>
                </a:solidFill>
                <a:latin typeface="Arial"/>
                <a:ea typeface="Arial"/>
                <a:cs typeface="Arial"/>
                <a:sym typeface="Arial"/>
              </a:rPr>
              <a:t>-staff friendly help, great place stay etc.</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50"/>
              <a:buFont typeface="Arial"/>
              <a:buNone/>
            </a:pPr>
            <a:r>
              <a:rPr b="0" i="0" lang="zh-CN" sz="1450" u="none" cap="none" strike="noStrike">
                <a:solidFill>
                  <a:srgbClr val="232629"/>
                </a:solidFill>
                <a:highlight>
                  <a:srgbClr val="FFFFFF"/>
                </a:highlight>
                <a:latin typeface="Arial"/>
                <a:ea typeface="Arial"/>
                <a:cs typeface="Arial"/>
                <a:sym typeface="Arial"/>
              </a:rPr>
              <a:t> </a:t>
            </a:r>
            <a:r>
              <a:rPr b="0" i="0" lang="zh-CN" sz="1550" u="none" cap="none" strike="noStrike">
                <a:solidFill>
                  <a:srgbClr val="232629"/>
                </a:solidFill>
                <a:highlight>
                  <a:srgbClr val="FFFFFF"/>
                </a:highlight>
                <a:latin typeface="Arial"/>
                <a:ea typeface="Arial"/>
                <a:cs typeface="Arial"/>
                <a:sym typeface="Arial"/>
              </a:rPr>
              <a:t>Too short  n-grams may fail to capture important differences. On the other hand, if they are too long, it may fail to capture the “general knowledge” and only stick to particular cases.</a:t>
            </a:r>
            <a:endParaRPr b="0" i="0" sz="1800" u="none" cap="none" strike="noStrike">
              <a:solidFill>
                <a:srgbClr val="000000"/>
              </a:solidFill>
              <a:latin typeface="Arial"/>
              <a:ea typeface="Arial"/>
              <a:cs typeface="Arial"/>
              <a:sym typeface="Arial"/>
            </a:endParaRPr>
          </a:p>
        </p:txBody>
      </p:sp>
      <p:pic>
        <p:nvPicPr>
          <p:cNvPr id="150" name="Google Shape;150;g1421c8b3aa9_0_51"/>
          <p:cNvPicPr preferRelativeResize="0"/>
          <p:nvPr/>
        </p:nvPicPr>
        <p:blipFill rotWithShape="1">
          <a:blip r:embed="rId3">
            <a:alphaModFix/>
          </a:blip>
          <a:srcRect b="0" l="0" r="0" t="0"/>
          <a:stretch/>
        </p:blipFill>
        <p:spPr>
          <a:xfrm>
            <a:off x="152400" y="706500"/>
            <a:ext cx="8869125" cy="2636775"/>
          </a:xfrm>
          <a:prstGeom prst="rect">
            <a:avLst/>
          </a:prstGeom>
          <a:noFill/>
          <a:ln>
            <a:noFill/>
          </a:ln>
        </p:spPr>
      </p:pic>
      <p:pic>
        <p:nvPicPr>
          <p:cNvPr id="151" name="Google Shape;151;g1421c8b3aa9_0_51"/>
          <p:cNvPicPr preferRelativeResize="0"/>
          <p:nvPr/>
        </p:nvPicPr>
        <p:blipFill rotWithShape="1">
          <a:blip r:embed="rId4">
            <a:alphaModFix/>
          </a:blip>
          <a:srcRect b="0" l="0" r="0" t="0"/>
          <a:stretch/>
        </p:blipFill>
        <p:spPr>
          <a:xfrm>
            <a:off x="152400" y="4049775"/>
            <a:ext cx="8977999" cy="265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2019-08-08T09:10:00Z</dcterms:created>
  <dc:creator>刘丹</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40A3BB9A422541F0850DBEEAF21FB844</vt:lpwstr>
  </property>
  <property fmtid="{D5CDD505-2E9C-101B-9397-08002B2CF9AE}" pid="3" name="KSOProductBuildVer">
    <vt:lpwstr>1033-11.2.0.11191</vt:lpwstr>
  </property>
</Properties>
</file>