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35" r:id="rId2"/>
    <p:sldId id="336" r:id="rId3"/>
    <p:sldId id="337" r:id="rId4"/>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7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12-06-2019</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12 June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12 June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12 June 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12 June 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12 June 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12 June 2019</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32702351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US" sz="1000" b="1" dirty="0" smtClean="0">
                          <a:solidFill>
                            <a:schemeClr val="tx1">
                              <a:lumMod val="50000"/>
                              <a:lumOff val="50000"/>
                            </a:schemeClr>
                          </a:solidFill>
                          <a:latin typeface="+mj-lt"/>
                        </a:rPr>
                        <a:t>Vishal</a:t>
                      </a:r>
                      <a:r>
                        <a:rPr lang="en-US" sz="1000" b="1" baseline="0" dirty="0" smtClean="0">
                          <a:solidFill>
                            <a:schemeClr val="tx1">
                              <a:lumMod val="50000"/>
                              <a:lumOff val="50000"/>
                            </a:schemeClr>
                          </a:solidFill>
                          <a:latin typeface="+mj-lt"/>
                        </a:rPr>
                        <a:t> Parekh</a:t>
                      </a:r>
                      <a:endParaRPr lang="en-IN" sz="1000" b="1" dirty="0" smtClean="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3739624575"/>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Of Evaporation Plant Of 1000 liters Feed Capacity</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a:t>
                      </a:r>
                    </a:p>
                    <a:p>
                      <a:pPr algn="ctr"/>
                      <a:endParaRPr lang="en-IN" sz="1000" b="1" dirty="0" smtClean="0">
                        <a:solidFill>
                          <a:schemeClr val="bg1">
                            <a:lumMod val="50000"/>
                          </a:schemeClr>
                        </a:solidFill>
                        <a:latin typeface="+mj-lt"/>
                      </a:endParaRP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3,15,000/-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3,15,000/-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051439242"/>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ENVQ891602</a:t>
                      </a:r>
                    </a:p>
                    <a:p>
                      <a:r>
                        <a:rPr lang="en-IN" sz="1000" b="1" dirty="0" smtClean="0">
                          <a:solidFill>
                            <a:schemeClr val="tx1">
                              <a:lumMod val="50000"/>
                              <a:lumOff val="50000"/>
                            </a:schemeClr>
                          </a:solidFill>
                          <a:latin typeface="+mj-lt"/>
                        </a:rPr>
                        <a:t>Quotation Date		: 23.11.2018</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smtClean="0">
                          <a:solidFill>
                            <a:schemeClr val="tx1">
                              <a:lumMod val="50000"/>
                              <a:lumOff val="50000"/>
                            </a:schemeClr>
                          </a:solidFill>
                          <a:latin typeface="+mj-lt"/>
                        </a:rPr>
                        <a:t>Vishal</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Surati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8866088038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RPS Biotech Pvt ltd</a:t>
                      </a:r>
                    </a:p>
                    <a:p>
                      <a:r>
                        <a:rPr lang="en-IN" sz="1000" b="1" dirty="0" smtClean="0">
                          <a:solidFill>
                            <a:schemeClr val="tx1">
                              <a:lumMod val="50000"/>
                              <a:lumOff val="50000"/>
                            </a:schemeClr>
                          </a:solidFill>
                          <a:effectLst/>
                          <a:latin typeface="+mj-lt"/>
                          <a:ea typeface="+mn-ea"/>
                          <a:cs typeface="+mn-cs"/>
                        </a:rPr>
                        <a:t>Ahmedabad</a:t>
                      </a:r>
                    </a:p>
                    <a:p>
                      <a:r>
                        <a:rPr lang="en-IN" sz="1000" b="1" dirty="0" smtClean="0">
                          <a:solidFill>
                            <a:schemeClr val="tx1">
                              <a:lumMod val="50000"/>
                              <a:lumOff val="50000"/>
                            </a:schemeClr>
                          </a:solidFill>
                          <a:effectLst/>
                          <a:latin typeface="+mj-lt"/>
                          <a:ea typeface="+mn-ea"/>
                          <a:cs typeface="+mn-cs"/>
                        </a:rPr>
                        <a:t>Gujarat</a:t>
                      </a:r>
                    </a:p>
                    <a:p>
                      <a:r>
                        <a:rPr lang="en-IN" sz="1000" b="1" dirty="0" smtClean="0">
                          <a:solidFill>
                            <a:schemeClr val="tx1">
                              <a:lumMod val="50000"/>
                              <a:lumOff val="50000"/>
                            </a:schemeClr>
                          </a:solidFill>
                          <a:effectLst/>
                          <a:latin typeface="+mj-lt"/>
                          <a:ea typeface="+mn-ea"/>
                          <a:cs typeface="+mn-cs"/>
                        </a:rPr>
                        <a:t>Phone : +91 XXXXXXXXXX</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Phone</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 </a:t>
                      </a:r>
                      <a:r>
                        <a:rPr lang="en-IN" sz="1000" b="1" dirty="0" smtClean="0">
                          <a:solidFill>
                            <a:schemeClr val="tx1">
                              <a:lumMod val="50000"/>
                              <a:lumOff val="50000"/>
                            </a:schemeClr>
                          </a:solidFill>
                          <a:latin typeface="+mj-lt"/>
                        </a:rPr>
                        <a:t>20.11.2018</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 gmworks@rpsbiotech.com</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smtClean="0">
                          <a:solidFill>
                            <a:schemeClr val="tx1">
                              <a:lumMod val="50000"/>
                              <a:lumOff val="50000"/>
                            </a:schemeClr>
                          </a:solidFill>
                          <a:latin typeface="+mj-lt"/>
                        </a:rPr>
                        <a:t>Hiral</a:t>
                      </a:r>
                      <a:r>
                        <a:rPr lang="en-IN" sz="1000" b="1" dirty="0" smtClean="0">
                          <a:solidFill>
                            <a:schemeClr val="tx1">
                              <a:lumMod val="50000"/>
                              <a:lumOff val="50000"/>
                            </a:schemeClr>
                          </a:solidFill>
                          <a:latin typeface="+mj-lt"/>
                        </a:rPr>
                        <a:t> Madam</a:t>
                      </a: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a:t>
                      </a:r>
                      <a:r>
                        <a:rPr lang="en-IN" sz="1000" b="1" dirty="0" smtClean="0">
                          <a:solidFill>
                            <a:schemeClr val="tx1">
                              <a:lumMod val="50000"/>
                              <a:lumOff val="50000"/>
                            </a:schemeClr>
                          </a:solidFill>
                          <a:latin typeface="+mj-lt"/>
                        </a:rPr>
                        <a:t>91</a:t>
                      </a:r>
                      <a:r>
                        <a:rPr lang="en-IN" sz="1000" b="1" baseline="0"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9558156311</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293235807"/>
              </p:ext>
            </p:extLst>
          </p:nvPr>
        </p:nvGraphicFramePr>
        <p:xfrm>
          <a:off x="285750" y="1981200"/>
          <a:ext cx="6991350" cy="6577146"/>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5 -6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a:t>
                      </a:r>
                    </a:p>
                    <a:p>
                      <a:pPr marL="171450" marR="0" lvl="0" indent="-171450" algn="l" defTabSz="91440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4" name="object 3"/>
          <p:cNvSpPr/>
          <p:nvPr/>
        </p:nvSpPr>
        <p:spPr>
          <a:xfrm>
            <a:off x="0" y="160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64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Operating </a:t>
            </a:r>
            <a:r>
              <a:rPr lang="en-US" sz="1400" b="1" dirty="0" smtClean="0">
                <a:solidFill>
                  <a:schemeClr val="bg1">
                    <a:lumMod val="50000"/>
                  </a:schemeClr>
                </a:solidFill>
                <a:latin typeface="+mj-lt"/>
                <a:cs typeface="Tahoma"/>
              </a:rPr>
              <a:t>Parameters ( MEE )</a:t>
            </a:r>
          </a:p>
        </p:txBody>
      </p:sp>
      <p:sp>
        <p:nvSpPr>
          <p:cNvPr id="16" name="object 20">
            <a:extLst>
              <a:ext uri="{FF2B5EF4-FFF2-40B4-BE49-F238E27FC236}">
                <a16:creationId xmlns:a16="http://schemas.microsoft.com/office/drawing/2014/main" xmlns="" id="{6FE6532C-2AFB-4985-81C8-2E14E662312D}"/>
              </a:ext>
            </a:extLst>
          </p:cNvPr>
          <p:cNvSpPr/>
          <p:nvPr/>
        </p:nvSpPr>
        <p:spPr>
          <a:xfrm>
            <a:off x="48006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17324328"/>
              </p:ext>
            </p:extLst>
          </p:nvPr>
        </p:nvGraphicFramePr>
        <p:xfrm>
          <a:off x="342900" y="2108414"/>
          <a:ext cx="6705600" cy="4810125"/>
        </p:xfrm>
        <a:graphic>
          <a:graphicData uri="http://schemas.openxmlformats.org/drawingml/2006/table">
            <a:tbl>
              <a:tblPr firstRow="1" bandRow="1">
                <a:tableStyleId>{5C22544A-7EE6-4342-B048-85BDC9FD1C3A}</a:tableStyleId>
              </a:tblPr>
              <a:tblGrid>
                <a:gridCol w="350414">
                  <a:extLst>
                    <a:ext uri="{9D8B030D-6E8A-4147-A177-3AD203B41FA5}">
                      <a16:colId xmlns:a16="http://schemas.microsoft.com/office/drawing/2014/main" xmlns="" val="3373966583"/>
                    </a:ext>
                  </a:extLst>
                </a:gridCol>
                <a:gridCol w="4762236">
                  <a:extLst>
                    <a:ext uri="{9D8B030D-6E8A-4147-A177-3AD203B41FA5}">
                      <a16:colId xmlns:a16="http://schemas.microsoft.com/office/drawing/2014/main" xmlns="" val="3157014140"/>
                    </a:ext>
                  </a:extLst>
                </a:gridCol>
                <a:gridCol w="1592950">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Value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(A)</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935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Size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 Ft(DIA) x 4 Ft. (Height)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MS IS 2062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Thickness	</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6 MM</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Heating Media	</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Electric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Heater Capacity </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30 KW/</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Quantity of heaters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 Nos. (One Heater cap. is 10 KW)</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With Outer side Insulation 40 mm with Glass wool And Coated by 26 Gauge </a:t>
                      </a:r>
                      <a:r>
                        <a:rPr lang="en-US" sz="1000" b="0" i="0" u="none" strike="noStrike" dirty="0" err="1" smtClean="0">
                          <a:solidFill>
                            <a:srgbClr val="808080"/>
                          </a:solidFill>
                          <a:effectLst/>
                          <a:latin typeface="Calibri" panose="020F0502020204030204" pitchFamily="34" charset="0"/>
                        </a:rPr>
                        <a:t>Aluminium</a:t>
                      </a:r>
                      <a:r>
                        <a:rPr lang="en-US" sz="1000" b="0" i="0" u="none" strike="noStrike" dirty="0" smtClean="0">
                          <a:solidFill>
                            <a:srgbClr val="808080"/>
                          </a:solidFill>
                          <a:effectLst/>
                          <a:latin typeface="Calibri" panose="020F0502020204030204" pitchFamily="34" charset="0"/>
                        </a:rPr>
                        <a:t> sheet.</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With Other Required Connection Inlet and outlet.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7</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Electric</a:t>
                      </a:r>
                      <a:r>
                        <a:rPr lang="en-US" sz="1000" b="0" i="0" u="none" strike="noStrike" baseline="0" dirty="0" smtClean="0">
                          <a:solidFill>
                            <a:srgbClr val="808080"/>
                          </a:solidFill>
                          <a:effectLst/>
                          <a:latin typeface="Calibri" panose="020F0502020204030204" pitchFamily="34" charset="0"/>
                        </a:rPr>
                        <a:t> Panel</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ON/OFF switch- Schneider make</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Temp. Controller -</a:t>
                      </a:r>
                      <a:r>
                        <a:rPr lang="en-US" sz="1000" b="0" i="0" u="none" strike="noStrike" dirty="0" err="1" smtClean="0">
                          <a:solidFill>
                            <a:srgbClr val="808080"/>
                          </a:solidFill>
                          <a:effectLst/>
                          <a:latin typeface="Calibri" panose="020F0502020204030204" pitchFamily="34" charset="0"/>
                        </a:rPr>
                        <a:t>Yudian</a:t>
                      </a:r>
                      <a:endParaRPr lang="en-US" sz="1000" b="0" i="0" u="none" strike="noStrike" dirty="0" smtClean="0">
                        <a:solidFill>
                          <a:srgbClr val="808080"/>
                        </a:solidFill>
                        <a:effectLst/>
                        <a:latin typeface="Calibri" panose="020F0502020204030204" pitchFamily="34" charset="0"/>
                      </a:endParaRP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Temp. Indicator-</a:t>
                      </a:r>
                      <a:r>
                        <a:rPr lang="en-US" sz="1000" b="0" i="0" u="none" strike="noStrike" dirty="0" err="1" smtClean="0">
                          <a:solidFill>
                            <a:srgbClr val="808080"/>
                          </a:solidFill>
                          <a:effectLst/>
                          <a:latin typeface="Calibri" panose="020F0502020204030204" pitchFamily="34" charset="0"/>
                        </a:rPr>
                        <a:t>Yudian</a:t>
                      </a:r>
                      <a:endParaRPr lang="en-US" sz="1000" b="0" i="0" u="none" strike="noStrike" dirty="0" smtClean="0">
                        <a:solidFill>
                          <a:srgbClr val="808080"/>
                        </a:solidFill>
                        <a:effectLst/>
                        <a:latin typeface="Calibri" panose="020F0502020204030204" pitchFamily="34" charset="0"/>
                      </a:endParaRP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RYB Light-</a:t>
                      </a:r>
                      <a:r>
                        <a:rPr lang="en-US" sz="1000" b="0" i="0" u="none" strike="noStrike" dirty="0" err="1" smtClean="0">
                          <a:solidFill>
                            <a:srgbClr val="808080"/>
                          </a:solidFill>
                          <a:effectLst/>
                          <a:latin typeface="Calibri" panose="020F0502020204030204" pitchFamily="34" charset="0"/>
                        </a:rPr>
                        <a:t>Teknik</a:t>
                      </a:r>
                      <a:endParaRPr lang="en-US" sz="1000" b="0" i="0" u="none" strike="noStrike" dirty="0" smtClean="0">
                        <a:solidFill>
                          <a:srgbClr val="808080"/>
                        </a:solidFill>
                        <a:effectLst/>
                        <a:latin typeface="Calibri" panose="020F0502020204030204" pitchFamily="34" charset="0"/>
                      </a:endParaRP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Liquid level Controller: To Cut off heaters when water level low.</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MCB and Contactor- Schneider</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With Thermocouple “J” Type.</a:t>
                      </a:r>
                    </a:p>
                    <a:p>
                      <a:pPr marL="171450" indent="-171450" algn="ctr"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With Interconnection Wiring.</a:t>
                      </a:r>
                    </a:p>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bl>
          </a:graphicData>
        </a:graphic>
      </p:graphicFrame>
      <p:pic>
        <p:nvPicPr>
          <p:cNvPr id="17" name="Picture 16"/>
          <p:cNvPicPr>
            <a:picLocks noChangeAspect="1"/>
          </p:cNvPicPr>
          <p:nvPr/>
        </p:nvPicPr>
        <p:blipFill>
          <a:blip r:embed="rId4"/>
          <a:stretch>
            <a:fillRect/>
          </a:stretch>
        </p:blipFill>
        <p:spPr>
          <a:xfrm>
            <a:off x="0" y="0"/>
            <a:ext cx="7543800" cy="1435162"/>
          </a:xfrm>
          <a:prstGeom prst="rect">
            <a:avLst/>
          </a:prstGeom>
        </p:spPr>
      </p:pic>
      <p:sp>
        <p:nvSpPr>
          <p:cNvPr id="18"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2562</TotalTime>
  <Words>696</Words>
  <Application>Microsoft Office PowerPoint</Application>
  <PresentationFormat>Custom</PresentationFormat>
  <Paragraphs>140</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vt:lpstr>
      <vt:lpstr>Lato</vt:lpstr>
      <vt:lpstr>Lato Black</vt:lpstr>
      <vt:lpstr>Tahoma</vt:lpstr>
      <vt:lpstr>Wingdings</vt:lpstr>
      <vt:lpstr>Office Theme</vt:lpstr>
      <vt:lpstr>Techno-Commercial Offer</vt:lpstr>
      <vt:lpstr>Commercial Terms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539</cp:revision>
  <cp:lastPrinted>2018-03-03T08:51:40Z</cp:lastPrinted>
  <dcterms:created xsi:type="dcterms:W3CDTF">2018-02-18T07:33:25Z</dcterms:created>
  <dcterms:modified xsi:type="dcterms:W3CDTF">2019-06-12T12:53:39Z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