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35" r:id="rId2"/>
    <p:sldId id="336" r:id="rId3"/>
    <p:sldId id="338" r:id="rId4"/>
    <p:sldId id="337" r:id="rId5"/>
  </p:sldIdLst>
  <p:sldSz cx="7543800" cy="10058400"/>
  <p:notesSz cx="6735763" cy="9866313"/>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66" d="100"/>
          <a:sy n="66" d="100"/>
        </p:scale>
        <p:origin x="1950" y="4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548" cy="495184"/>
          </a:xfrm>
          <a:prstGeom prst="rect">
            <a:avLst/>
          </a:prstGeom>
        </p:spPr>
        <p:txBody>
          <a:bodyPr vert="horz" lIns="86237" tIns="43119" rIns="86237" bIns="43119" rtlCol="0"/>
          <a:lstStyle>
            <a:lvl1pPr algn="l">
              <a:defRPr sz="1100"/>
            </a:lvl1pPr>
          </a:lstStyle>
          <a:p>
            <a:endParaRPr lang="en-IN" dirty="0"/>
          </a:p>
        </p:txBody>
      </p:sp>
      <p:sp>
        <p:nvSpPr>
          <p:cNvPr id="3" name="Date Placeholder 2"/>
          <p:cNvSpPr>
            <a:spLocks noGrp="1"/>
          </p:cNvSpPr>
          <p:nvPr>
            <p:ph type="dt" idx="1"/>
          </p:nvPr>
        </p:nvSpPr>
        <p:spPr>
          <a:xfrm>
            <a:off x="3815799" y="1"/>
            <a:ext cx="2918548" cy="495184"/>
          </a:xfrm>
          <a:prstGeom prst="rect">
            <a:avLst/>
          </a:prstGeom>
        </p:spPr>
        <p:txBody>
          <a:bodyPr vert="horz" lIns="86237" tIns="43119" rIns="86237" bIns="43119" rtlCol="0"/>
          <a:lstStyle>
            <a:lvl1pPr algn="r">
              <a:defRPr sz="1100"/>
            </a:lvl1pPr>
          </a:lstStyle>
          <a:p>
            <a:fld id="{A043926B-0ADE-4DFF-91B1-D15D027C6132}" type="datetimeFigureOut">
              <a:rPr lang="en-IN" smtClean="0"/>
              <a:pPr/>
              <a:t>02-04-2019</a:t>
            </a:fld>
            <a:endParaRPr lang="en-IN" dirty="0"/>
          </a:p>
        </p:txBody>
      </p:sp>
      <p:sp>
        <p:nvSpPr>
          <p:cNvPr id="4" name="Slide Image Placeholder 3"/>
          <p:cNvSpPr>
            <a:spLocks noGrp="1" noRot="1" noChangeAspect="1"/>
          </p:cNvSpPr>
          <p:nvPr>
            <p:ph type="sldImg" idx="2"/>
          </p:nvPr>
        </p:nvSpPr>
        <p:spPr>
          <a:xfrm>
            <a:off x="2120900" y="1233488"/>
            <a:ext cx="2493963" cy="3328987"/>
          </a:xfrm>
          <a:prstGeom prst="rect">
            <a:avLst/>
          </a:prstGeom>
          <a:noFill/>
          <a:ln w="12700">
            <a:solidFill>
              <a:prstClr val="black"/>
            </a:solidFill>
          </a:ln>
        </p:spPr>
        <p:txBody>
          <a:bodyPr vert="horz" lIns="86237" tIns="43119" rIns="86237" bIns="43119" rtlCol="0" anchor="ctr"/>
          <a:lstStyle/>
          <a:p>
            <a:endParaRPr lang="en-IN" dirty="0"/>
          </a:p>
        </p:txBody>
      </p:sp>
      <p:sp>
        <p:nvSpPr>
          <p:cNvPr id="5" name="Notes Placeholder 4"/>
          <p:cNvSpPr>
            <a:spLocks noGrp="1"/>
          </p:cNvSpPr>
          <p:nvPr>
            <p:ph type="body" sz="quarter" idx="3"/>
          </p:nvPr>
        </p:nvSpPr>
        <p:spPr>
          <a:xfrm>
            <a:off x="673294" y="4747852"/>
            <a:ext cx="5389177" cy="3885172"/>
          </a:xfrm>
          <a:prstGeom prst="rect">
            <a:avLst/>
          </a:prstGeom>
        </p:spPr>
        <p:txBody>
          <a:bodyPr vert="horz" lIns="86237" tIns="43119" rIns="86237" bIns="431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129"/>
            <a:ext cx="2918548" cy="495184"/>
          </a:xfrm>
          <a:prstGeom prst="rect">
            <a:avLst/>
          </a:prstGeom>
        </p:spPr>
        <p:txBody>
          <a:bodyPr vert="horz" lIns="86237" tIns="43119" rIns="86237" bIns="43119" rtlCol="0" anchor="b"/>
          <a:lstStyle>
            <a:lvl1pPr algn="l">
              <a:defRPr sz="1100"/>
            </a:lvl1pPr>
          </a:lstStyle>
          <a:p>
            <a:endParaRPr lang="en-IN" dirty="0"/>
          </a:p>
        </p:txBody>
      </p:sp>
      <p:sp>
        <p:nvSpPr>
          <p:cNvPr id="7" name="Slide Number Placeholder 6"/>
          <p:cNvSpPr>
            <a:spLocks noGrp="1"/>
          </p:cNvSpPr>
          <p:nvPr>
            <p:ph type="sldNum" sz="quarter" idx="5"/>
          </p:nvPr>
        </p:nvSpPr>
        <p:spPr>
          <a:xfrm>
            <a:off x="3815799" y="9371129"/>
            <a:ext cx="2918548" cy="495184"/>
          </a:xfrm>
          <a:prstGeom prst="rect">
            <a:avLst/>
          </a:prstGeom>
        </p:spPr>
        <p:txBody>
          <a:bodyPr vert="horz" lIns="86237" tIns="43119" rIns="86237" bIns="43119" rtlCol="0" anchor="b"/>
          <a:lstStyle>
            <a:lvl1pPr algn="r">
              <a:defRPr sz="11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 April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 April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 April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 April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 April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 April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250507979"/>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a:t>
                      </a:r>
                      <a:r>
                        <a:rPr lang="en-US"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32410200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Electric Heated Evaporation Plant Of 200 liters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1,45,000/-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1,45,000/-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3320181845"/>
              </p:ext>
            </p:extLst>
          </p:nvPr>
        </p:nvGraphicFramePr>
        <p:xfrm>
          <a:off x="266700" y="1950720"/>
          <a:ext cx="7010400" cy="181356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4961">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ENVQ891700</a:t>
                      </a:r>
                    </a:p>
                    <a:p>
                      <a:r>
                        <a:rPr lang="en-IN" sz="1000" b="1" dirty="0" smtClean="0">
                          <a:solidFill>
                            <a:schemeClr val="tx1">
                              <a:lumMod val="50000"/>
                              <a:lumOff val="50000"/>
                            </a:schemeClr>
                          </a:solidFill>
                          <a:latin typeface="+mj-lt"/>
                        </a:rPr>
                        <a:t>Quotation Date		: 02.04.2019</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Parekh</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9825926676</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4961">
                <a:tc>
                  <a:txBody>
                    <a:bodyPr/>
                    <a:lstStyle/>
                    <a:p>
                      <a:r>
                        <a:rPr lang="en-IN" sz="1000" b="1" dirty="0" smtClean="0">
                          <a:solidFill>
                            <a:schemeClr val="tx1">
                              <a:lumMod val="50000"/>
                              <a:lumOff val="50000"/>
                            </a:schemeClr>
                          </a:solidFill>
                          <a:effectLst/>
                          <a:latin typeface="+mj-lt"/>
                          <a:ea typeface="+mn-ea"/>
                          <a:cs typeface="+mn-cs"/>
                        </a:rPr>
                        <a:t>To,</a:t>
                      </a:r>
                    </a:p>
                    <a:p>
                      <a:r>
                        <a:rPr lang="en-US" sz="1000" b="1" dirty="0" smtClean="0">
                          <a:solidFill>
                            <a:schemeClr val="tx1">
                              <a:lumMod val="50000"/>
                              <a:lumOff val="50000"/>
                            </a:schemeClr>
                          </a:solidFill>
                          <a:effectLst/>
                          <a:latin typeface="+mj-lt"/>
                          <a:ea typeface="+mn-ea"/>
                          <a:cs typeface="+mn-cs"/>
                        </a:rPr>
                        <a:t>Moly Metals</a:t>
                      </a:r>
                      <a:endParaRPr lang="en-IN" sz="1000" b="1" dirty="0" smtClean="0">
                        <a:solidFill>
                          <a:schemeClr val="tx1">
                            <a:lumMod val="50000"/>
                            <a:lumOff val="50000"/>
                          </a:schemeClr>
                        </a:solidFill>
                        <a:effectLst/>
                        <a:latin typeface="+mj-lt"/>
                        <a:ea typeface="+mn-ea"/>
                        <a:cs typeface="+mn-cs"/>
                      </a:endParaRPr>
                    </a:p>
                    <a:p>
                      <a:r>
                        <a:rPr lang="en-IN" sz="900" b="1" dirty="0" smtClean="0">
                          <a:solidFill>
                            <a:schemeClr val="tx1">
                              <a:lumMod val="50000"/>
                              <a:lumOff val="50000"/>
                            </a:schemeClr>
                          </a:solidFill>
                          <a:effectLst/>
                          <a:latin typeface="+mj-lt"/>
                          <a:ea typeface="+mn-ea"/>
                          <a:cs typeface="+mn-cs"/>
                        </a:rPr>
                        <a:t>202, Aditya Building, Near </a:t>
                      </a:r>
                      <a:r>
                        <a:rPr lang="en-IN" sz="900" b="1" dirty="0" err="1" smtClean="0">
                          <a:solidFill>
                            <a:schemeClr val="tx1">
                              <a:lumMod val="50000"/>
                              <a:lumOff val="50000"/>
                            </a:schemeClr>
                          </a:solidFill>
                          <a:effectLst/>
                          <a:latin typeface="+mj-lt"/>
                          <a:ea typeface="+mn-ea"/>
                          <a:cs typeface="+mn-cs"/>
                        </a:rPr>
                        <a:t>Khadayata</a:t>
                      </a:r>
                      <a:r>
                        <a:rPr lang="en-IN" sz="900" b="1" dirty="0" smtClean="0">
                          <a:solidFill>
                            <a:schemeClr val="tx1">
                              <a:lumMod val="50000"/>
                              <a:lumOff val="50000"/>
                            </a:schemeClr>
                          </a:solidFill>
                          <a:effectLst/>
                          <a:latin typeface="+mj-lt"/>
                          <a:ea typeface="+mn-ea"/>
                          <a:cs typeface="+mn-cs"/>
                        </a:rPr>
                        <a:t> Colony, </a:t>
                      </a:r>
                      <a:r>
                        <a:rPr lang="en-IN" sz="900" b="1" dirty="0" err="1" smtClean="0">
                          <a:solidFill>
                            <a:schemeClr val="tx1">
                              <a:lumMod val="50000"/>
                              <a:lumOff val="50000"/>
                            </a:schemeClr>
                          </a:solidFill>
                          <a:effectLst/>
                          <a:latin typeface="+mj-lt"/>
                          <a:ea typeface="+mn-ea"/>
                          <a:cs typeface="+mn-cs"/>
                        </a:rPr>
                        <a:t>Mithakhali</a:t>
                      </a:r>
                      <a:r>
                        <a:rPr lang="en-IN" sz="900" b="1" dirty="0" smtClean="0">
                          <a:solidFill>
                            <a:schemeClr val="tx1">
                              <a:lumMod val="50000"/>
                              <a:lumOff val="50000"/>
                            </a:schemeClr>
                          </a:solidFill>
                          <a:effectLst/>
                          <a:latin typeface="+mj-lt"/>
                          <a:ea typeface="+mn-ea"/>
                          <a:cs typeface="+mn-cs"/>
                        </a:rPr>
                        <a:t> Six Roads, </a:t>
                      </a:r>
                      <a:r>
                        <a:rPr lang="en-IN" sz="900" b="1" dirty="0" err="1" smtClean="0">
                          <a:solidFill>
                            <a:schemeClr val="tx1">
                              <a:lumMod val="50000"/>
                              <a:lumOff val="50000"/>
                            </a:schemeClr>
                          </a:solidFill>
                          <a:effectLst/>
                          <a:latin typeface="+mj-lt"/>
                          <a:ea typeface="+mn-ea"/>
                          <a:cs typeface="+mn-cs"/>
                        </a:rPr>
                        <a:t>Chimanlal</a:t>
                      </a:r>
                      <a:r>
                        <a:rPr lang="en-IN" sz="900" b="1" dirty="0" smtClean="0">
                          <a:solidFill>
                            <a:schemeClr val="tx1">
                              <a:lumMod val="50000"/>
                              <a:lumOff val="50000"/>
                            </a:schemeClr>
                          </a:solidFill>
                          <a:effectLst/>
                          <a:latin typeface="+mj-lt"/>
                          <a:ea typeface="+mn-ea"/>
                          <a:cs typeface="+mn-cs"/>
                        </a:rPr>
                        <a:t> </a:t>
                      </a:r>
                      <a:r>
                        <a:rPr lang="en-IN" sz="900" b="1" dirty="0" err="1" smtClean="0">
                          <a:solidFill>
                            <a:schemeClr val="tx1">
                              <a:lumMod val="50000"/>
                              <a:lumOff val="50000"/>
                            </a:schemeClr>
                          </a:solidFill>
                          <a:effectLst/>
                          <a:latin typeface="+mj-lt"/>
                          <a:ea typeface="+mn-ea"/>
                          <a:cs typeface="+mn-cs"/>
                        </a:rPr>
                        <a:t>Girdharlal</a:t>
                      </a:r>
                      <a:r>
                        <a:rPr lang="en-IN" sz="900" b="1" dirty="0" smtClean="0">
                          <a:solidFill>
                            <a:schemeClr val="tx1">
                              <a:lumMod val="50000"/>
                              <a:lumOff val="50000"/>
                            </a:schemeClr>
                          </a:solidFill>
                          <a:effectLst/>
                          <a:latin typeface="+mj-lt"/>
                          <a:ea typeface="+mn-ea"/>
                          <a:cs typeface="+mn-cs"/>
                        </a:rPr>
                        <a:t> Rd, </a:t>
                      </a:r>
                      <a:r>
                        <a:rPr lang="en-IN" sz="900" b="1" dirty="0" err="1" smtClean="0">
                          <a:solidFill>
                            <a:schemeClr val="tx1">
                              <a:lumMod val="50000"/>
                              <a:lumOff val="50000"/>
                            </a:schemeClr>
                          </a:solidFill>
                          <a:effectLst/>
                          <a:latin typeface="+mj-lt"/>
                          <a:ea typeface="+mn-ea"/>
                          <a:cs typeface="+mn-cs"/>
                        </a:rPr>
                        <a:t>Mithakhali</a:t>
                      </a:r>
                      <a:r>
                        <a:rPr lang="en-IN" sz="900" b="1" dirty="0" smtClean="0">
                          <a:solidFill>
                            <a:schemeClr val="tx1">
                              <a:lumMod val="50000"/>
                              <a:lumOff val="50000"/>
                            </a:schemeClr>
                          </a:solidFill>
                          <a:effectLst/>
                          <a:latin typeface="+mj-lt"/>
                          <a:ea typeface="+mn-ea"/>
                          <a:cs typeface="+mn-cs"/>
                        </a:rPr>
                        <a:t>, </a:t>
                      </a:r>
                      <a:r>
                        <a:rPr lang="en-IN" sz="900" b="1" dirty="0" err="1" smtClean="0">
                          <a:solidFill>
                            <a:schemeClr val="tx1">
                              <a:lumMod val="50000"/>
                              <a:lumOff val="50000"/>
                            </a:schemeClr>
                          </a:solidFill>
                          <a:effectLst/>
                          <a:latin typeface="+mj-lt"/>
                          <a:ea typeface="+mn-ea"/>
                          <a:cs typeface="+mn-cs"/>
                        </a:rPr>
                        <a:t>Navrangpura</a:t>
                      </a:r>
                      <a:r>
                        <a:rPr lang="en-IN" sz="900" b="1" dirty="0" smtClean="0">
                          <a:solidFill>
                            <a:schemeClr val="tx1">
                              <a:lumMod val="50000"/>
                              <a:lumOff val="50000"/>
                            </a:schemeClr>
                          </a:solidFill>
                          <a:effectLst/>
                          <a:latin typeface="+mj-lt"/>
                          <a:ea typeface="+mn-ea"/>
                          <a:cs typeface="+mn-cs"/>
                        </a:rPr>
                        <a:t>, Ahmedabad, Gujarat 380009</a:t>
                      </a:r>
                      <a:endParaRPr lang="en-IN" sz="900" b="1" baseline="0"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Phone : ------</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02.04.2019</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ea typeface="+mn-ea"/>
                          <a:cs typeface="+mn-cs"/>
                        </a:rPr>
                        <a:t>:</a:t>
                      </a:r>
                      <a:r>
                        <a:rPr lang="en-IN" sz="1000" b="1" baseline="0" dirty="0" smtClean="0">
                          <a:solidFill>
                            <a:schemeClr val="tx1">
                              <a:lumMod val="50000"/>
                              <a:lumOff val="50000"/>
                            </a:schemeClr>
                          </a:solidFill>
                          <a:latin typeface="+mj-lt"/>
                          <a:ea typeface="+mn-ea"/>
                          <a:cs typeface="+mn-cs"/>
                        </a:rPr>
                        <a:t> </a:t>
                      </a:r>
                      <a:r>
                        <a:rPr lang="en-IN" sz="900" b="1" baseline="0" dirty="0" smtClean="0">
                          <a:solidFill>
                            <a:schemeClr val="tx1">
                              <a:lumMod val="50000"/>
                              <a:lumOff val="50000"/>
                            </a:schemeClr>
                          </a:solidFill>
                          <a:latin typeface="+mj-lt"/>
                          <a:ea typeface="+mn-ea"/>
                          <a:cs typeface="+mn-cs"/>
                        </a:rPr>
                        <a:t>miteshmishra29@yahoo.com</a:t>
                      </a:r>
                      <a:endParaRPr lang="en-IN" sz="800" b="1" dirty="0" smtClean="0">
                        <a:solidFill>
                          <a:schemeClr val="tx1">
                            <a:lumMod val="50000"/>
                            <a:lumOff val="50000"/>
                          </a:schemeClr>
                        </a:solidFill>
                        <a:latin typeface="+mj-lt"/>
                        <a:ea typeface="+mn-ea"/>
                        <a:cs typeface="+mn-cs"/>
                      </a:endParaRPr>
                    </a:p>
                    <a:p>
                      <a:r>
                        <a:rPr lang="en-IN" sz="1000" b="1" dirty="0" smtClean="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Mr.</a:t>
                      </a:r>
                      <a:r>
                        <a:rPr lang="en-IN" sz="8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n-lt"/>
                          <a:ea typeface="+mn-ea"/>
                          <a:cs typeface="+mn-cs"/>
                        </a:rPr>
                        <a:t>Mitesh</a:t>
                      </a:r>
                      <a:r>
                        <a:rPr lang="en-IN" sz="1000" b="1" baseline="0" dirty="0" smtClean="0">
                          <a:solidFill>
                            <a:schemeClr val="tx1">
                              <a:lumMod val="50000"/>
                              <a:lumOff val="50000"/>
                            </a:schemeClr>
                          </a:solidFill>
                          <a:latin typeface="+mn-lt"/>
                          <a:ea typeface="+mn-ea"/>
                          <a:cs typeface="+mn-cs"/>
                        </a:rPr>
                        <a:t> Mishra</a:t>
                      </a:r>
                      <a:endParaRPr lang="en-IN" sz="1100" b="1" dirty="0" smtClean="0">
                        <a:solidFill>
                          <a:schemeClr val="tx1">
                            <a:lumMod val="50000"/>
                            <a:lumOff val="50000"/>
                          </a:schemeClr>
                        </a:solidFill>
                        <a:latin typeface="+mj-lt"/>
                        <a:ea typeface="+mn-ea"/>
                        <a:cs typeface="+mn-cs"/>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a:t>
                      </a:r>
                      <a:r>
                        <a:rPr lang="en-IN" sz="1000" b="1" dirty="0" smtClean="0">
                          <a:solidFill>
                            <a:schemeClr val="tx1">
                              <a:lumMod val="50000"/>
                              <a:lumOff val="50000"/>
                            </a:schemeClr>
                          </a:solidFill>
                          <a:latin typeface="+mj-lt"/>
                        </a:rPr>
                        <a:t>: +91 9925335295</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6801482"/>
              </p:ext>
            </p:extLst>
          </p:nvPr>
        </p:nvGraphicFramePr>
        <p:xfrm>
          <a:off x="285750" y="1981200"/>
          <a:ext cx="6991350" cy="64247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smtClean="0">
                          <a:solidFill>
                            <a:srgbClr val="7F7F7F"/>
                          </a:solidFill>
                          <a:effectLst/>
                          <a:latin typeface="+mj-lt"/>
                        </a:rPr>
                        <a:t>3-5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a:t>
                      </a:r>
                    </a:p>
                    <a:p>
                      <a:pPr marL="171450" marR="0" lvl="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Supply/ laying and termination of incoming power cables up to local electrical panel.</a:t>
                      </a:r>
                    </a:p>
                    <a:p>
                      <a:pPr algn="l" fontAlgn="ctr"/>
                      <a:r>
                        <a:rPr lang="en-US" sz="1000" b="1" i="0" u="none" strike="noStrike" dirty="0" smtClean="0">
                          <a:solidFill>
                            <a:srgbClr val="7F7F7F"/>
                          </a:solidFill>
                          <a:effectLst/>
                          <a:latin typeface="+mj-lt"/>
                        </a:rPr>
                        <a:t>5. Any emergency/ critical power supply.</a:t>
                      </a:r>
                    </a:p>
                    <a:p>
                      <a:pPr algn="l" fontAlgn="ctr"/>
                      <a:r>
                        <a:rPr lang="en-US" sz="1000" b="1" i="0" u="none" strike="noStrike" dirty="0" smtClean="0">
                          <a:solidFill>
                            <a:srgbClr val="7F7F7F"/>
                          </a:solidFill>
                          <a:effectLst/>
                          <a:latin typeface="+mj-lt"/>
                        </a:rPr>
                        <a:t>6. Any other studies or modification of the scope shall be carried out with extra costs.</a:t>
                      </a:r>
                    </a:p>
                    <a:p>
                      <a:pPr algn="l" fontAlgn="ctr"/>
                      <a:r>
                        <a:rPr lang="en-US" sz="1000" b="1" i="0" u="none" strike="noStrike" dirty="0" smtClean="0">
                          <a:solidFill>
                            <a:srgbClr val="7F7F7F"/>
                          </a:solidFill>
                          <a:effectLst/>
                          <a:latin typeface="+mj-lt"/>
                        </a:rPr>
                        <a:t>7. Liaison work (if any) will not be in scope of Environ</a:t>
                      </a:r>
                    </a:p>
                    <a:p>
                      <a:pPr algn="l" fontAlgn="ctr"/>
                      <a:r>
                        <a:rPr lang="en-US" sz="1000" b="1" i="0" u="none" strike="noStrike" dirty="0" smtClean="0">
                          <a:solidFill>
                            <a:srgbClr val="7F7F7F"/>
                          </a:solidFill>
                          <a:effectLst/>
                          <a:latin typeface="+mj-lt"/>
                        </a:rPr>
                        <a:t>8. Safety and security by client. </a:t>
                      </a:r>
                    </a:p>
                    <a:p>
                      <a:pPr algn="l" fontAlgn="ctr"/>
                      <a:r>
                        <a:rPr lang="en-US" sz="1000" b="1" i="0" u="none" strike="noStrike" dirty="0" smtClean="0">
                          <a:solidFill>
                            <a:srgbClr val="7F7F7F"/>
                          </a:solidFill>
                          <a:effectLst/>
                          <a:latin typeface="+mj-lt"/>
                        </a:rPr>
                        <a:t>9.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17" name="Picture 16"/>
          <p:cNvPicPr>
            <a:picLocks noChangeAspect="1"/>
          </p:cNvPicPr>
          <p:nvPr/>
        </p:nvPicPr>
        <p:blipFill>
          <a:blip r:embed="rId3"/>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15413834"/>
              </p:ext>
            </p:extLst>
          </p:nvPr>
        </p:nvGraphicFramePr>
        <p:xfrm>
          <a:off x="342900" y="199644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object 3"/>
          <p:cNvSpPr/>
          <p:nvPr/>
        </p:nvSpPr>
        <p:spPr>
          <a:xfrm>
            <a:off x="0" y="1558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5"/>
          <p:cNvSpPr txBox="1"/>
          <p:nvPr/>
        </p:nvSpPr>
        <p:spPr>
          <a:xfrm>
            <a:off x="454723" y="1607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19" name="object 20">
            <a:extLst>
              <a:ext uri="{FF2B5EF4-FFF2-40B4-BE49-F238E27FC236}">
                <a16:creationId xmlns:a16="http://schemas.microsoft.com/office/drawing/2014/main" xmlns="" id="{6FE6532C-2AFB-4985-81C8-2E14E662312D}"/>
              </a:ext>
            </a:extLst>
          </p:cNvPr>
          <p:cNvSpPr/>
          <p:nvPr/>
        </p:nvSpPr>
        <p:spPr>
          <a:xfrm>
            <a:off x="3962400" y="155816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92166918"/>
              </p:ext>
            </p:extLst>
          </p:nvPr>
        </p:nvGraphicFramePr>
        <p:xfrm>
          <a:off x="342900" y="3649636"/>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object 3"/>
          <p:cNvSpPr/>
          <p:nvPr/>
        </p:nvSpPr>
        <p:spPr>
          <a:xfrm>
            <a:off x="7620" y="3200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5"/>
          <p:cNvSpPr txBox="1"/>
          <p:nvPr/>
        </p:nvSpPr>
        <p:spPr>
          <a:xfrm>
            <a:off x="462343" y="3249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24" name="object 20">
            <a:extLst>
              <a:ext uri="{FF2B5EF4-FFF2-40B4-BE49-F238E27FC236}">
                <a16:creationId xmlns:a16="http://schemas.microsoft.com/office/drawing/2014/main" xmlns="" id="{6FE6532C-2AFB-4985-81C8-2E14E662312D}"/>
              </a:ext>
            </a:extLst>
          </p:cNvPr>
          <p:cNvSpPr/>
          <p:nvPr/>
        </p:nvSpPr>
        <p:spPr>
          <a:xfrm>
            <a:off x="3970020" y="3200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28386523"/>
              </p:ext>
            </p:extLst>
          </p:nvPr>
        </p:nvGraphicFramePr>
        <p:xfrm>
          <a:off x="342900" y="54674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Colour</a:t>
                      </a:r>
                      <a:r>
                        <a:rPr lang="en-US" sz="1000" b="0" baseline="0" dirty="0" smtClean="0">
                          <a:solidFill>
                            <a:schemeClr val="bg1">
                              <a:lumMod val="50000"/>
                            </a:schemeClr>
                          </a:solidFill>
                          <a:latin typeface="+mj-lt"/>
                          <a:ea typeface="MS Mincho"/>
                          <a:cs typeface="Times New Roman"/>
                        </a:rPr>
                        <a:t>/</a:t>
                      </a:r>
                      <a:r>
                        <a:rPr lang="en-US" sz="1000" b="0" baseline="0" dirty="0" err="1" smtClean="0">
                          <a:solidFill>
                            <a:schemeClr val="bg1">
                              <a:lumMod val="50000"/>
                            </a:schemeClr>
                          </a:solidFill>
                          <a:latin typeface="+mj-lt"/>
                          <a:ea typeface="MS Mincho"/>
                          <a:cs typeface="Times New Roman"/>
                        </a:rPr>
                        <a:t>Odour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object 3"/>
          <p:cNvSpPr/>
          <p:nvPr/>
        </p:nvSpPr>
        <p:spPr>
          <a:xfrm>
            <a:off x="0" y="5029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5"/>
          <p:cNvSpPr txBox="1"/>
          <p:nvPr/>
        </p:nvSpPr>
        <p:spPr>
          <a:xfrm>
            <a:off x="454723" y="5078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28" name="object 20">
            <a:extLst>
              <a:ext uri="{FF2B5EF4-FFF2-40B4-BE49-F238E27FC236}">
                <a16:creationId xmlns:a16="http://schemas.microsoft.com/office/drawing/2014/main" xmlns="" id="{6FE6532C-2AFB-4985-81C8-2E14E662312D}"/>
              </a:ext>
            </a:extLst>
          </p:cNvPr>
          <p:cNvSpPr/>
          <p:nvPr/>
        </p:nvSpPr>
        <p:spPr>
          <a:xfrm>
            <a:off x="3962400" y="5029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9" name="Table 2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86853700"/>
              </p:ext>
            </p:extLst>
          </p:nvPr>
        </p:nvGraphicFramePr>
        <p:xfrm>
          <a:off x="342900" y="7486232"/>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object 3"/>
          <p:cNvSpPr/>
          <p:nvPr/>
        </p:nvSpPr>
        <p:spPr>
          <a:xfrm>
            <a:off x="7620" y="7036996"/>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5"/>
          <p:cNvSpPr txBox="1"/>
          <p:nvPr/>
        </p:nvSpPr>
        <p:spPr>
          <a:xfrm>
            <a:off x="462343" y="7086527"/>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32" name="object 20">
            <a:extLst>
              <a:ext uri="{FF2B5EF4-FFF2-40B4-BE49-F238E27FC236}">
                <a16:creationId xmlns:a16="http://schemas.microsoft.com/office/drawing/2014/main" xmlns="" id="{6FE6532C-2AFB-4985-81C8-2E14E662312D}"/>
              </a:ext>
            </a:extLst>
          </p:cNvPr>
          <p:cNvSpPr/>
          <p:nvPr/>
        </p:nvSpPr>
        <p:spPr>
          <a:xfrm>
            <a:off x="3970020" y="7036997"/>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2835469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19325600"/>
              </p:ext>
            </p:extLst>
          </p:nvPr>
        </p:nvGraphicFramePr>
        <p:xfrm>
          <a:off x="342900" y="2108414"/>
          <a:ext cx="6705600" cy="4962525"/>
        </p:xfrm>
        <a:graphic>
          <a:graphicData uri="http://schemas.openxmlformats.org/drawingml/2006/table">
            <a:tbl>
              <a:tblPr firstRow="1" bandRow="1">
                <a:tableStyleId>{5C22544A-7EE6-4342-B048-85BDC9FD1C3A}</a:tableStyleId>
              </a:tblPr>
              <a:tblGrid>
                <a:gridCol w="350414">
                  <a:extLst>
                    <a:ext uri="{9D8B030D-6E8A-4147-A177-3AD203B41FA5}">
                      <a16:colId xmlns="" xmlns:a16="http://schemas.microsoft.com/office/drawing/2014/main" val="3373966583"/>
                    </a:ext>
                  </a:extLst>
                </a:gridCol>
                <a:gridCol w="4762236">
                  <a:extLst>
                    <a:ext uri="{9D8B030D-6E8A-4147-A177-3AD203B41FA5}">
                      <a16:colId xmlns="" xmlns:a16="http://schemas.microsoft.com/office/drawing/2014/main" val="3157014140"/>
                    </a:ext>
                  </a:extLst>
                </a:gridCol>
                <a:gridCol w="1592950">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Size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700</a:t>
                      </a:r>
                      <a:r>
                        <a:rPr lang="en-US" sz="1000" b="0" i="0" u="none" strike="noStrike" baseline="0" dirty="0" smtClean="0">
                          <a:solidFill>
                            <a:srgbClr val="808080"/>
                          </a:solidFill>
                          <a:effectLst/>
                          <a:latin typeface="Calibri" panose="020F0502020204030204" pitchFamily="34" charset="0"/>
                        </a:rPr>
                        <a:t> mm</a:t>
                      </a:r>
                      <a:r>
                        <a:rPr lang="en-US" sz="1000" b="0" i="0" u="none" strike="noStrike" dirty="0" smtClean="0">
                          <a:solidFill>
                            <a:srgbClr val="808080"/>
                          </a:solidFill>
                          <a:effectLst/>
                          <a:latin typeface="Calibri" panose="020F0502020204030204" pitchFamily="34" charset="0"/>
                        </a:rPr>
                        <a:t>(DIA) x 900 mm. (Height)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MS IS 2062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Thickness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6 MM</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Heating Media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Electric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Heater Capacity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 KW/</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Quantity of heaters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 Nos. (One Heater cap. is 5 KW)</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Outer side Insulation 40 mm with Glass wool And Coated by 26 Gauge </a:t>
                      </a:r>
                      <a:r>
                        <a:rPr lang="en-US" sz="1000" b="0" i="0" u="none" strike="noStrike" dirty="0" err="1" smtClean="0">
                          <a:solidFill>
                            <a:srgbClr val="808080"/>
                          </a:solidFill>
                          <a:effectLst/>
                          <a:latin typeface="Calibri" panose="020F0502020204030204" pitchFamily="34" charset="0"/>
                        </a:rPr>
                        <a:t>Aluminium</a:t>
                      </a:r>
                      <a:r>
                        <a:rPr lang="en-US" sz="1000" b="0" i="0" u="none" strike="noStrike" dirty="0" smtClean="0">
                          <a:solidFill>
                            <a:srgbClr val="808080"/>
                          </a:solidFill>
                          <a:effectLst/>
                          <a:latin typeface="Calibri" panose="020F0502020204030204" pitchFamily="34" charset="0"/>
                        </a:rPr>
                        <a:t> sheet.</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Other Required Connection Inlet and outlet.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a:t>
                      </a:r>
                      <a:r>
                        <a:rPr lang="en-US" sz="1000" b="0" i="0" u="none" strike="noStrike" baseline="0" dirty="0" smtClean="0">
                          <a:solidFill>
                            <a:srgbClr val="808080"/>
                          </a:solidFill>
                          <a:effectLst/>
                          <a:latin typeface="Calibri" panose="020F0502020204030204" pitchFamily="34" charset="0"/>
                        </a:rPr>
                        <a:t> Panel</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ON/OFF switch- Schneider make</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Temp. Controller -</a:t>
                      </a:r>
                      <a:r>
                        <a:rPr lang="en-US" sz="1000" b="0" i="0" u="none" strike="noStrike" dirty="0" err="1" smtClean="0">
                          <a:solidFill>
                            <a:srgbClr val="808080"/>
                          </a:solidFill>
                          <a:effectLst/>
                          <a:latin typeface="Calibri" panose="020F0502020204030204" pitchFamily="34" charset="0"/>
                        </a:rPr>
                        <a:t>Yudian</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Temp. Indicator-</a:t>
                      </a:r>
                      <a:r>
                        <a:rPr lang="en-US" sz="1000" b="0" i="0" u="none" strike="noStrike" dirty="0" err="1" smtClean="0">
                          <a:solidFill>
                            <a:srgbClr val="808080"/>
                          </a:solidFill>
                          <a:effectLst/>
                          <a:latin typeface="Calibri" panose="020F0502020204030204" pitchFamily="34" charset="0"/>
                        </a:rPr>
                        <a:t>Yudian</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RYB Light-</a:t>
                      </a:r>
                      <a:r>
                        <a:rPr lang="en-US" sz="1000" b="0" i="0" u="none" strike="noStrike" dirty="0" err="1" smtClean="0">
                          <a:solidFill>
                            <a:srgbClr val="808080"/>
                          </a:solidFill>
                          <a:effectLst/>
                          <a:latin typeface="Calibri" panose="020F0502020204030204" pitchFamily="34" charset="0"/>
                        </a:rPr>
                        <a:t>Teknik</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Liquid level Controller: To Cut off heaters when water level low.</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MCB and Contactor- Schneider</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Thermocouple “J” Type.</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Interconnection Wiring.</a:t>
                      </a:r>
                    </a:p>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2839</TotalTime>
  <Words>857</Words>
  <Application>Microsoft Office PowerPoint</Application>
  <PresentationFormat>Custom</PresentationFormat>
  <Paragraphs>201</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MS Mincho</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552</cp:revision>
  <cp:lastPrinted>2019-01-30T07:54:09Z</cp:lastPrinted>
  <dcterms:created xsi:type="dcterms:W3CDTF">2018-02-18T07:33:25Z</dcterms:created>
  <dcterms:modified xsi:type="dcterms:W3CDTF">2019-04-02T13:11:35Z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