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35" r:id="rId2"/>
    <p:sldId id="336" r:id="rId3"/>
    <p:sldId id="337" r:id="rId4"/>
    <p:sldId id="367" r:id="rId5"/>
    <p:sldId id="370" r:id="rId6"/>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00" d="100"/>
          <a:sy n="100" d="100"/>
        </p:scale>
        <p:origin x="1134" y="-1590"/>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24-10-2018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24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24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24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24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24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 xmlns:a16="http://schemas.microsoft.com/office/drawing/2014/main"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 xmlns:a16="http://schemas.microsoft.com/office/drawing/2014/main" val="2856138856"/>
                    </a:ext>
                  </a:extLst>
                </a:gridCol>
                <a:gridCol w="2362200">
                  <a:extLst>
                    <a:ext uri="{9D8B030D-6E8A-4147-A177-3AD203B41FA5}">
                      <a16:colId xmlns="" xmlns:a16="http://schemas.microsoft.com/office/drawing/2014/main" val="1236899644"/>
                    </a:ext>
                  </a:extLst>
                </a:gridCol>
                <a:gridCol w="2286000">
                  <a:extLst>
                    <a:ext uri="{9D8B030D-6E8A-4147-A177-3AD203B41FA5}">
                      <a16:colId xmlns="" xmlns:a16="http://schemas.microsoft.com/office/drawing/2014/main"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147124901"/>
                  </a:ext>
                </a:extLst>
              </a:tr>
            </a:tbl>
          </a:graphicData>
        </a:graphic>
      </p:graphicFrame>
      <p:graphicFrame>
        <p:nvGraphicFramePr>
          <p:cNvPr id="109" name="Table 108">
            <a:extLst>
              <a:ext uri="{FF2B5EF4-FFF2-40B4-BE49-F238E27FC236}">
                <a16:creationId xmlns="" xmlns:a16="http://schemas.microsoft.com/office/drawing/2014/main"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0" name="Table 109">
            <a:extLst>
              <a:ext uri="{FF2B5EF4-FFF2-40B4-BE49-F238E27FC236}">
                <a16:creationId xmlns="" xmlns:a16="http://schemas.microsoft.com/office/drawing/2014/main"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1" name="Table 110">
            <a:extLst>
              <a:ext uri="{FF2B5EF4-FFF2-40B4-BE49-F238E27FC236}">
                <a16:creationId xmlns="" xmlns:a16="http://schemas.microsoft.com/office/drawing/2014/main"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 xmlns:a16="http://schemas.microsoft.com/office/drawing/2014/main"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2" name="Table 111">
            <a:extLst>
              <a:ext uri="{FF2B5EF4-FFF2-40B4-BE49-F238E27FC236}">
                <a16:creationId xmlns="" xmlns:a16="http://schemas.microsoft.com/office/drawing/2014/main"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 xmlns:a16="http://schemas.microsoft.com/office/drawing/2014/main"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3" name="Table 112">
            <a:extLst>
              <a:ext uri="{FF2B5EF4-FFF2-40B4-BE49-F238E27FC236}">
                <a16:creationId xmlns="" xmlns:a16="http://schemas.microsoft.com/office/drawing/2014/main"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 xmlns:a16="http://schemas.microsoft.com/office/drawing/2014/main"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 xmlns:a16="http://schemas.microsoft.com/office/drawing/2014/main" val="4103268524"/>
                  </a:ext>
                </a:extLst>
              </a:tr>
            </a:tbl>
          </a:graphicData>
        </a:graphic>
      </p:graphicFrame>
      <p:graphicFrame>
        <p:nvGraphicFramePr>
          <p:cNvPr id="115" name="Table 114">
            <a:extLst>
              <a:ext uri="{FF2B5EF4-FFF2-40B4-BE49-F238E27FC236}">
                <a16:creationId xmlns="" xmlns:a16="http://schemas.microsoft.com/office/drawing/2014/main" id="{76B1AAC6-23DE-4438-BC97-3B72CCC02752}"/>
              </a:ext>
            </a:extLst>
          </p:cNvPr>
          <p:cNvGraphicFramePr>
            <a:graphicFrameLocks noGrp="1"/>
          </p:cNvGraphicFramePr>
          <p:nvPr>
            <p:extLst>
              <p:ext uri="{D42A27DB-BD31-4B8C-83A1-F6EECF244321}">
                <p14:modId xmlns:p14="http://schemas.microsoft.com/office/powerpoint/2010/main" val="60235314"/>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 xmlns:a16="http://schemas.microsoft.com/office/drawing/2014/main" val="426547591"/>
                    </a:ext>
                  </a:extLst>
                </a:gridCol>
                <a:gridCol w="3239048">
                  <a:extLst>
                    <a:ext uri="{9D8B030D-6E8A-4147-A177-3AD203B41FA5}">
                      <a16:colId xmlns="" xmlns:a16="http://schemas.microsoft.com/office/drawing/2014/main" val="2169212374"/>
                    </a:ext>
                  </a:extLst>
                </a:gridCol>
                <a:gridCol w="441689">
                  <a:extLst>
                    <a:ext uri="{9D8B030D-6E8A-4147-A177-3AD203B41FA5}">
                      <a16:colId xmlns="" xmlns:a16="http://schemas.microsoft.com/office/drawing/2014/main" val="3509574035"/>
                    </a:ext>
                  </a:extLst>
                </a:gridCol>
                <a:gridCol w="588918">
                  <a:extLst>
                    <a:ext uri="{9D8B030D-6E8A-4147-A177-3AD203B41FA5}">
                      <a16:colId xmlns="" xmlns:a16="http://schemas.microsoft.com/office/drawing/2014/main" val="1065217496"/>
                    </a:ext>
                  </a:extLst>
                </a:gridCol>
                <a:gridCol w="1082798">
                  <a:extLst>
                    <a:ext uri="{9D8B030D-6E8A-4147-A177-3AD203B41FA5}">
                      <a16:colId xmlns="" xmlns:a16="http://schemas.microsoft.com/office/drawing/2014/main" val="1763197752"/>
                    </a:ext>
                  </a:extLst>
                </a:gridCol>
                <a:gridCol w="1032154">
                  <a:extLst>
                    <a:ext uri="{9D8B030D-6E8A-4147-A177-3AD203B41FA5}">
                      <a16:colId xmlns="" xmlns:a16="http://schemas.microsoft.com/office/drawing/2014/main"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Of Evaporation Plant Of 4 KLD Feed Capacity</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t>
                      </a:r>
                      <a:r>
                        <a:rPr lang="en-US" sz="1000" b="1" dirty="0" smtClean="0">
                          <a:solidFill>
                            <a:schemeClr val="bg1">
                              <a:lumMod val="50000"/>
                            </a:schemeClr>
                          </a:solidFill>
                          <a:latin typeface="+mj-lt"/>
                        </a:rPr>
                        <a:t>Single Effect Forced circulation Evaporation Unit  as per Scope of Work (4 KLD)</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a:t>
                      </a:r>
                    </a:p>
                    <a:p>
                      <a:pPr algn="ctr"/>
                      <a:endParaRPr lang="en-IN" sz="1000" b="1" dirty="0" smtClean="0">
                        <a:solidFill>
                          <a:schemeClr val="bg1">
                            <a:lumMod val="50000"/>
                          </a:schemeClr>
                        </a:solidFill>
                        <a:latin typeface="+mj-lt"/>
                      </a:endParaRP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j-lt"/>
                      </a:endParaRPr>
                    </a:p>
                    <a:p>
                      <a:pPr algn="ctr"/>
                      <a:endParaRPr lang="en-IN" sz="1000" b="1" dirty="0" smtClean="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IN" sz="1000" b="1" dirty="0" err="1" smtClean="0">
                          <a:solidFill>
                            <a:schemeClr val="bg1">
                              <a:lumMod val="50000"/>
                            </a:schemeClr>
                          </a:solidFill>
                          <a:latin typeface="+mn-lt"/>
                          <a:ea typeface="+mn-ea"/>
                          <a:cs typeface="+mn-cs"/>
                        </a:rPr>
                        <a:t>Rs</a:t>
                      </a:r>
                      <a:r>
                        <a:rPr lang="en-IN" sz="1000" b="1" dirty="0" smtClean="0">
                          <a:solidFill>
                            <a:schemeClr val="bg1">
                              <a:lumMod val="50000"/>
                            </a:schemeClr>
                          </a:solidFill>
                          <a:latin typeface="+mn-lt"/>
                          <a:ea typeface="+mn-ea"/>
                          <a:cs typeface="+mn-cs"/>
                        </a:rPr>
                        <a:t>. 18,80,000/-</a:t>
                      </a:r>
                    </a:p>
                    <a:p>
                      <a:pPr marL="0" marR="0" indent="0" algn="ctr" defTabSz="914400" eaLnBrk="1" fontAlgn="auto" latinLnBrk="0" hangingPunct="1">
                        <a:lnSpc>
                          <a:spcPct val="100000"/>
                        </a:lnSpc>
                        <a:spcBef>
                          <a:spcPts val="0"/>
                        </a:spcBef>
                        <a:spcAft>
                          <a:spcPts val="0"/>
                        </a:spcAft>
                        <a:buClrTx/>
                        <a:buSzTx/>
                        <a:buFontTx/>
                        <a:buNone/>
                        <a:tabLst/>
                        <a:defRPr/>
                      </a:pP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p>
                      <a:pPr algn="ctr"/>
                      <a:endParaRPr lang="en-IN" sz="1000" b="1" dirty="0" smtClean="0">
                        <a:solidFill>
                          <a:schemeClr val="bg1">
                            <a:lumMod val="50000"/>
                          </a:schemeClr>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760128737"/>
                  </a:ext>
                </a:extLst>
              </a:tr>
            </a:tbl>
          </a:graphicData>
        </a:graphic>
      </p:graphicFrame>
      <p:cxnSp>
        <p:nvCxnSpPr>
          <p:cNvPr id="116" name="Straight Connector 115">
            <a:extLst>
              <a:ext uri="{FF2B5EF4-FFF2-40B4-BE49-F238E27FC236}">
                <a16:creationId xmlns="" xmlns:a16="http://schemas.microsoft.com/office/drawing/2014/main"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graphicFrame>
        <p:nvGraphicFramePr>
          <p:cNvPr id="47" name="Table 46">
            <a:extLst>
              <a:ext uri="{FF2B5EF4-FFF2-40B4-BE49-F238E27FC236}">
                <a16:creationId xmlns="" xmlns:a16="http://schemas.microsoft.com/office/drawing/2014/main" id="{8D7DFF25-55C5-4D36-B9F9-EFCCCEDADAD8}"/>
              </a:ext>
            </a:extLst>
          </p:cNvPr>
          <p:cNvGraphicFramePr>
            <a:graphicFrameLocks noGrp="1"/>
          </p:cNvGraphicFramePr>
          <p:nvPr>
            <p:extLst>
              <p:ext uri="{D42A27DB-BD31-4B8C-83A1-F6EECF244321}">
                <p14:modId xmlns:p14="http://schemas.microsoft.com/office/powerpoint/2010/main" val="1643297259"/>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 xmlns:a16="http://schemas.microsoft.com/office/drawing/2014/main" val="2342809242"/>
                    </a:ext>
                  </a:extLst>
                </a:gridCol>
                <a:gridCol w="3506450">
                  <a:extLst>
                    <a:ext uri="{9D8B030D-6E8A-4147-A177-3AD203B41FA5}">
                      <a16:colId xmlns="" xmlns:a16="http://schemas.microsoft.com/office/drawing/2014/main"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 </a:t>
                      </a:r>
                    </a:p>
                    <a:p>
                      <a:r>
                        <a:rPr lang="en-IN" sz="1000" b="1" dirty="0"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Contact </a:t>
                      </a:r>
                      <a:r>
                        <a:rPr lang="en-IN" sz="1000" b="1" dirty="0">
                          <a:solidFill>
                            <a:schemeClr val="tx1">
                              <a:lumMod val="50000"/>
                              <a:lumOff val="50000"/>
                            </a:schemeClr>
                          </a:solidFill>
                          <a:latin typeface="+mj-lt"/>
                        </a:rPr>
                        <a:t>No		: +91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251518033"/>
                  </a:ext>
                </a:extLst>
              </a:tr>
              <a:tr h="637540">
                <a:tc>
                  <a:txBody>
                    <a:bodyPr/>
                    <a:lstStyle/>
                    <a:p>
                      <a:r>
                        <a:rPr lang="en-IN" sz="1000" b="1" dirty="0" smtClean="0">
                          <a:solidFill>
                            <a:schemeClr val="tx1">
                              <a:lumMod val="50000"/>
                              <a:lumOff val="50000"/>
                            </a:schemeClr>
                          </a:solidFill>
                          <a:effectLst/>
                          <a:latin typeface="+mn-lt"/>
                          <a:ea typeface="+mn-ea"/>
                          <a:cs typeface="+mn-cs"/>
                        </a:rPr>
                        <a:t>To,</a:t>
                      </a:r>
                    </a:p>
                    <a:p>
                      <a:r>
                        <a:rPr lang="en-IN" sz="1000" b="1" dirty="0" smtClean="0">
                          <a:solidFill>
                            <a:schemeClr val="tx1">
                              <a:lumMod val="50000"/>
                              <a:lumOff val="50000"/>
                            </a:schemeClr>
                          </a:solidFill>
                          <a:effectLst/>
                          <a:latin typeface="+mn-lt"/>
                          <a:ea typeface="+mn-ea"/>
                          <a:cs typeface="+mn-cs"/>
                        </a:rPr>
                        <a:t>Phone : +91 XXXXXXXXXX</a:t>
                      </a:r>
                      <a:endParaRPr lang="en-IN" sz="1000" b="1" dirty="0">
                        <a:solidFill>
                          <a:schemeClr val="tx1">
                            <a:lumMod val="50000"/>
                            <a:lumOff val="50000"/>
                          </a:schemeClr>
                        </a:solidFill>
                        <a:effectLst/>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err="1"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Mobile No.		: +</a:t>
                      </a:r>
                      <a:r>
                        <a:rPr lang="en-IN" sz="1000" b="1" dirty="0" smtClean="0">
                          <a:solidFill>
                            <a:schemeClr val="tx1">
                              <a:lumMod val="50000"/>
                              <a:lumOff val="50000"/>
                            </a:schemeClr>
                          </a:solidFill>
                          <a:latin typeface="+mj-lt"/>
                        </a:rPr>
                        <a:t>91</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 xmlns:a16="http://schemas.microsoft.com/office/drawing/2014/main" val="856036356"/>
                  </a:ext>
                </a:extLst>
              </a:tr>
            </a:tbl>
          </a:graphicData>
        </a:graphic>
      </p:graphicFrame>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032399049"/>
              </p:ext>
            </p:extLst>
          </p:nvPr>
        </p:nvGraphicFramePr>
        <p:xfrm>
          <a:off x="285750" y="1981200"/>
          <a:ext cx="6991350" cy="5815146"/>
        </p:xfrm>
        <a:graphic>
          <a:graphicData uri="http://schemas.openxmlformats.org/drawingml/2006/table">
            <a:tbl>
              <a:tblPr firstRow="1" bandRow="1">
                <a:tableStyleId>{5C22544A-7EE6-4342-B048-85BDC9FD1C3A}</a:tableStyleId>
              </a:tblPr>
              <a:tblGrid>
                <a:gridCol w="379538">
                  <a:extLst>
                    <a:ext uri="{9D8B030D-6E8A-4147-A177-3AD203B41FA5}">
                      <a16:colId xmlns="" xmlns:a16="http://schemas.microsoft.com/office/drawing/2014/main" val="3373966583"/>
                    </a:ext>
                  </a:extLst>
                </a:gridCol>
                <a:gridCol w="1944650">
                  <a:extLst>
                    <a:ext uri="{9D8B030D-6E8A-4147-A177-3AD203B41FA5}">
                      <a16:colId xmlns="" xmlns:a16="http://schemas.microsoft.com/office/drawing/2014/main" val="3157014140"/>
                    </a:ext>
                  </a:extLst>
                </a:gridCol>
                <a:gridCol w="4667162">
                  <a:extLst>
                    <a:ext uri="{9D8B030D-6E8A-4147-A177-3AD203B41FA5}">
                      <a16:colId xmlns="" xmlns:a16="http://schemas.microsoft.com/office/drawing/2014/main"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Packing &amp; Forwarding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actual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Supervision</a:t>
                      </a:r>
                      <a:r>
                        <a:rPr lang="en-US" sz="1000" b="1" i="0" u="none" strike="noStrike" baseline="0" dirty="0" smtClean="0">
                          <a:solidFill>
                            <a:srgbClr val="7F7F7F"/>
                          </a:solidFill>
                          <a:effectLst/>
                          <a:latin typeface="+mj-lt"/>
                        </a:rPr>
                        <a:t> of Installation &amp; Commissioning will be in our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Supply/ laying and termination of incoming power cables up to local electrical panel.</a:t>
                      </a:r>
                    </a:p>
                    <a:p>
                      <a:pPr algn="l" fontAlgn="ctr"/>
                      <a:r>
                        <a:rPr lang="en-US" sz="1000" b="1" i="0" u="none" strike="noStrike" dirty="0" smtClean="0">
                          <a:solidFill>
                            <a:srgbClr val="7F7F7F"/>
                          </a:solidFill>
                          <a:effectLst/>
                          <a:latin typeface="+mj-lt"/>
                        </a:rPr>
                        <a:t>2. Any emergency/ critical power supply.</a:t>
                      </a:r>
                    </a:p>
                    <a:p>
                      <a:pPr algn="l" fontAlgn="ctr"/>
                      <a:r>
                        <a:rPr lang="en-US" sz="1000" b="1" i="0" u="none" strike="noStrike" dirty="0" smtClean="0">
                          <a:solidFill>
                            <a:srgbClr val="7F7F7F"/>
                          </a:solidFill>
                          <a:effectLst/>
                          <a:latin typeface="+mj-lt"/>
                        </a:rPr>
                        <a:t>3. Any other studies or modification of the scope shall be carried out with extra costs.</a:t>
                      </a:r>
                    </a:p>
                    <a:p>
                      <a:pPr algn="l" fontAlgn="ctr"/>
                      <a:r>
                        <a:rPr lang="en-US" sz="1000" b="1" i="0" u="none" strike="noStrike" dirty="0" smtClean="0">
                          <a:solidFill>
                            <a:srgbClr val="7F7F7F"/>
                          </a:solidFill>
                          <a:effectLst/>
                          <a:latin typeface="+mj-lt"/>
                        </a:rPr>
                        <a:t>4. Liaison work (if any) will not be in scope of Environ</a:t>
                      </a:r>
                    </a:p>
                    <a:p>
                      <a:pPr algn="l" fontAlgn="ctr"/>
                      <a:r>
                        <a:rPr lang="en-US" sz="1000" b="1" i="0" u="none" strike="noStrike" dirty="0" smtClean="0">
                          <a:solidFill>
                            <a:srgbClr val="7F7F7F"/>
                          </a:solidFill>
                          <a:effectLst/>
                          <a:latin typeface="+mj-lt"/>
                        </a:rPr>
                        <a:t>5. Safety and security by client. </a:t>
                      </a:r>
                    </a:p>
                    <a:p>
                      <a:pPr algn="l" fontAlgn="ctr"/>
                      <a:r>
                        <a:rPr lang="en-US" sz="1000" b="1" i="0" u="none" strike="noStrike" dirty="0" smtClean="0">
                          <a:solidFill>
                            <a:srgbClr val="7F7F7F"/>
                          </a:solidFill>
                          <a:effectLst/>
                          <a:latin typeface="+mj-lt"/>
                        </a:rPr>
                        <a:t>6.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 xmlns:a16="http://schemas.microsoft.com/office/drawing/2014/main"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 xmlns:a16="http://schemas.microsoft.com/office/drawing/2014/main"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 xmlns:a16="http://schemas.microsoft.com/office/drawing/2014/main"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 xmlns:a16="http://schemas.microsoft.com/office/drawing/2014/main"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 xmlns:a16="http://schemas.microsoft.com/office/drawing/2014/main"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 xmlns:a16="http://schemas.microsoft.com/office/drawing/2014/main"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 xmlns:a16="http://schemas.microsoft.com/office/drawing/2014/main"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 xmlns:a16="http://schemas.microsoft.com/office/drawing/2014/main"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 xmlns:a16="http://schemas.microsoft.com/office/drawing/2014/main"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 xmlns:a16="http://schemas.microsoft.com/office/drawing/2014/main"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 xmlns:a16="http://schemas.microsoft.com/office/drawing/2014/main"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 xmlns:a16="http://schemas.microsoft.com/office/drawing/2014/main"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 xmlns:a16="http://schemas.microsoft.com/office/drawing/2014/main"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 xmlns:a16="http://schemas.microsoft.com/office/drawing/2014/main"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 xmlns:a16="http://schemas.microsoft.com/office/drawing/2014/main"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 xmlns:a16="http://schemas.microsoft.com/office/drawing/2014/main"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 xmlns:a16="http://schemas.microsoft.com/office/drawing/2014/main"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 xmlns:a16="http://schemas.microsoft.com/office/drawing/2014/main"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 xmlns:a16="http://schemas.microsoft.com/office/drawing/2014/main"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 xmlns:a16="http://schemas.microsoft.com/office/drawing/2014/main"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 xmlns:a16="http://schemas.microsoft.com/office/drawing/2014/main"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 xmlns:a16="http://schemas.microsoft.com/office/drawing/2014/main"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 xmlns:a16="http://schemas.microsoft.com/office/drawing/2014/main"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 xmlns:a16="http://schemas.microsoft.com/office/drawing/2014/main"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 xmlns:a16="http://schemas.microsoft.com/office/drawing/2014/main"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 xmlns:a16="http://schemas.microsoft.com/office/drawing/2014/main"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 xmlns:a16="http://schemas.microsoft.com/office/drawing/2014/main"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 xmlns:a16="http://schemas.microsoft.com/office/drawing/2014/main"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 xmlns:a16="http://schemas.microsoft.com/office/drawing/2014/main"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 xmlns:a16="http://schemas.microsoft.com/office/drawing/2014/main"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 xmlns:a16="http://schemas.microsoft.com/office/drawing/2014/main"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4" name="object 3"/>
          <p:cNvSpPr/>
          <p:nvPr/>
        </p:nvSpPr>
        <p:spPr>
          <a:xfrm>
            <a:off x="0" y="1600200"/>
            <a:ext cx="52578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649731"/>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Operating </a:t>
            </a:r>
            <a:r>
              <a:rPr lang="en-US" sz="1400" b="1" dirty="0" smtClean="0">
                <a:solidFill>
                  <a:schemeClr val="bg1">
                    <a:lumMod val="50000"/>
                  </a:schemeClr>
                </a:solidFill>
                <a:latin typeface="+mj-lt"/>
                <a:cs typeface="Tahoma"/>
              </a:rPr>
              <a:t>Parameters ( MEE )</a:t>
            </a:r>
          </a:p>
        </p:txBody>
      </p:sp>
      <p:sp>
        <p:nvSpPr>
          <p:cNvPr id="16" name="object 20">
            <a:extLst>
              <a:ext uri="{FF2B5EF4-FFF2-40B4-BE49-F238E27FC236}">
                <a16:creationId xmlns="" xmlns:a16="http://schemas.microsoft.com/office/drawing/2014/main" id="{6FE6532C-2AFB-4985-81C8-2E14E662312D}"/>
              </a:ext>
            </a:extLst>
          </p:cNvPr>
          <p:cNvSpPr/>
          <p:nvPr/>
        </p:nvSpPr>
        <p:spPr>
          <a:xfrm>
            <a:off x="48006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1" name="Table 2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2710423280"/>
              </p:ext>
            </p:extLst>
          </p:nvPr>
        </p:nvGraphicFramePr>
        <p:xfrm>
          <a:off x="342900" y="2108414"/>
          <a:ext cx="6895974" cy="3390900"/>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Unit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Value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(A)</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5935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Evaporation Capacity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smtClean="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180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Product Feed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LPH</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 Rate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3279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pH</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product Feed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Total Solids In Concentrate Outlet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%(w/w)</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40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7</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Concentrate Outlet/Salt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Around °C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52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43989858"/>
                  </a:ext>
                </a:extLst>
              </a:tr>
              <a:tr h="132796">
                <a:tc>
                  <a:txBody>
                    <a:bodyPr/>
                    <a:lstStyle/>
                    <a:p>
                      <a:pPr algn="ctr" fontAlgn="b"/>
                      <a:r>
                        <a:rPr lang="en-US" sz="1000" b="0" i="0" u="none" strike="noStrike" dirty="0">
                          <a:solidFill>
                            <a:srgbClr val="808080"/>
                          </a:solidFill>
                          <a:effectLst/>
                          <a:latin typeface="Calibri" panose="020F0502020204030204" pitchFamily="34" charset="0"/>
                        </a:rPr>
                        <a:t>8</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Operating Hours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err="1" smtClean="0">
                          <a:solidFill>
                            <a:srgbClr val="808080"/>
                          </a:solidFill>
                          <a:effectLst/>
                          <a:latin typeface="Calibri" panose="020F0502020204030204" pitchFamily="34" charset="0"/>
                        </a:rPr>
                        <a:t>Hrs</a:t>
                      </a:r>
                      <a:r>
                        <a:rPr lang="en-US" sz="1000" b="0" i="0" u="none" strike="noStrike" dirty="0" smtClean="0">
                          <a:solidFill>
                            <a:srgbClr val="808080"/>
                          </a:solidFill>
                          <a:effectLst/>
                          <a:latin typeface="Calibri" panose="020F0502020204030204" pitchFamily="34" charset="0"/>
                        </a:rPr>
                        <a:t>/Day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(B1)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Inlet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32</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Outlet Temp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Water Quantity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a:t>
                      </a:r>
                      <a:r>
                        <a:rPr lang="en-US" sz="1000" b="0" i="0" u="none" strike="noStrike" baseline="30000" dirty="0" smtClean="0">
                          <a:solidFill>
                            <a:srgbClr val="808080"/>
                          </a:solidFill>
                          <a:effectLst/>
                          <a:latin typeface="Calibri" panose="020F0502020204030204" pitchFamily="34" charset="0"/>
                        </a:rPr>
                        <a:t>3</a:t>
                      </a:r>
                      <a:r>
                        <a:rPr lang="en-US" sz="1000" b="0" i="0" u="none" strike="noStrike" dirty="0" smtClean="0">
                          <a:solidFill>
                            <a:srgbClr val="808080"/>
                          </a:solidFill>
                          <a:effectLst/>
                          <a:latin typeface="Calibri" panose="020F0502020204030204" pitchFamily="34" charset="0"/>
                        </a:rPr>
                        <a:t>/</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Pressure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Kg/cm</a:t>
                      </a:r>
                      <a:r>
                        <a:rPr lang="en-US" sz="1000" b="0" i="0" u="none" strike="noStrike" baseline="30000" dirty="0" smtClean="0">
                          <a:solidFill>
                            <a:srgbClr val="808080"/>
                          </a:solidFill>
                          <a:effectLst/>
                          <a:latin typeface="Calibri" panose="020F0502020204030204" pitchFamily="34" charset="0"/>
                        </a:rPr>
                        <a:t>2</a:t>
                      </a:r>
                      <a:endParaRPr lang="en-US" sz="1000" b="0" i="0" u="none" strike="noStrike" baseline="30000"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3.5</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Motive Steam Consumption</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Kg/</a:t>
                      </a:r>
                      <a:r>
                        <a:rPr lang="en-US" sz="1000" b="0" i="0" u="none" strike="noStrike" dirty="0" err="1" smtClean="0">
                          <a:solidFill>
                            <a:srgbClr val="808080"/>
                          </a:solidFill>
                          <a:effectLst/>
                          <a:latin typeface="Calibri" panose="020F0502020204030204" pitchFamily="34" charset="0"/>
                        </a:rPr>
                        <a:t>hr</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180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(B3)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Power Requirement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HP</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Electricity Supply Required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3P/AC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7" name="Picture 16"/>
          <p:cNvPicPr>
            <a:picLocks noChangeAspect="1"/>
          </p:cNvPicPr>
          <p:nvPr/>
        </p:nvPicPr>
        <p:blipFill>
          <a:blip r:embed="rId4"/>
          <a:stretch>
            <a:fillRect/>
          </a:stretch>
        </p:blipFill>
        <p:spPr>
          <a:xfrm>
            <a:off x="0" y="0"/>
            <a:ext cx="7543800" cy="1435162"/>
          </a:xfrm>
          <a:prstGeom prst="rect">
            <a:avLst/>
          </a:prstGeom>
        </p:spPr>
      </p:pic>
      <p:sp>
        <p:nvSpPr>
          <p:cNvPr id="18"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4</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And Material Of Construction </a:t>
            </a:r>
            <a:r>
              <a:rPr lang="en-US" sz="1400" b="1" dirty="0">
                <a:solidFill>
                  <a:schemeClr val="bg1">
                    <a:lumMod val="50000"/>
                  </a:schemeClr>
                </a:solidFill>
                <a:cs typeface="Tahoma"/>
              </a:rPr>
              <a:t>( MEE )</a:t>
            </a:r>
            <a:endParaRPr lang="en-US" sz="1400" b="1" dirty="0" smtClean="0">
              <a:solidFill>
                <a:schemeClr val="bg1">
                  <a:lumMod val="50000"/>
                </a:schemeClr>
              </a:solidFill>
              <a:latin typeface="+mj-lt"/>
              <a:cs typeface="Tahoma"/>
            </a:endParaRP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3234506446"/>
              </p:ext>
            </p:extLst>
          </p:nvPr>
        </p:nvGraphicFramePr>
        <p:xfrm>
          <a:off x="342900" y="2108414"/>
          <a:ext cx="6895974" cy="5936022"/>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29083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Name Of Equipment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MOC</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995903">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err="1" smtClean="0">
                          <a:solidFill>
                            <a:srgbClr val="808080"/>
                          </a:solidFill>
                          <a:effectLst/>
                          <a:latin typeface="Calibri" panose="020F0502020204030204" pitchFamily="34" charset="0"/>
                        </a:rPr>
                        <a:t>Calandria</a:t>
                      </a:r>
                      <a:endParaRPr lang="en-US" sz="1000" b="1" i="0" u="sng" strike="noStrike" dirty="0" smtClean="0">
                        <a:solidFill>
                          <a:srgbClr val="808080"/>
                        </a:solidFill>
                        <a:effectLst/>
                        <a:latin typeface="Calibri" panose="020F0502020204030204" pitchFamily="34" charset="0"/>
                      </a:endParaRPr>
                    </a:p>
                    <a:p>
                      <a:pPr algn="l" fontAlgn="ctr"/>
                      <a:r>
                        <a:rPr lang="en-US" sz="1000" b="0" i="0" u="none" strike="noStrike" dirty="0" smtClean="0">
                          <a:solidFill>
                            <a:srgbClr val="808080"/>
                          </a:solidFill>
                          <a:effectLst/>
                          <a:latin typeface="Calibri" panose="020F0502020204030204" pitchFamily="34" charset="0"/>
                        </a:rPr>
                        <a:t>Tubes (Seamless)</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Main Shell</a:t>
                      </a:r>
                    </a:p>
                    <a:p>
                      <a:pPr algn="l" fontAlgn="ctr"/>
                      <a:r>
                        <a:rPr lang="en-US" sz="1000" b="0" i="0" u="none" strike="noStrike" dirty="0" smtClean="0">
                          <a:solidFill>
                            <a:srgbClr val="808080"/>
                          </a:solidFill>
                          <a:effectLst/>
                          <a:latin typeface="Calibri" panose="020F0502020204030204" pitchFamily="34" charset="0"/>
                        </a:rPr>
                        <a:t>Chanel Shell</a:t>
                      </a:r>
                    </a:p>
                    <a:p>
                      <a:pPr algn="l" fontAlgn="ctr"/>
                      <a:r>
                        <a:rPr lang="en-US" sz="1000" b="0" i="0" u="none" strike="noStrike" dirty="0" smtClean="0">
                          <a:solidFill>
                            <a:srgbClr val="808080"/>
                          </a:solidFill>
                          <a:effectLst/>
                          <a:latin typeface="Calibri" panose="020F0502020204030204" pitchFamily="34" charset="0"/>
                        </a:rPr>
                        <a:t>Dish Ends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713877">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Surface Condenser</a:t>
                      </a:r>
                    </a:p>
                    <a:p>
                      <a:pPr algn="l" fontAlgn="ctr"/>
                      <a:r>
                        <a:rPr lang="en-US" sz="1000" b="0" i="0" u="none" strike="noStrike" dirty="0" smtClean="0">
                          <a:solidFill>
                            <a:srgbClr val="808080"/>
                          </a:solidFill>
                          <a:effectLst/>
                          <a:latin typeface="Calibri" panose="020F0502020204030204" pitchFamily="34" charset="0"/>
                        </a:rPr>
                        <a:t>Tubes (ERW)</a:t>
                      </a:r>
                    </a:p>
                    <a:p>
                      <a:pPr algn="l" fontAlgn="ctr"/>
                      <a:r>
                        <a:rPr lang="en-US" sz="1000" b="0" i="0" u="none" strike="noStrike" dirty="0" smtClean="0">
                          <a:solidFill>
                            <a:srgbClr val="808080"/>
                          </a:solidFill>
                          <a:effectLst/>
                          <a:latin typeface="Calibri" panose="020F0502020204030204" pitchFamily="34" charset="0"/>
                        </a:rPr>
                        <a:t>Tubes Sheet/Body Flange</a:t>
                      </a:r>
                    </a:p>
                    <a:p>
                      <a:pPr algn="l" fontAlgn="ctr"/>
                      <a:r>
                        <a:rPr lang="en-US" sz="1000" b="0" i="0" u="none" strike="noStrike" dirty="0" smtClean="0">
                          <a:solidFill>
                            <a:srgbClr val="808080"/>
                          </a:solidFill>
                          <a:effectLst/>
                          <a:latin typeface="Calibri" panose="020F0502020204030204" pitchFamily="34" charset="0"/>
                        </a:rPr>
                        <a:t>Shell</a:t>
                      </a:r>
                      <a:r>
                        <a:rPr lang="en-US" sz="1000" b="0" i="0" u="none" strike="noStrike" baseline="0" dirty="0" smtClean="0">
                          <a:solidFill>
                            <a:srgbClr val="808080"/>
                          </a:solidFill>
                          <a:effectLst/>
                          <a:latin typeface="Calibri" panose="020F0502020204030204" pitchFamily="34" charset="0"/>
                        </a:rPr>
                        <a:t> / </a:t>
                      </a:r>
                      <a:r>
                        <a:rPr lang="en-US" sz="1000" b="0" i="0" u="none" strike="noStrike" dirty="0" smtClean="0">
                          <a:solidFill>
                            <a:srgbClr val="808080"/>
                          </a:solidFill>
                          <a:effectLst/>
                          <a:latin typeface="Calibri" panose="020F0502020204030204" pitchFamily="34" charset="0"/>
                        </a:rPr>
                        <a:t>Chanel Shell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21653378"/>
                  </a:ext>
                </a:extLst>
              </a:tr>
              <a:tr h="14982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Vapor Separators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4</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Feed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49826">
                <a:tc>
                  <a:txBody>
                    <a:bodyPr/>
                    <a:lstStyle/>
                    <a:p>
                      <a:pPr algn="ctr" fontAlgn="b"/>
                      <a:r>
                        <a:rPr lang="en-US" sz="1000" b="0" i="0" u="none" strike="noStrike" dirty="0">
                          <a:solidFill>
                            <a:srgbClr val="808080"/>
                          </a:solidFill>
                          <a:effectLst/>
                          <a:latin typeface="Calibri" panose="020F0502020204030204" pitchFamily="34" charset="0"/>
                        </a:rPr>
                        <a:t>5</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Condensate Pot</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6513986"/>
                  </a:ext>
                </a:extLst>
              </a:tr>
              <a:tr h="854890">
                <a:tc>
                  <a:txBody>
                    <a:bodyPr/>
                    <a:lstStyle/>
                    <a:p>
                      <a:pPr algn="ctr" fontAlgn="b"/>
                      <a:r>
                        <a:rPr lang="en-US" sz="1000" b="0" i="0" u="none" strike="noStrike" dirty="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Process Pumps With Motor</a:t>
                      </a:r>
                    </a:p>
                    <a:p>
                      <a:pPr algn="l" fontAlgn="ctr"/>
                      <a:r>
                        <a:rPr lang="en-US" sz="1000" b="0" i="0" u="none" strike="noStrike" dirty="0" smtClean="0">
                          <a:solidFill>
                            <a:srgbClr val="808080"/>
                          </a:solidFill>
                          <a:effectLst/>
                          <a:latin typeface="Calibri" panose="020F0502020204030204" pitchFamily="34" charset="0"/>
                        </a:rPr>
                        <a:t>Feed Pump</a:t>
                      </a:r>
                    </a:p>
                    <a:p>
                      <a:pPr algn="l" fontAlgn="ctr"/>
                      <a:r>
                        <a:rPr lang="en-US" sz="1000" b="0" i="0" u="none" strike="noStrike" dirty="0" smtClean="0">
                          <a:solidFill>
                            <a:srgbClr val="808080"/>
                          </a:solidFill>
                          <a:effectLst/>
                          <a:latin typeface="Calibri" panose="020F0502020204030204" pitchFamily="34" charset="0"/>
                        </a:rPr>
                        <a:t>Re-Circulation</a:t>
                      </a:r>
                      <a:r>
                        <a:rPr lang="en-US" sz="1000" b="0" i="0" u="none" strike="noStrike" baseline="0" dirty="0" smtClean="0">
                          <a:solidFill>
                            <a:srgbClr val="808080"/>
                          </a:solidFill>
                          <a:effectLst/>
                          <a:latin typeface="Calibri" panose="020F0502020204030204" pitchFamily="34" charset="0"/>
                        </a:rPr>
                        <a:t> Pump</a:t>
                      </a:r>
                    </a:p>
                    <a:p>
                      <a:pPr algn="l" fontAlgn="ctr"/>
                      <a:r>
                        <a:rPr lang="en-US" sz="1000" b="0" i="0" u="none" strike="noStrike" baseline="0" dirty="0" smtClean="0">
                          <a:solidFill>
                            <a:srgbClr val="808080"/>
                          </a:solidFill>
                          <a:effectLst/>
                          <a:latin typeface="Calibri" panose="020F0502020204030204" pitchFamily="34" charset="0"/>
                        </a:rPr>
                        <a:t>Concentrate Pump</a:t>
                      </a:r>
                    </a:p>
                    <a:p>
                      <a:pPr algn="l" fontAlgn="ctr"/>
                      <a:r>
                        <a:rPr lang="en-US" sz="1000" b="0" i="0" u="none" strike="noStrike" baseline="0" dirty="0" smtClean="0">
                          <a:solidFill>
                            <a:srgbClr val="808080"/>
                          </a:solidFill>
                          <a:effectLst/>
                          <a:latin typeface="Calibri" panose="020F0502020204030204" pitchFamily="34" charset="0"/>
                        </a:rPr>
                        <a:t>Condensate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p>
                    <a:p>
                      <a:pPr algn="ctr" fontAlgn="ctr"/>
                      <a:r>
                        <a:rPr lang="en-US" sz="1000" b="0" i="0" u="none" strike="noStrike" dirty="0" smtClean="0">
                          <a:solidFill>
                            <a:srgbClr val="808080"/>
                          </a:solidFill>
                          <a:effectLst/>
                          <a:latin typeface="Calibri" panose="020F0502020204030204" pitchFamily="34" charset="0"/>
                        </a:rPr>
                        <a:t>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52884891"/>
                  </a:ext>
                </a:extLst>
              </a:tr>
              <a:tr h="14982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Water Ring Vacuum Pump</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PSS 316</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No</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95903">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Pipes &amp; Fittings</a:t>
                      </a:r>
                    </a:p>
                    <a:p>
                      <a:pPr algn="l" fontAlgn="ctr"/>
                      <a:r>
                        <a:rPr lang="en-US" sz="1000" b="0" i="0" u="none" strike="noStrike" dirty="0" smtClean="0">
                          <a:solidFill>
                            <a:srgbClr val="808080"/>
                          </a:solidFill>
                          <a:effectLst/>
                          <a:latin typeface="Calibri" panose="020F0502020204030204" pitchFamily="34" charset="0"/>
                        </a:rPr>
                        <a:t>Process Piping</a:t>
                      </a:r>
                    </a:p>
                    <a:p>
                      <a:pPr algn="l" fontAlgn="ctr"/>
                      <a:r>
                        <a:rPr lang="en-US" sz="1000" b="0" i="0" u="none" strike="noStrike" dirty="0" smtClean="0">
                          <a:solidFill>
                            <a:srgbClr val="808080"/>
                          </a:solidFill>
                          <a:effectLst/>
                          <a:latin typeface="Calibri" panose="020F0502020204030204" pitchFamily="34" charset="0"/>
                        </a:rPr>
                        <a:t>Vapor Ducting</a:t>
                      </a:r>
                    </a:p>
                    <a:p>
                      <a:pPr algn="l" fontAlgn="ctr"/>
                      <a:r>
                        <a:rPr lang="en-US" sz="1000" b="0" i="0" u="none" strike="noStrike" dirty="0" smtClean="0">
                          <a:solidFill>
                            <a:srgbClr val="808080"/>
                          </a:solidFill>
                          <a:effectLst/>
                          <a:latin typeface="Calibri" panose="020F0502020204030204" pitchFamily="34" charset="0"/>
                        </a:rPr>
                        <a:t>Condensate Piping</a:t>
                      </a:r>
                    </a:p>
                    <a:p>
                      <a:pPr algn="l" fontAlgn="ctr"/>
                      <a:r>
                        <a:rPr lang="en-US" sz="1000" b="0" i="0" u="none" strike="noStrike" dirty="0" smtClean="0">
                          <a:solidFill>
                            <a:srgbClr val="808080"/>
                          </a:solidFill>
                          <a:effectLst/>
                          <a:latin typeface="Calibri" panose="020F0502020204030204" pitchFamily="34" charset="0"/>
                        </a:rPr>
                        <a:t>Non-Condensate Piping</a:t>
                      </a:r>
                    </a:p>
                    <a:p>
                      <a:pPr algn="l" fontAlgn="ctr"/>
                      <a:r>
                        <a:rPr lang="en-US" sz="1000" b="0" i="0" u="none" strike="noStrike" dirty="0" smtClean="0">
                          <a:solidFill>
                            <a:srgbClr val="808080"/>
                          </a:solidFill>
                          <a:effectLst/>
                          <a:latin typeface="Calibri" panose="020F0502020204030204" pitchFamily="34" charset="0"/>
                        </a:rPr>
                        <a:t>Seal Water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S 316</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 304</a:t>
                      </a:r>
                    </a:p>
                    <a:p>
                      <a:pPr algn="ctr" fontAlgn="ctr"/>
                      <a:r>
                        <a:rPr lang="en-US" sz="1000" b="0" i="0" u="none" strike="noStrike" dirty="0" smtClean="0">
                          <a:solidFill>
                            <a:srgbClr val="808080"/>
                          </a:solidFill>
                          <a:effectLst/>
                          <a:latin typeface="Calibri" panose="020F0502020204030204" pitchFamily="34" charset="0"/>
                        </a:rPr>
                        <a:t>SS</a:t>
                      </a:r>
                      <a:r>
                        <a:rPr lang="en-US" sz="1000" b="0" i="0" u="none" strike="noStrike" baseline="0" dirty="0" smtClean="0">
                          <a:solidFill>
                            <a:srgbClr val="808080"/>
                          </a:solidFill>
                          <a:effectLst/>
                          <a:latin typeface="Calibri" panose="020F0502020204030204" pitchFamily="34" charset="0"/>
                        </a:rPr>
                        <a:t> 304</a:t>
                      </a:r>
                    </a:p>
                    <a:p>
                      <a:pPr algn="ctr" fontAlgn="ctr"/>
                      <a:r>
                        <a:rPr lang="en-US" sz="1000" b="0" i="0" u="none" strike="noStrike" baseline="0" dirty="0" smtClean="0">
                          <a:solidFill>
                            <a:srgbClr val="808080"/>
                          </a:solidFill>
                          <a:effectLst/>
                          <a:latin typeface="Calibri" panose="020F0502020204030204" pitchFamily="34" charset="0"/>
                        </a:rPr>
                        <a:t>SS304</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p>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13877">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Electrical Panel</a:t>
                      </a:r>
                    </a:p>
                    <a:p>
                      <a:pPr algn="l" fontAlgn="ctr"/>
                      <a:r>
                        <a:rPr lang="en-US" sz="1000" b="0" i="0" u="none" strike="noStrike" dirty="0" smtClean="0">
                          <a:solidFill>
                            <a:srgbClr val="808080"/>
                          </a:solidFill>
                          <a:effectLst/>
                          <a:latin typeface="Calibri" panose="020F0502020204030204" pitchFamily="34" charset="0"/>
                        </a:rPr>
                        <a:t>Common MCC Panel Cables (Client Scope)</a:t>
                      </a:r>
                    </a:p>
                    <a:p>
                      <a:pPr algn="l" fontAlgn="ctr"/>
                      <a:r>
                        <a:rPr lang="en-US" sz="1000" b="0" i="0" u="none" strike="noStrike" dirty="0" smtClean="0">
                          <a:solidFill>
                            <a:srgbClr val="808080"/>
                          </a:solidFill>
                          <a:effectLst/>
                          <a:latin typeface="Calibri" panose="020F0502020204030204" pitchFamily="34" charset="0"/>
                        </a:rPr>
                        <a:t>Earthling (Client Scope)</a:t>
                      </a:r>
                    </a:p>
                    <a:p>
                      <a:pPr algn="l" fontAlgn="ctr"/>
                      <a:r>
                        <a:rPr lang="en-US" sz="1000" b="0" i="0" u="none" strike="noStrike" dirty="0" smtClean="0">
                          <a:solidFill>
                            <a:srgbClr val="808080"/>
                          </a:solidFill>
                          <a:effectLst/>
                          <a:latin typeface="Calibri" panose="020F0502020204030204" pitchFamily="34" charset="0"/>
                        </a:rPr>
                        <a:t>Cable Trays(Client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a:t>
                      </a:r>
                      <a:r>
                        <a:rPr lang="en-US" sz="1000" b="0" i="0" u="none" strike="noStrike" baseline="0" dirty="0" smtClean="0">
                          <a:solidFill>
                            <a:srgbClr val="808080"/>
                          </a:solidFill>
                          <a:effectLst/>
                          <a:latin typeface="Calibri" panose="020F0502020204030204" pitchFamily="34" charset="0"/>
                        </a:rPr>
                        <a:t> Per Standard MS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72864">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sng" strike="noStrike" dirty="0" smtClean="0">
                          <a:solidFill>
                            <a:srgbClr val="808080"/>
                          </a:solidFill>
                          <a:effectLst/>
                          <a:latin typeface="Calibri" panose="020F0502020204030204" pitchFamily="34" charset="0"/>
                        </a:rPr>
                        <a:t>Instrumentation</a:t>
                      </a:r>
                    </a:p>
                    <a:p>
                      <a:pPr algn="l" fontAlgn="ctr"/>
                      <a:r>
                        <a:rPr lang="en-US" sz="1000" b="0" i="0" u="none" strike="noStrike" dirty="0" smtClean="0">
                          <a:solidFill>
                            <a:srgbClr val="808080"/>
                          </a:solidFill>
                          <a:effectLst/>
                          <a:latin typeface="Calibri" panose="020F0502020204030204" pitchFamily="34" charset="0"/>
                        </a:rPr>
                        <a:t>Rota-meters</a:t>
                      </a:r>
                    </a:p>
                    <a:p>
                      <a:pPr algn="l" fontAlgn="ctr"/>
                      <a:r>
                        <a:rPr lang="en-US" sz="1000" b="0" i="0" u="none" strike="noStrike" dirty="0" smtClean="0">
                          <a:solidFill>
                            <a:srgbClr val="808080"/>
                          </a:solidFill>
                          <a:effectLst/>
                          <a:latin typeface="Calibri" panose="020F0502020204030204" pitchFamily="34" charset="0"/>
                        </a:rPr>
                        <a:t>Vacuum Gauge</a:t>
                      </a:r>
                    </a:p>
                    <a:p>
                      <a:pPr algn="l" fontAlgn="ctr"/>
                      <a:r>
                        <a:rPr lang="en-US" sz="1000" b="0" i="0" u="none" strike="noStrike" dirty="0" smtClean="0">
                          <a:solidFill>
                            <a:srgbClr val="808080"/>
                          </a:solidFill>
                          <a:effectLst/>
                          <a:latin typeface="Calibri" panose="020F0502020204030204" pitchFamily="34" charset="0"/>
                        </a:rPr>
                        <a:t>Temperature Gauge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p>
                      <a:pPr algn="ctr" fontAlgn="ctr"/>
                      <a:r>
                        <a:rPr lang="en-US" sz="1000" b="0" i="0" u="none" strike="noStrike" dirty="0" smtClean="0">
                          <a:solidFill>
                            <a:srgbClr val="808080"/>
                          </a:solidFill>
                          <a:effectLst/>
                          <a:latin typeface="Calibri" panose="020F0502020204030204" pitchFamily="34" charset="0"/>
                        </a:rPr>
                        <a: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2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a:t>
                      </a:r>
                      <a:r>
                        <a:rPr lang="en-US" sz="1000" b="0" i="0" u="none" strike="noStrike" baseline="0" dirty="0" smtClean="0">
                          <a:solidFill>
                            <a:srgbClr val="808080"/>
                          </a:solidFill>
                          <a:effectLst/>
                          <a:latin typeface="Calibri" panose="020F0502020204030204" pitchFamily="34" charset="0"/>
                        </a:rPr>
                        <a:t>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smtClean="0">
                        <a:solidFill>
                          <a:srgbClr val="808080"/>
                        </a:solidFill>
                        <a:effectLst/>
                        <a:latin typeface="Calibri" panose="020F0502020204030204" pitchFamily="34" charset="0"/>
                      </a:endParaRPr>
                    </a:p>
                    <a:p>
                      <a:pPr algn="ctr" fontAlgn="ctr"/>
                      <a:r>
                        <a:rPr lang="en-US" sz="1000" b="0" i="0" u="none" strike="noStrike" dirty="0" smtClean="0">
                          <a:solidFill>
                            <a:srgbClr val="808080"/>
                          </a:solidFill>
                          <a:effectLst/>
                          <a:latin typeface="Calibri" panose="020F0502020204030204" pitchFamily="34" charset="0"/>
                        </a:rPr>
                        <a:t>1 </a:t>
                      </a:r>
                      <a:r>
                        <a:rPr lang="en-US" sz="1000" b="0" i="0" u="none" strike="noStrike" dirty="0" err="1" smtClean="0">
                          <a:solidFill>
                            <a:srgbClr val="808080"/>
                          </a:solidFill>
                          <a:effectLst/>
                          <a:latin typeface="Calibri" panose="020F0502020204030204" pitchFamily="34" charset="0"/>
                        </a:rPr>
                        <a:t>Nos</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273729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6"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5</a:t>
            </a:fld>
            <a:endParaRPr lang="en-IN" dirty="0">
              <a:solidFill>
                <a:schemeClr val="bg1">
                  <a:lumMod val="50000"/>
                </a:schemeClr>
              </a:solidFill>
              <a:latin typeface="+mj-lt"/>
            </a:endParaRPr>
          </a:p>
        </p:txBody>
      </p:sp>
      <p:pic>
        <p:nvPicPr>
          <p:cNvPr id="7"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8" name="object 3"/>
          <p:cNvSpPr/>
          <p:nvPr/>
        </p:nvSpPr>
        <p:spPr>
          <a:xfrm>
            <a:off x="0" y="1600200"/>
            <a:ext cx="49911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5"/>
          <p:cNvSpPr txBox="1"/>
          <p:nvPr/>
        </p:nvSpPr>
        <p:spPr>
          <a:xfrm>
            <a:off x="454722" y="1649731"/>
            <a:ext cx="46887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Work</a:t>
            </a:r>
          </a:p>
        </p:txBody>
      </p:sp>
      <p:sp>
        <p:nvSpPr>
          <p:cNvPr id="10" name="object 20">
            <a:extLst>
              <a:ext uri="{FF2B5EF4-FFF2-40B4-BE49-F238E27FC236}">
                <a16:creationId xmlns="" xmlns:a16="http://schemas.microsoft.com/office/drawing/2014/main" id="{6FE6532C-2AFB-4985-81C8-2E14E662312D}"/>
              </a:ext>
            </a:extLst>
          </p:cNvPr>
          <p:cNvSpPr/>
          <p:nvPr/>
        </p:nvSpPr>
        <p:spPr>
          <a:xfrm>
            <a:off x="4533900" y="1600201"/>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11" name="Table 10">
            <a:extLst>
              <a:ext uri="{FF2B5EF4-FFF2-40B4-BE49-F238E27FC236}">
                <a16:creationId xmlns="" xmlns:a16="http://schemas.microsoft.com/office/drawing/2014/main" id="{30158921-D9D4-4337-9B69-2D45418D60FE}"/>
              </a:ext>
            </a:extLst>
          </p:cNvPr>
          <p:cNvGraphicFramePr>
            <a:graphicFrameLocks noGrp="1"/>
          </p:cNvGraphicFramePr>
          <p:nvPr>
            <p:extLst>
              <p:ext uri="{D42A27DB-BD31-4B8C-83A1-F6EECF244321}">
                <p14:modId xmlns:p14="http://schemas.microsoft.com/office/powerpoint/2010/main" val="1877242505"/>
              </p:ext>
            </p:extLst>
          </p:nvPr>
        </p:nvGraphicFramePr>
        <p:xfrm>
          <a:off x="342900" y="2108414"/>
          <a:ext cx="6895974" cy="3228975"/>
        </p:xfrm>
        <a:graphic>
          <a:graphicData uri="http://schemas.openxmlformats.org/drawingml/2006/table">
            <a:tbl>
              <a:tblPr firstRow="1" bandRow="1">
                <a:tableStyleId>{5C22544A-7EE6-4342-B048-85BDC9FD1C3A}</a:tableStyleId>
              </a:tblPr>
              <a:tblGrid>
                <a:gridCol w="291189">
                  <a:extLst>
                    <a:ext uri="{9D8B030D-6E8A-4147-A177-3AD203B41FA5}">
                      <a16:colId xmlns="" xmlns:a16="http://schemas.microsoft.com/office/drawing/2014/main" val="3373966583"/>
                    </a:ext>
                  </a:extLst>
                </a:gridCol>
                <a:gridCol w="3957349">
                  <a:extLst>
                    <a:ext uri="{9D8B030D-6E8A-4147-A177-3AD203B41FA5}">
                      <a16:colId xmlns="" xmlns:a16="http://schemas.microsoft.com/office/drawing/2014/main" val="3157014140"/>
                    </a:ext>
                  </a:extLst>
                </a:gridCol>
                <a:gridCol w="1323718"/>
                <a:gridCol w="1323718">
                  <a:extLst>
                    <a:ext uri="{9D8B030D-6E8A-4147-A177-3AD203B41FA5}">
                      <a16:colId xmlns="" xmlns:a16="http://schemas.microsoft.com/office/drawing/2014/main" val="1971015666"/>
                    </a:ext>
                  </a:extLst>
                </a:gridCol>
              </a:tblGrid>
              <a:tr h="0">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Particulars</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Environ Scope</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Client Scope</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635113116"/>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Design, Engineering &amp; Supply Of above </a:t>
                      </a:r>
                      <a:r>
                        <a:rPr lang="en-US" sz="1000" b="0" i="0" u="none" strike="noStrike" dirty="0" err="1" smtClean="0">
                          <a:solidFill>
                            <a:srgbClr val="808080"/>
                          </a:solidFill>
                          <a:effectLst/>
                          <a:latin typeface="Calibri" panose="020F0502020204030204" pitchFamily="34" charset="0"/>
                        </a:rPr>
                        <a:t>Equipments</a:t>
                      </a:r>
                      <a:endParaRPr lang="en-US" sz="1000" b="0" i="0" u="none" strike="noStrike" dirty="0" smtClean="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22848185"/>
                  </a:ext>
                </a:extLst>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Supervision Of erection and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Training Of Operator to Operate the plant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Submission Of documents &amp; Drawings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and Platform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Cooling Tower, C.T. Pumps,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Boiler &amp; Steam Piping &amp; Fittings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Civil &amp; Foundation and ETP Tanks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9</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Cable &amp; Cable Trays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10</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Plant Insulations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11</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Skilled and Unskilled Workers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Erection Of Equipment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Structure &amp; Piping Fabrication at Site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Three phase Power Supply to Electrical panel</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Painting Of Structure &amp; Piping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All Piping Out Of battery Limit.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17</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Transportation Charges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18</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Anything, Which is not mentioned Specially in our Scope.</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2" name="Picture 11"/>
          <p:cNvPicPr>
            <a:picLocks noChangeAspect="1"/>
          </p:cNvPicPr>
          <p:nvPr/>
        </p:nvPicPr>
        <p:blipFill>
          <a:blip r:embed="rId4"/>
          <a:stretch>
            <a:fillRect/>
          </a:stretch>
        </p:blipFill>
        <p:spPr>
          <a:xfrm>
            <a:off x="0" y="0"/>
            <a:ext cx="7543800" cy="1435162"/>
          </a:xfrm>
          <a:prstGeom prst="rect">
            <a:avLst/>
          </a:prstGeom>
        </p:spPr>
      </p:pic>
      <p:sp>
        <p:nvSpPr>
          <p:cNvPr id="13" name="object 36">
            <a:extLst>
              <a:ext uri="{FF2B5EF4-FFF2-40B4-BE49-F238E27FC236}">
                <a16:creationId xmlns:a16="http://schemas.microsoft.com/office/drawing/2014/main" xmlns=""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4170073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2512</TotalTime>
  <Words>986</Words>
  <Application>Microsoft Office PowerPoint</Application>
  <PresentationFormat>Custom</PresentationFormat>
  <Paragraphs>332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Lato</vt:lpstr>
      <vt:lpstr>Lato Black</vt:lpstr>
      <vt:lpstr>Tahoma</vt:lpstr>
      <vt:lpstr>Wingdings</vt:lpstr>
      <vt:lpstr>Office Theme</vt:lpstr>
      <vt:lpstr>Techno-Commercial Offer</vt:lpstr>
      <vt:lpstr>Commercial Terms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533</cp:revision>
  <cp:lastPrinted>2018-03-03T08:51:40Z</cp:lastPrinted>
  <dcterms:created xsi:type="dcterms:W3CDTF">2018-02-18T07:33:25Z</dcterms:created>
  <dcterms:modified xsi:type="dcterms:W3CDTF">2018-10-24T10:00:24Z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