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00" d="100"/>
          <a:sy n="100" d="100"/>
        </p:scale>
        <p:origin x="1134" y="-1590"/>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xmlns=""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856138856"/>
                    </a:ext>
                  </a:extLst>
                </a:gridCol>
                <a:gridCol w="2362200">
                  <a:extLst>
                    <a:ext uri="{9D8B030D-6E8A-4147-A177-3AD203B41FA5}">
                      <a16:colId xmlns:a16="http://schemas.microsoft.com/office/drawing/2014/main" xmlns="" val="1236899644"/>
                    </a:ext>
                  </a:extLst>
                </a:gridCol>
                <a:gridCol w="2286000">
                  <a:extLst>
                    <a:ext uri="{9D8B030D-6E8A-4147-A177-3AD203B41FA5}">
                      <a16:colId xmlns:a16="http://schemas.microsoft.com/office/drawing/2014/main" xmlns=""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47124901"/>
                  </a:ext>
                </a:extLst>
              </a:tr>
            </a:tbl>
          </a:graphicData>
        </a:graphic>
      </p:graphicFrame>
      <p:graphicFrame>
        <p:nvGraphicFramePr>
          <p:cNvPr id="109" name="Table 108">
            <a:extLst>
              <a:ext uri="{FF2B5EF4-FFF2-40B4-BE49-F238E27FC236}">
                <a16:creationId xmlns:a16="http://schemas.microsoft.com/office/drawing/2014/main" xmlns=""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0" name="Table 109">
            <a:extLst>
              <a:ext uri="{FF2B5EF4-FFF2-40B4-BE49-F238E27FC236}">
                <a16:creationId xmlns:a16="http://schemas.microsoft.com/office/drawing/2014/main" xmlns=""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1" name="Table 110">
            <a:extLst>
              <a:ext uri="{FF2B5EF4-FFF2-40B4-BE49-F238E27FC236}">
                <a16:creationId xmlns:a16="http://schemas.microsoft.com/office/drawing/2014/main" xmlns=""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a16="http://schemas.microsoft.com/office/drawing/2014/main" xmlns=""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2" name="Table 111">
            <a:extLst>
              <a:ext uri="{FF2B5EF4-FFF2-40B4-BE49-F238E27FC236}">
                <a16:creationId xmlns:a16="http://schemas.microsoft.com/office/drawing/2014/main" xmlns=""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3" name="Table 112">
            <a:extLst>
              <a:ext uri="{FF2B5EF4-FFF2-40B4-BE49-F238E27FC236}">
                <a16:creationId xmlns:a16="http://schemas.microsoft.com/office/drawing/2014/main" xmlns=""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a16="http://schemas.microsoft.com/office/drawing/2014/main" xmlns=""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4" name="Table 113">
            <a:extLst>
              <a:ext uri="{FF2B5EF4-FFF2-40B4-BE49-F238E27FC236}">
                <a16:creationId xmlns:a16="http://schemas.microsoft.com/office/drawing/2014/main" xmlns=""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a16="http://schemas.microsoft.com/office/drawing/2014/main" xmlns="" val="2342809242"/>
                    </a:ext>
                  </a:extLst>
                </a:gridCol>
                <a:gridCol w="3506450">
                  <a:extLst>
                    <a:ext uri="{9D8B030D-6E8A-4147-A177-3AD203B41FA5}">
                      <a16:colId xmlns:a16="http://schemas.microsoft.com/office/drawing/2014/main" xmlns=""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856036356"/>
                  </a:ext>
                </a:extLst>
              </a:tr>
            </a:tbl>
          </a:graphicData>
        </a:graphic>
      </p:graphicFrame>
      <p:graphicFrame>
        <p:nvGraphicFramePr>
          <p:cNvPr id="115" name="Table 114">
            <a:extLst>
              <a:ext uri="{FF2B5EF4-FFF2-40B4-BE49-F238E27FC236}">
                <a16:creationId xmlns:a16="http://schemas.microsoft.com/office/drawing/2014/main" xmlns="" id="{76B1AAC6-23DE-4438-BC97-3B72CCC02752}"/>
              </a:ext>
            </a:extLst>
          </p:cNvPr>
          <p:cNvGraphicFramePr>
            <a:graphicFrameLocks noGrp="1"/>
          </p:cNvGraphicFramePr>
          <p:nvPr>
            <p:extLst>
              <p:ext uri="{D42A27DB-BD31-4B8C-83A1-F6EECF244321}">
                <p14:modId xmlns:p14="http://schemas.microsoft.com/office/powerpoint/2010/main" val="3253511349"/>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a16="http://schemas.microsoft.com/office/drawing/2014/main" xmlns="" val="426547591"/>
                    </a:ext>
                  </a:extLst>
                </a:gridCol>
                <a:gridCol w="3239048">
                  <a:extLst>
                    <a:ext uri="{9D8B030D-6E8A-4147-A177-3AD203B41FA5}">
                      <a16:colId xmlns:a16="http://schemas.microsoft.com/office/drawing/2014/main" xmlns="" val="2169212374"/>
                    </a:ext>
                  </a:extLst>
                </a:gridCol>
                <a:gridCol w="441689">
                  <a:extLst>
                    <a:ext uri="{9D8B030D-6E8A-4147-A177-3AD203B41FA5}">
                      <a16:colId xmlns:a16="http://schemas.microsoft.com/office/drawing/2014/main" xmlns="" val="3509574035"/>
                    </a:ext>
                  </a:extLst>
                </a:gridCol>
                <a:gridCol w="588918">
                  <a:extLst>
                    <a:ext uri="{9D8B030D-6E8A-4147-A177-3AD203B41FA5}">
                      <a16:colId xmlns:a16="http://schemas.microsoft.com/office/drawing/2014/main" xmlns="" val="1065217496"/>
                    </a:ext>
                  </a:extLst>
                </a:gridCol>
                <a:gridCol w="1082798">
                  <a:extLst>
                    <a:ext uri="{9D8B030D-6E8A-4147-A177-3AD203B41FA5}">
                      <a16:colId xmlns:a16="http://schemas.microsoft.com/office/drawing/2014/main" xmlns="" val="1763197752"/>
                    </a:ext>
                  </a:extLst>
                </a:gridCol>
                <a:gridCol w="1032154">
                  <a:extLst>
                    <a:ext uri="{9D8B030D-6E8A-4147-A177-3AD203B41FA5}">
                      <a16:colId xmlns:a16="http://schemas.microsoft.com/office/drawing/2014/main" xmlns=""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100</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13,75,000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13,75,000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760128737"/>
                  </a:ext>
                </a:extLst>
              </a:tr>
            </a:tbl>
          </a:graphicData>
        </a:graphic>
      </p:graphicFrame>
      <p:cxnSp>
        <p:nvCxnSpPr>
          <p:cNvPr id="116" name="Straight Connector 115">
            <a:extLst>
              <a:ext uri="{FF2B5EF4-FFF2-40B4-BE49-F238E27FC236}">
                <a16:creationId xmlns:a16="http://schemas.microsoft.com/office/drawing/2014/main" xmlns=""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a16="http://schemas.microsoft.com/office/drawing/2014/main" xmlns="" val="3373966583"/>
                    </a:ext>
                  </a:extLst>
                </a:gridCol>
                <a:gridCol w="1944650">
                  <a:extLst>
                    <a:ext uri="{9D8B030D-6E8A-4147-A177-3AD203B41FA5}">
                      <a16:colId xmlns:a16="http://schemas.microsoft.com/office/drawing/2014/main" xmlns="" val="3157014140"/>
                    </a:ext>
                  </a:extLst>
                </a:gridCol>
                <a:gridCol w="4667162">
                  <a:extLst>
                    <a:ext uri="{9D8B030D-6E8A-4147-A177-3AD203B41FA5}">
                      <a16:colId xmlns:a16="http://schemas.microsoft.com/office/drawing/2014/main" xmlns=""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675463760"/>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100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a16="http://schemas.microsoft.com/office/drawing/2014/main" xmlns=""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a16="http://schemas.microsoft.com/office/drawing/2014/main" xmlns=""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269111321"/>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a16="http://schemas.microsoft.com/office/drawing/2014/main" xmlns=""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17" name="Table 1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801752062"/>
              </p:ext>
            </p:extLst>
          </p:nvPr>
        </p:nvGraphicFramePr>
        <p:xfrm>
          <a:off x="342900" y="2709291"/>
          <a:ext cx="6895974" cy="971550"/>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5507038">
                  <a:extLst>
                    <a:ext uri="{9D8B030D-6E8A-4147-A177-3AD203B41FA5}">
                      <a16:colId xmlns:a16="http://schemas.microsoft.com/office/drawing/2014/main" xmlns="" val="3157014140"/>
                    </a:ext>
                  </a:extLst>
                </a:gridCol>
                <a:gridCol w="1028574">
                  <a:extLst>
                    <a:ext uri="{9D8B030D-6E8A-4147-A177-3AD203B41FA5}">
                      <a16:colId xmlns:a16="http://schemas.microsoft.com/office/drawing/2014/main" xmlns=""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Effluent Transfer 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Table 1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401438827"/>
              </p:ext>
            </p:extLst>
          </p:nvPr>
        </p:nvGraphicFramePr>
        <p:xfrm>
          <a:off x="355948" y="377380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a16="http://schemas.microsoft.com/office/drawing/2014/main" xmlns="" val="3373966583"/>
                    </a:ext>
                  </a:extLst>
                </a:gridCol>
                <a:gridCol w="5527880">
                  <a:extLst>
                    <a:ext uri="{9D8B030D-6E8A-4147-A177-3AD203B41FA5}">
                      <a16:colId xmlns:a16="http://schemas.microsoft.com/office/drawing/2014/main" xmlns="" val="3157014140"/>
                    </a:ext>
                  </a:extLst>
                </a:gridCol>
                <a:gridCol w="1032467">
                  <a:extLst>
                    <a:ext uri="{9D8B030D-6E8A-4147-A177-3AD203B41FA5}">
                      <a16:colId xmlns:a16="http://schemas.microsoft.com/office/drawing/2014/main" xmlns=""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graphicFrame>
        <p:nvGraphicFramePr>
          <p:cNvPr id="25" name="Table 24">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372163798"/>
              </p:ext>
            </p:extLst>
          </p:nvPr>
        </p:nvGraphicFramePr>
        <p:xfrm>
          <a:off x="368998" y="5374005"/>
          <a:ext cx="6895974" cy="148399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3678238">
                  <a:extLst>
                    <a:ext uri="{9D8B030D-6E8A-4147-A177-3AD203B41FA5}">
                      <a16:colId xmlns:a16="http://schemas.microsoft.com/office/drawing/2014/main" xmlns="" val="3157014140"/>
                    </a:ext>
                  </a:extLst>
                </a:gridCol>
                <a:gridCol w="1600200">
                  <a:extLst>
                    <a:ext uri="{9D8B030D-6E8A-4147-A177-3AD203B41FA5}">
                      <a16:colId xmlns:a16="http://schemas.microsoft.com/office/drawing/2014/main" xmlns=""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Holding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a16="http://schemas.microsoft.com/office/drawing/2014/main" xmlns=""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a16="http://schemas.microsoft.com/office/drawing/2014/main" xmlns=""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519486890"/>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248703179"/>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a16="http://schemas.microsoft.com/office/drawing/2014/main" xmlns=""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574227974"/>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85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a16="http://schemas.microsoft.com/office/drawing/2014/main" xmlns=""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029502663"/>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Airfin</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Fivbro</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a16="http://schemas.microsoft.com/office/drawing/2014/main" xmlns=""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a16="http://schemas.microsoft.com/office/drawing/2014/main" xmlns=""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a16="http://schemas.microsoft.com/office/drawing/2014/main" xmlns=""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139038277"/>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r>
                        <a:rPr lang="en-US" sz="1000" b="0" baseline="0" dirty="0" smtClean="0">
                          <a:solidFill>
                            <a:schemeClr val="bg1">
                              <a:lumMod val="50000"/>
                            </a:schemeClr>
                          </a:solidFill>
                          <a:latin typeface="+mn-lt"/>
                          <a:ea typeface="MS Mincho"/>
                          <a:cs typeface="Times New Roman"/>
                        </a:rPr>
                        <a:t> Base / SS Impeller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a16="http://schemas.microsoft.com/office/drawing/2014/main" xmlns=""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576014298"/>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RCC/CIVIL</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a16="http://schemas.microsoft.com/office/drawing/2014/main" xmlns=""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273230879"/>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87318757"/>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954590125"/>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a16="http://schemas.microsoft.com/office/drawing/2014/main" xmlns=""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a16="http://schemas.microsoft.com/office/drawing/2014/main" xmlns=""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965426819"/>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 Base </a:t>
                      </a:r>
                      <a:r>
                        <a:rPr lang="en-US" sz="1000" b="0" smtClean="0">
                          <a:solidFill>
                            <a:schemeClr val="bg1">
                              <a:lumMod val="50000"/>
                            </a:schemeClr>
                          </a:solidFill>
                          <a:latin typeface="+mn-lt"/>
                          <a:ea typeface="MS Mincho"/>
                          <a:cs typeface="Times New Roman"/>
                        </a:rPr>
                        <a:t>/  </a:t>
                      </a:r>
                      <a:r>
                        <a:rPr lang="en-US" sz="1000" b="0" dirty="0" smtClean="0">
                          <a:solidFill>
                            <a:schemeClr val="bg1">
                              <a:lumMod val="50000"/>
                            </a:schemeClr>
                          </a:solidFill>
                          <a:latin typeface="+mn-lt"/>
                          <a:ea typeface="MS Mincho"/>
                          <a:cs typeface="Times New Roman"/>
                        </a:rPr>
                        <a:t>SS Impeller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2730</TotalTime>
  <Words>1431</Words>
  <Application>Microsoft Office PowerPoint</Application>
  <PresentationFormat>Custom</PresentationFormat>
  <Paragraphs>395</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460</cp:revision>
  <cp:lastPrinted>2018-03-03T08:51:40Z</cp:lastPrinted>
  <dcterms:created xsi:type="dcterms:W3CDTF">2018-02-18T07:33:25Z</dcterms:created>
  <dcterms:modified xsi:type="dcterms:W3CDTF">2018-10-26T10:05:33Z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