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253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03/07/2019</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3 July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3 July 2019</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3 July 2019</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3 July 2019</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3 July 2019</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3 July 2019</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les@environindia.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834966756"/>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smtClean="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4223541446"/>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a:t>
                      </a:r>
                      <a:r>
                        <a:rPr lang="en-IN" sz="1000" b="1" dirty="0" smtClean="0">
                          <a:solidFill>
                            <a:schemeClr val="tx1">
                              <a:lumMod val="50000"/>
                              <a:lumOff val="50000"/>
                            </a:schemeClr>
                          </a:solidFill>
                          <a:latin typeface="+mj-lt"/>
                        </a:rPr>
                        <a:t>ENVQ891766</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Quotation Date		: </a:t>
                      </a:r>
                      <a:r>
                        <a:rPr lang="en-IN" sz="1000" b="1" dirty="0" smtClean="0">
                          <a:solidFill>
                            <a:schemeClr val="tx1">
                              <a:lumMod val="50000"/>
                              <a:lumOff val="50000"/>
                            </a:schemeClr>
                          </a:solidFill>
                          <a:latin typeface="+mj-lt"/>
                        </a:rPr>
                        <a:t>03.07.2019</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smtClean="0">
                          <a:solidFill>
                            <a:schemeClr val="tx1">
                              <a:lumMod val="50000"/>
                              <a:lumOff val="50000"/>
                            </a:schemeClr>
                          </a:solidFill>
                          <a:latin typeface="+mj-lt"/>
                        </a:rPr>
                        <a:t>Vishal</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Surati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8866088038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hlinkClick r:id="rId3"/>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Neel Construction</a:t>
                      </a:r>
                    </a:p>
                    <a:p>
                      <a:r>
                        <a:rPr lang="en-IN" sz="1000" b="1" dirty="0" smtClean="0">
                          <a:solidFill>
                            <a:schemeClr val="tx1">
                              <a:lumMod val="50000"/>
                              <a:lumOff val="50000"/>
                            </a:schemeClr>
                          </a:solidFill>
                          <a:effectLst/>
                          <a:latin typeface="+mj-lt"/>
                          <a:ea typeface="+mn-ea"/>
                          <a:cs typeface="+mn-cs"/>
                        </a:rPr>
                        <a:t>1 </a:t>
                      </a:r>
                      <a:r>
                        <a:rPr lang="en-IN" sz="1000" b="1" dirty="0" err="1" smtClean="0">
                          <a:solidFill>
                            <a:schemeClr val="tx1">
                              <a:lumMod val="50000"/>
                              <a:lumOff val="50000"/>
                            </a:schemeClr>
                          </a:solidFill>
                          <a:effectLst/>
                          <a:latin typeface="+mj-lt"/>
                          <a:ea typeface="+mn-ea"/>
                          <a:cs typeface="+mn-cs"/>
                        </a:rPr>
                        <a:t>Arun</a:t>
                      </a:r>
                      <a:r>
                        <a:rPr lang="en-IN" sz="1000" b="1" dirty="0" smtClean="0">
                          <a:solidFill>
                            <a:schemeClr val="tx1">
                              <a:lumMod val="50000"/>
                              <a:lumOff val="50000"/>
                            </a:schemeClr>
                          </a:solidFill>
                          <a:effectLst/>
                          <a:latin typeface="+mj-lt"/>
                          <a:ea typeface="+mn-ea"/>
                          <a:cs typeface="+mn-cs"/>
                        </a:rPr>
                        <a:t> Society, </a:t>
                      </a:r>
                      <a:r>
                        <a:rPr lang="en-IN" sz="1000" b="1" dirty="0" err="1" smtClean="0">
                          <a:solidFill>
                            <a:schemeClr val="tx1">
                              <a:lumMod val="50000"/>
                              <a:lumOff val="50000"/>
                            </a:schemeClr>
                          </a:solidFill>
                          <a:effectLst/>
                          <a:latin typeface="+mj-lt"/>
                          <a:ea typeface="+mn-ea"/>
                          <a:cs typeface="+mn-cs"/>
                        </a:rPr>
                        <a:t>Mahalakshami</a:t>
                      </a:r>
                      <a:r>
                        <a:rPr lang="en-IN" sz="1000" b="1" dirty="0" smtClean="0">
                          <a:solidFill>
                            <a:schemeClr val="tx1">
                              <a:lumMod val="50000"/>
                              <a:lumOff val="50000"/>
                            </a:schemeClr>
                          </a:solidFill>
                          <a:effectLst/>
                          <a:latin typeface="+mj-lt"/>
                          <a:ea typeface="+mn-ea"/>
                          <a:cs typeface="+mn-cs"/>
                        </a:rPr>
                        <a:t> Cross Road, </a:t>
                      </a:r>
                      <a:r>
                        <a:rPr lang="en-IN" sz="1000" b="1" dirty="0" err="1" smtClean="0">
                          <a:solidFill>
                            <a:schemeClr val="tx1">
                              <a:lumMod val="50000"/>
                              <a:lumOff val="50000"/>
                            </a:schemeClr>
                          </a:solidFill>
                          <a:effectLst/>
                          <a:latin typeface="+mj-lt"/>
                          <a:ea typeface="+mn-ea"/>
                          <a:cs typeface="+mn-cs"/>
                        </a:rPr>
                        <a:t>Paldi</a:t>
                      </a:r>
                      <a:r>
                        <a:rPr lang="en-IN" sz="1000" b="1" dirty="0" smtClean="0">
                          <a:solidFill>
                            <a:schemeClr val="tx1">
                              <a:lumMod val="50000"/>
                              <a:lumOff val="50000"/>
                            </a:schemeClr>
                          </a:solidFill>
                          <a:effectLst/>
                          <a:latin typeface="+mj-lt"/>
                          <a:ea typeface="+mn-ea"/>
                          <a:cs typeface="+mn-cs"/>
                        </a:rPr>
                        <a:t>,</a:t>
                      </a:r>
                    </a:p>
                    <a:p>
                      <a:r>
                        <a:rPr lang="en-IN" sz="1000" b="1" dirty="0" smtClean="0">
                          <a:solidFill>
                            <a:schemeClr val="tx1">
                              <a:lumMod val="50000"/>
                              <a:lumOff val="50000"/>
                            </a:schemeClr>
                          </a:solidFill>
                          <a:effectLst/>
                          <a:latin typeface="+mj-lt"/>
                          <a:ea typeface="+mn-ea"/>
                          <a:cs typeface="+mn-cs"/>
                        </a:rPr>
                        <a:t>Ahmedabad</a:t>
                      </a:r>
                      <a:r>
                        <a:rPr lang="en-IN" sz="1000" b="1" baseline="0" dirty="0" smtClean="0">
                          <a:solidFill>
                            <a:schemeClr val="tx1">
                              <a:lumMod val="50000"/>
                              <a:lumOff val="50000"/>
                            </a:schemeClr>
                          </a:solidFill>
                          <a:effectLst/>
                          <a:latin typeface="+mj-lt"/>
                          <a:ea typeface="+mn-ea"/>
                          <a:cs typeface="+mn-cs"/>
                        </a:rPr>
                        <a:t> </a:t>
                      </a:r>
                      <a:endParaRPr lang="en-IN" sz="1000" b="1" dirty="0">
                        <a:solidFill>
                          <a:schemeClr val="tx1">
                            <a:lumMod val="50000"/>
                            <a:lumOff val="50000"/>
                          </a:schemeClr>
                        </a:solidFill>
                        <a:effectLst/>
                        <a:latin typeface="+mj-lt"/>
                        <a:ea typeface="+mn-ea"/>
                        <a:cs typeface="+mn-cs"/>
                      </a:endParaRPr>
                    </a:p>
                    <a:p>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call</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 </a:t>
                      </a:r>
                      <a:r>
                        <a:rPr lang="en-IN" sz="1000" b="1" dirty="0" smtClean="0">
                          <a:solidFill>
                            <a:schemeClr val="tx1">
                              <a:lumMod val="50000"/>
                              <a:lumOff val="50000"/>
                            </a:schemeClr>
                          </a:solidFill>
                          <a:latin typeface="+mj-lt"/>
                        </a:rPr>
                        <a:t>01.07.2019</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 neelshah7006@gmail.com</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Neel Shah</a:t>
                      </a: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a:t>
                      </a:r>
                      <a:r>
                        <a:rPr lang="en-IN" sz="1000" b="1" dirty="0" smtClean="0">
                          <a:solidFill>
                            <a:schemeClr val="tx1">
                              <a:lumMod val="50000"/>
                              <a:lumOff val="50000"/>
                            </a:schemeClr>
                          </a:solidFill>
                          <a:latin typeface="+mj-lt"/>
                        </a:rPr>
                        <a:t>91 9879797006</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1505344181"/>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a:t>
                      </a:r>
                      <a:r>
                        <a:rPr lang="en-US" sz="1000" b="1" baseline="0" dirty="0" smtClean="0">
                          <a:solidFill>
                            <a:schemeClr val="bg1">
                              <a:lumMod val="50000"/>
                            </a:schemeClr>
                          </a:solidFill>
                          <a:latin typeface="+mj-lt"/>
                        </a:rPr>
                        <a:t>300</a:t>
                      </a:r>
                      <a:r>
                        <a:rPr lang="en-US" sz="1000" b="1" dirty="0" smtClean="0">
                          <a:solidFill>
                            <a:schemeClr val="bg1">
                              <a:lumMod val="50000"/>
                            </a:schemeClr>
                          </a:solidFill>
                          <a:latin typeface="+mj-lt"/>
                        </a:rPr>
                        <a:t> </a:t>
                      </a:r>
                      <a:r>
                        <a:rPr lang="en-US" sz="1000" b="1" dirty="0" smtClean="0">
                          <a:solidFill>
                            <a:schemeClr val="bg1">
                              <a:lumMod val="50000"/>
                            </a:schemeClr>
                          </a:solidFill>
                          <a:latin typeface="+mj-lt"/>
                        </a:rPr>
                        <a:t>KLD (MBBR)</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24,75,000/-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24,75,000/-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4"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5"/>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87572259"/>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10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12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856412243"/>
              </p:ext>
            </p:extLst>
          </p:nvPr>
        </p:nvGraphicFramePr>
        <p:xfrm>
          <a:off x="342900" y="2400300"/>
          <a:ext cx="6535612" cy="866013"/>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300 </a:t>
                      </a:r>
                      <a:r>
                        <a:rPr lang="en-US" sz="1000" b="0" dirty="0" smtClean="0">
                          <a:solidFill>
                            <a:schemeClr val="bg1">
                              <a:lumMod val="50000"/>
                            </a:schemeClr>
                          </a:solidFill>
                          <a:latin typeface="+mj-lt"/>
                          <a:ea typeface="Times New Roman"/>
                          <a:cs typeface="Calibri"/>
                        </a:rPr>
                        <a:t>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90141839"/>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 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a:t>
                      </a:r>
                      <a:r>
                        <a:rPr lang="en-US" sz="1000" b="0" baseline="0" dirty="0" smtClean="0">
                          <a:solidFill>
                            <a:schemeClr val="bg1">
                              <a:lumMod val="50000"/>
                            </a:schemeClr>
                          </a:solidFill>
                          <a:latin typeface="+mj-lt"/>
                          <a:ea typeface="MS Mincho"/>
                          <a:cs typeface="Times New Roman"/>
                        </a:rPr>
                        <a:t> 3</a:t>
                      </a:r>
                      <a:r>
                        <a:rPr lang="en-US" sz="1000" b="0" dirty="0" smtClean="0">
                          <a:solidFill>
                            <a:schemeClr val="bg1">
                              <a:lumMod val="50000"/>
                            </a:schemeClr>
                          </a:solidFill>
                          <a:latin typeface="+mj-lt"/>
                          <a:ea typeface="MS Mincho"/>
                          <a:cs typeface="Times New Roman"/>
                        </a:rPr>
                        <a:t>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 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96600929"/>
              </p:ext>
            </p:extLst>
          </p:nvPr>
        </p:nvGraphicFramePr>
        <p:xfrm>
          <a:off x="368998" y="5374005"/>
          <a:ext cx="6895974" cy="180784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Primary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Secondary Settling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a:t>
                      </a:r>
                      <a:r>
                        <a:rPr lang="en-US" sz="1000" b="0" i="0" u="none" strike="noStrike" baseline="0" dirty="0" smtClean="0">
                          <a:solidFill>
                            <a:srgbClr val="808080"/>
                          </a:solidFill>
                          <a:effectLst/>
                          <a:latin typeface="Calibri" panose="020F0502020204030204" pitchFamily="34" charset="0"/>
                        </a:rPr>
                        <a:t> water</a:t>
                      </a:r>
                      <a:r>
                        <a:rPr lang="en-US" sz="1000" b="0" i="0" u="none" strike="noStrike" dirty="0" smtClean="0">
                          <a:solidFill>
                            <a:srgbClr val="808080"/>
                          </a:solidFill>
                          <a:effectLst/>
                          <a:latin typeface="Calibri" panose="020F0502020204030204" pitchFamily="34" charset="0"/>
                        </a:rPr>
                        <a:t> </a:t>
                      </a:r>
                      <a:r>
                        <a:rPr lang="en-US" sz="1000" b="0" i="0" u="none" strike="noStrike" dirty="0">
                          <a:solidFill>
                            <a:srgbClr val="808080"/>
                          </a:solidFill>
                          <a:effectLst/>
                          <a:latin typeface="Calibri" panose="020F0502020204030204" pitchFamily="34" charset="0"/>
                        </a:rPr>
                        <a:t>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Final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96404514"/>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248703179"/>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380147845"/>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0.5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300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29502663"/>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090549083"/>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Base / SS Impeller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cs typeface="Tahoma"/>
              </a:rPr>
              <a:t>Return </a:t>
            </a:r>
            <a:r>
              <a:rPr lang="en-US" sz="1400" b="1" dirty="0">
                <a:solidFill>
                  <a:schemeClr val="bg1">
                    <a:lumMod val="50000"/>
                  </a:schemeClr>
                </a:solidFill>
                <a:cs typeface="Tahoma"/>
              </a:rPr>
              <a:t>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576014298"/>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73230879"/>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150684561"/>
              </p:ext>
            </p:extLst>
          </p:nvPr>
        </p:nvGraphicFramePr>
        <p:xfrm>
          <a:off x="342900" y="365052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647697797"/>
              </p:ext>
            </p:extLst>
          </p:nvPr>
        </p:nvGraphicFramePr>
        <p:xfrm>
          <a:off x="342900" y="53150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MSEP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48768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49263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48768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967780455"/>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983333905"/>
              </p:ext>
            </p:extLst>
          </p:nvPr>
        </p:nvGraphicFramePr>
        <p:xfrm>
          <a:off x="342900" y="7078636"/>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6629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6678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6629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216429465"/>
              </p:ext>
            </p:extLst>
          </p:nvPr>
        </p:nvGraphicFramePr>
        <p:xfrm>
          <a:off x="342900" y="21183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18" name="object 3"/>
          <p:cNvSpPr/>
          <p:nvPr/>
        </p:nvSpPr>
        <p:spPr>
          <a:xfrm>
            <a:off x="7620" y="16691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5"/>
          <p:cNvSpPr txBox="1"/>
          <p:nvPr/>
        </p:nvSpPr>
        <p:spPr>
          <a:xfrm>
            <a:off x="462343" y="17186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20" name="object 20">
            <a:extLst>
              <a:ext uri="{FF2B5EF4-FFF2-40B4-BE49-F238E27FC236}">
                <a16:creationId xmlns:a16="http://schemas.microsoft.com/office/drawing/2014/main" xmlns="" id="{6FE6532C-2AFB-4985-81C8-2E14E662312D}"/>
              </a:ext>
            </a:extLst>
          </p:cNvPr>
          <p:cNvSpPr/>
          <p:nvPr/>
        </p:nvSpPr>
        <p:spPr>
          <a:xfrm>
            <a:off x="3970020" y="16691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2791</TotalTime>
  <Words>1452</Words>
  <Application>Microsoft Office PowerPoint</Application>
  <PresentationFormat>Custom</PresentationFormat>
  <Paragraphs>399</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N G Computers</cp:lastModifiedBy>
  <cp:revision>465</cp:revision>
  <cp:lastPrinted>2018-03-03T08:51:40Z</cp:lastPrinted>
  <dcterms:created xsi:type="dcterms:W3CDTF">2018-02-18T07:33:25Z</dcterms:created>
  <dcterms:modified xsi:type="dcterms:W3CDTF">2019-07-03T05:40:31Z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