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35" r:id="rId2"/>
    <p:sldId id="336" r:id="rId3"/>
    <p:sldId id="337" r:id="rId4"/>
    <p:sldId id="338" r:id="rId5"/>
    <p:sldId id="339" r:id="rId6"/>
    <p:sldId id="351" r:id="rId7"/>
    <p:sldId id="353" r:id="rId8"/>
    <p:sldId id="355" r:id="rId9"/>
    <p:sldId id="356" r:id="rId10"/>
  </p:sldIdLst>
  <p:sldSz cx="7543800" cy="10058400"/>
  <p:notesSz cx="6735763" cy="9866313"/>
  <p:defaultTextStyle>
    <a:defPPr>
      <a:defRPr lang="en-US"/>
    </a:defPPr>
    <a:lvl1pPr marL="0" algn="l" defTabSz="914322" rtl="0" eaLnBrk="1" latinLnBrk="0" hangingPunct="1">
      <a:defRPr sz="1800" kern="1200">
        <a:solidFill>
          <a:schemeClr val="tx1"/>
        </a:solidFill>
        <a:latin typeface="+mn-lt"/>
        <a:ea typeface="+mn-ea"/>
        <a:cs typeface="+mn-cs"/>
      </a:defRPr>
    </a:lvl1pPr>
    <a:lvl2pPr marL="457162"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4"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6" algn="l" defTabSz="914322" rtl="0" eaLnBrk="1" latinLnBrk="0" hangingPunct="1">
      <a:defRPr sz="1800" kern="1200">
        <a:solidFill>
          <a:schemeClr val="tx1"/>
        </a:solidFill>
        <a:latin typeface="+mn-lt"/>
        <a:ea typeface="+mn-ea"/>
        <a:cs typeface="+mn-cs"/>
      </a:defRPr>
    </a:lvl6pPr>
    <a:lvl7pPr marL="2742966" algn="l" defTabSz="914322" rtl="0" eaLnBrk="1" latinLnBrk="0" hangingPunct="1">
      <a:defRPr sz="1800" kern="1200">
        <a:solidFill>
          <a:schemeClr val="tx1"/>
        </a:solidFill>
        <a:latin typeface="+mn-lt"/>
        <a:ea typeface="+mn-ea"/>
        <a:cs typeface="+mn-cs"/>
      </a:defRPr>
    </a:lvl7pPr>
    <a:lvl8pPr marL="3200128" algn="l" defTabSz="914322" rtl="0" eaLnBrk="1" latinLnBrk="0" hangingPunct="1">
      <a:defRPr sz="1800" kern="1200">
        <a:solidFill>
          <a:schemeClr val="tx1"/>
        </a:solidFill>
        <a:latin typeface="+mn-lt"/>
        <a:ea typeface="+mn-ea"/>
        <a:cs typeface="+mn-cs"/>
      </a:defRPr>
    </a:lvl8pPr>
    <a:lvl9pPr marL="3657289" algn="l" defTabSz="91432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3108" userDrawn="1">
          <p15:clr>
            <a:srgbClr val="A4A3A4"/>
          </p15:clr>
        </p15:guide>
        <p15:guide id="2" pos="212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7D9D"/>
    <a:srgbClr val="FFC033"/>
    <a:srgbClr val="EAF2D2"/>
    <a:srgbClr val="DFEBB7"/>
    <a:srgbClr val="BCD668"/>
    <a:srgbClr val="E9F2CE"/>
    <a:srgbClr val="A4C736"/>
    <a:srgbClr val="0888A8"/>
    <a:srgbClr val="000000"/>
    <a:srgbClr val="F1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3" autoAdjust="0"/>
    <p:restoredTop sz="95417" autoAdjust="0"/>
  </p:normalViewPr>
  <p:slideViewPr>
    <p:cSldViewPr>
      <p:cViewPr>
        <p:scale>
          <a:sx n="100" d="100"/>
          <a:sy n="100" d="100"/>
        </p:scale>
        <p:origin x="1134" y="-504"/>
      </p:cViewPr>
      <p:guideLst>
        <p:guide orient="horz" pos="2880"/>
        <p:guide pos="2160"/>
      </p:guideLst>
    </p:cSldViewPr>
  </p:slideViewPr>
  <p:notesTextViewPr>
    <p:cViewPr>
      <p:scale>
        <a:sx n="400" d="100"/>
        <a:sy n="400" d="100"/>
      </p:scale>
      <p:origin x="0" y="0"/>
    </p:cViewPr>
  </p:notesTextViewPr>
  <p:sorterViewPr>
    <p:cViewPr>
      <p:scale>
        <a:sx n="100" d="100"/>
        <a:sy n="100" d="100"/>
      </p:scale>
      <p:origin x="0" y="0"/>
    </p:cViewPr>
  </p:sorterViewPr>
  <p:notesViewPr>
    <p:cSldViewPr>
      <p:cViewPr varScale="1">
        <p:scale>
          <a:sx n="78" d="100"/>
          <a:sy n="78" d="100"/>
        </p:scale>
        <p:origin x="-3774" y="-84"/>
      </p:cViewPr>
      <p:guideLst>
        <p:guide orient="horz" pos="3108"/>
        <p:guide pos="212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18548" cy="495184"/>
          </a:xfrm>
          <a:prstGeom prst="rect">
            <a:avLst/>
          </a:prstGeom>
        </p:spPr>
        <p:txBody>
          <a:bodyPr vert="horz" lIns="86237" tIns="43119" rIns="86237" bIns="43119" rtlCol="0"/>
          <a:lstStyle>
            <a:lvl1pPr algn="l">
              <a:defRPr sz="1100"/>
            </a:lvl1pPr>
          </a:lstStyle>
          <a:p>
            <a:endParaRPr lang="en-IN" dirty="0"/>
          </a:p>
        </p:txBody>
      </p:sp>
      <p:sp>
        <p:nvSpPr>
          <p:cNvPr id="3" name="Date Placeholder 2"/>
          <p:cNvSpPr>
            <a:spLocks noGrp="1"/>
          </p:cNvSpPr>
          <p:nvPr>
            <p:ph type="dt" idx="1"/>
          </p:nvPr>
        </p:nvSpPr>
        <p:spPr>
          <a:xfrm>
            <a:off x="3815799" y="1"/>
            <a:ext cx="2918548" cy="495184"/>
          </a:xfrm>
          <a:prstGeom prst="rect">
            <a:avLst/>
          </a:prstGeom>
        </p:spPr>
        <p:txBody>
          <a:bodyPr vert="horz" lIns="86237" tIns="43119" rIns="86237" bIns="43119" rtlCol="0"/>
          <a:lstStyle>
            <a:lvl1pPr algn="r">
              <a:defRPr sz="1100"/>
            </a:lvl1pPr>
          </a:lstStyle>
          <a:p>
            <a:fld id="{A043926B-0ADE-4DFF-91B1-D15D027C6132}" type="datetimeFigureOut">
              <a:rPr lang="en-IN" smtClean="0"/>
              <a:pPr/>
              <a:t>05-09-2018</a:t>
            </a:fld>
            <a:endParaRPr lang="en-IN" dirty="0"/>
          </a:p>
        </p:txBody>
      </p:sp>
      <p:sp>
        <p:nvSpPr>
          <p:cNvPr id="4" name="Slide Image Placeholder 3"/>
          <p:cNvSpPr>
            <a:spLocks noGrp="1" noRot="1" noChangeAspect="1"/>
          </p:cNvSpPr>
          <p:nvPr>
            <p:ph type="sldImg" idx="2"/>
          </p:nvPr>
        </p:nvSpPr>
        <p:spPr>
          <a:xfrm>
            <a:off x="2120900" y="1233488"/>
            <a:ext cx="2493963" cy="3328987"/>
          </a:xfrm>
          <a:prstGeom prst="rect">
            <a:avLst/>
          </a:prstGeom>
          <a:noFill/>
          <a:ln w="12700">
            <a:solidFill>
              <a:prstClr val="black"/>
            </a:solidFill>
          </a:ln>
        </p:spPr>
        <p:txBody>
          <a:bodyPr vert="horz" lIns="86237" tIns="43119" rIns="86237" bIns="43119" rtlCol="0" anchor="ctr"/>
          <a:lstStyle/>
          <a:p>
            <a:endParaRPr lang="en-IN" dirty="0"/>
          </a:p>
        </p:txBody>
      </p:sp>
      <p:sp>
        <p:nvSpPr>
          <p:cNvPr id="5" name="Notes Placeholder 4"/>
          <p:cNvSpPr>
            <a:spLocks noGrp="1"/>
          </p:cNvSpPr>
          <p:nvPr>
            <p:ph type="body" sz="quarter" idx="3"/>
          </p:nvPr>
        </p:nvSpPr>
        <p:spPr>
          <a:xfrm>
            <a:off x="673294" y="4747852"/>
            <a:ext cx="5389177" cy="3885172"/>
          </a:xfrm>
          <a:prstGeom prst="rect">
            <a:avLst/>
          </a:prstGeom>
        </p:spPr>
        <p:txBody>
          <a:bodyPr vert="horz" lIns="86237" tIns="43119" rIns="86237" bIns="4311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371129"/>
            <a:ext cx="2918548" cy="495184"/>
          </a:xfrm>
          <a:prstGeom prst="rect">
            <a:avLst/>
          </a:prstGeom>
        </p:spPr>
        <p:txBody>
          <a:bodyPr vert="horz" lIns="86237" tIns="43119" rIns="86237" bIns="43119" rtlCol="0" anchor="b"/>
          <a:lstStyle>
            <a:lvl1pPr algn="l">
              <a:defRPr sz="1100"/>
            </a:lvl1pPr>
          </a:lstStyle>
          <a:p>
            <a:endParaRPr lang="en-IN" dirty="0"/>
          </a:p>
        </p:txBody>
      </p:sp>
      <p:sp>
        <p:nvSpPr>
          <p:cNvPr id="7" name="Slide Number Placeholder 6"/>
          <p:cNvSpPr>
            <a:spLocks noGrp="1"/>
          </p:cNvSpPr>
          <p:nvPr>
            <p:ph type="sldNum" sz="quarter" idx="5"/>
          </p:nvPr>
        </p:nvSpPr>
        <p:spPr>
          <a:xfrm>
            <a:off x="3815799" y="9371129"/>
            <a:ext cx="2918548" cy="495184"/>
          </a:xfrm>
          <a:prstGeom prst="rect">
            <a:avLst/>
          </a:prstGeom>
        </p:spPr>
        <p:txBody>
          <a:bodyPr vert="horz" lIns="86237" tIns="43119" rIns="86237" bIns="43119" rtlCol="0" anchor="b"/>
          <a:lstStyle>
            <a:lvl1pPr algn="r">
              <a:defRPr sz="1100"/>
            </a:lvl1pPr>
          </a:lstStyle>
          <a:p>
            <a:fld id="{6A7D42E5-F7AF-4D6A-B5E5-0E1CE7DD5A24}" type="slidenum">
              <a:rPr lang="en-IN" smtClean="0"/>
              <a:pPr/>
              <a:t>‹#›</a:t>
            </a:fld>
            <a:endParaRPr lang="en-IN" dirty="0"/>
          </a:p>
        </p:txBody>
      </p:sp>
    </p:spTree>
    <p:extLst>
      <p:ext uri="{BB962C8B-B14F-4D97-AF65-F5344CB8AC3E}">
        <p14:creationId xmlns:p14="http://schemas.microsoft.com/office/powerpoint/2010/main" val="1377501186"/>
      </p:ext>
    </p:extLst>
  </p:cSld>
  <p:clrMap bg1="lt1" tx1="dk1" bg2="lt2" tx2="dk2" accent1="accent1" accent2="accent2" accent3="accent3" accent4="accent4" accent5="accent5" accent6="accent6" hlink="hlink" folHlink="folHlink"/>
  <p:notesStyle>
    <a:lvl1pPr marL="0" algn="l" defTabSz="914322" rtl="0" eaLnBrk="1" latinLnBrk="0" hangingPunct="1">
      <a:defRPr sz="1200" kern="1200">
        <a:solidFill>
          <a:schemeClr val="tx1"/>
        </a:solidFill>
        <a:latin typeface="+mn-lt"/>
        <a:ea typeface="+mn-ea"/>
        <a:cs typeface="+mn-cs"/>
      </a:defRPr>
    </a:lvl1pPr>
    <a:lvl2pPr marL="457162" algn="l" defTabSz="914322" rtl="0" eaLnBrk="1" latinLnBrk="0" hangingPunct="1">
      <a:defRPr sz="1200" kern="1200">
        <a:solidFill>
          <a:schemeClr val="tx1"/>
        </a:solidFill>
        <a:latin typeface="+mn-lt"/>
        <a:ea typeface="+mn-ea"/>
        <a:cs typeface="+mn-cs"/>
      </a:defRPr>
    </a:lvl2pPr>
    <a:lvl3pPr marL="914322" algn="l" defTabSz="914322" rtl="0" eaLnBrk="1" latinLnBrk="0" hangingPunct="1">
      <a:defRPr sz="1200" kern="1200">
        <a:solidFill>
          <a:schemeClr val="tx1"/>
        </a:solidFill>
        <a:latin typeface="+mn-lt"/>
        <a:ea typeface="+mn-ea"/>
        <a:cs typeface="+mn-cs"/>
      </a:defRPr>
    </a:lvl3pPr>
    <a:lvl4pPr marL="1371484" algn="l" defTabSz="914322" rtl="0" eaLnBrk="1" latinLnBrk="0" hangingPunct="1">
      <a:defRPr sz="1200" kern="1200">
        <a:solidFill>
          <a:schemeClr val="tx1"/>
        </a:solidFill>
        <a:latin typeface="+mn-lt"/>
        <a:ea typeface="+mn-ea"/>
        <a:cs typeface="+mn-cs"/>
      </a:defRPr>
    </a:lvl4pPr>
    <a:lvl5pPr marL="1828644" algn="l" defTabSz="914322" rtl="0" eaLnBrk="1" latinLnBrk="0" hangingPunct="1">
      <a:defRPr sz="1200" kern="1200">
        <a:solidFill>
          <a:schemeClr val="tx1"/>
        </a:solidFill>
        <a:latin typeface="+mn-lt"/>
        <a:ea typeface="+mn-ea"/>
        <a:cs typeface="+mn-cs"/>
      </a:defRPr>
    </a:lvl5pPr>
    <a:lvl6pPr marL="2285806" algn="l" defTabSz="914322" rtl="0" eaLnBrk="1" latinLnBrk="0" hangingPunct="1">
      <a:defRPr sz="1200" kern="1200">
        <a:solidFill>
          <a:schemeClr val="tx1"/>
        </a:solidFill>
        <a:latin typeface="+mn-lt"/>
        <a:ea typeface="+mn-ea"/>
        <a:cs typeface="+mn-cs"/>
      </a:defRPr>
    </a:lvl6pPr>
    <a:lvl7pPr marL="2742966" algn="l" defTabSz="914322" rtl="0" eaLnBrk="1" latinLnBrk="0" hangingPunct="1">
      <a:defRPr sz="1200" kern="1200">
        <a:solidFill>
          <a:schemeClr val="tx1"/>
        </a:solidFill>
        <a:latin typeface="+mn-lt"/>
        <a:ea typeface="+mn-ea"/>
        <a:cs typeface="+mn-cs"/>
      </a:defRPr>
    </a:lvl7pPr>
    <a:lvl8pPr marL="3200128" algn="l" defTabSz="914322" rtl="0" eaLnBrk="1" latinLnBrk="0" hangingPunct="1">
      <a:defRPr sz="1200" kern="1200">
        <a:solidFill>
          <a:schemeClr val="tx1"/>
        </a:solidFill>
        <a:latin typeface="+mn-lt"/>
        <a:ea typeface="+mn-ea"/>
        <a:cs typeface="+mn-cs"/>
      </a:defRPr>
    </a:lvl8pPr>
    <a:lvl9pPr marL="3657289"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1</a:t>
            </a:fld>
            <a:endParaRPr lang="en-IN" dirty="0"/>
          </a:p>
        </p:txBody>
      </p:sp>
    </p:spTree>
    <p:extLst>
      <p:ext uri="{BB962C8B-B14F-4D97-AF65-F5344CB8AC3E}">
        <p14:creationId xmlns:p14="http://schemas.microsoft.com/office/powerpoint/2010/main" val="1261363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4</a:t>
            </a:fld>
            <a:endParaRPr lang="en-IN" dirty="0"/>
          </a:p>
        </p:txBody>
      </p:sp>
    </p:spTree>
    <p:extLst>
      <p:ext uri="{BB962C8B-B14F-4D97-AF65-F5344CB8AC3E}">
        <p14:creationId xmlns:p14="http://schemas.microsoft.com/office/powerpoint/2010/main" val="4019771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6</a:t>
            </a:fld>
            <a:endParaRPr lang="en-IN" dirty="0"/>
          </a:p>
        </p:txBody>
      </p:sp>
    </p:spTree>
    <p:extLst>
      <p:ext uri="{BB962C8B-B14F-4D97-AF65-F5344CB8AC3E}">
        <p14:creationId xmlns:p14="http://schemas.microsoft.com/office/powerpoint/2010/main" val="1104655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5785" y="3118104"/>
            <a:ext cx="6412230" cy="45314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1570" y="5632704"/>
            <a:ext cx="5280660"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E87EF5A-5C99-4003-9627-1C5813ED2676}" type="datetime3">
              <a:rPr lang="en-US" smtClean="0"/>
              <a:pPr/>
              <a:t>5 September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C848ECC-9D4C-4C8C-ACD7-F2B0F684DF16}" type="datetime3">
              <a:rPr lang="en-US" smtClean="0"/>
              <a:pPr/>
              <a:t>5 September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sz="half" idx="2"/>
          </p:nvPr>
        </p:nvSpPr>
        <p:spPr>
          <a:xfrm>
            <a:off x="377190" y="2313432"/>
            <a:ext cx="3281553"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85057" y="2313432"/>
            <a:ext cx="3281553" cy="28126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382669F-77CE-4C5E-9B14-7BC98EC6A8D0}" type="datetime3">
              <a:rPr lang="en-US" smtClean="0"/>
              <a:pPr/>
              <a:t>5 September 2018</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621B145-D56A-414D-9A82-05B8723DA32A}" type="datetime3">
              <a:rPr lang="en-US" smtClean="0"/>
              <a:pPr/>
              <a:t>5 September 2018</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89CC8E1-4690-46E1-BD62-B797674B2197}" type="datetime3">
              <a:rPr lang="en-US" smtClean="0"/>
              <a:pPr/>
              <a:t>5 September 2018</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a:prstGeom prst="rect">
            <a:avLst/>
          </a:prstGeom>
        </p:spPr>
        <p:txBody>
          <a:bodyPr wrap="square" lIns="0" tIns="0" rIns="0" bIns="0">
            <a:spAutoFit/>
          </a:bodyPr>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a:xfrm>
            <a:off x="662305" y="1924726"/>
            <a:ext cx="6219190" cy="281261"/>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64892" y="9354312"/>
            <a:ext cx="2414016"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7190" y="9354312"/>
            <a:ext cx="1735074" cy="276999"/>
          </a:xfrm>
          <a:prstGeom prst="rect">
            <a:avLst/>
          </a:prstGeom>
        </p:spPr>
        <p:txBody>
          <a:bodyPr wrap="square" lIns="0" tIns="0" rIns="0" bIns="0">
            <a:spAutoFit/>
          </a:bodyPr>
          <a:lstStyle>
            <a:lvl1pPr algn="l">
              <a:defRPr>
                <a:solidFill>
                  <a:schemeClr val="tx1">
                    <a:tint val="75000"/>
                  </a:schemeClr>
                </a:solidFill>
              </a:defRPr>
            </a:lvl1pPr>
          </a:lstStyle>
          <a:p>
            <a:fld id="{DD5ED25A-4502-4872-ADAF-4B4C524A399F}" type="datetime3">
              <a:rPr lang="en-US" smtClean="0"/>
              <a:pPr/>
              <a:t>5 September 2018</a:t>
            </a:fld>
            <a:endParaRPr lang="en-US" dirty="0"/>
          </a:p>
        </p:txBody>
      </p:sp>
      <p:sp>
        <p:nvSpPr>
          <p:cNvPr id="6" name="Holder 6"/>
          <p:cNvSpPr>
            <a:spLocks noGrp="1"/>
          </p:cNvSpPr>
          <p:nvPr>
            <p:ph type="sldNum" sz="quarter" idx="7"/>
          </p:nvPr>
        </p:nvSpPr>
        <p:spPr>
          <a:xfrm>
            <a:off x="5431536" y="9354312"/>
            <a:ext cx="1735074"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bodyStyle>
    <p:other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a16="http://schemas.microsoft.com/office/drawing/2014/main" xmlns="" id="{03595E69-4F6A-4562-9D0C-BA1D48594C1C}"/>
              </a:ext>
            </a:extLst>
          </p:cNvPr>
          <p:cNvGraphicFramePr>
            <a:graphicFrameLocks noGrp="1"/>
          </p:cNvGraphicFramePr>
          <p:nvPr>
            <p:extLst>
              <p:ext uri="{D42A27DB-BD31-4B8C-83A1-F6EECF244321}">
                <p14:modId xmlns:p14="http://schemas.microsoft.com/office/powerpoint/2010/main" val="845345228"/>
              </p:ext>
            </p:extLst>
          </p:nvPr>
        </p:nvGraphicFramePr>
        <p:xfrm>
          <a:off x="266700" y="7620000"/>
          <a:ext cx="7010400" cy="167640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xmlns="" val="2856138856"/>
                    </a:ext>
                  </a:extLst>
                </a:gridCol>
                <a:gridCol w="2362200">
                  <a:extLst>
                    <a:ext uri="{9D8B030D-6E8A-4147-A177-3AD203B41FA5}">
                      <a16:colId xmlns:a16="http://schemas.microsoft.com/office/drawing/2014/main" xmlns="" val="1236899644"/>
                    </a:ext>
                  </a:extLst>
                </a:gridCol>
                <a:gridCol w="2286000">
                  <a:extLst>
                    <a:ext uri="{9D8B030D-6E8A-4147-A177-3AD203B41FA5}">
                      <a16:colId xmlns:a16="http://schemas.microsoft.com/office/drawing/2014/main" xmlns="" val="2385823872"/>
                    </a:ext>
                  </a:extLst>
                </a:gridCol>
              </a:tblGrid>
              <a:tr h="1676400">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1" i="0" u="none" strike="noStrike" kern="0" cap="none" spc="0" normalizeH="0" baseline="0" noProof="0" dirty="0">
                        <a:ln>
                          <a:noFill/>
                        </a:ln>
                        <a:solidFill>
                          <a:prstClr val="white"/>
                        </a:solidFill>
                        <a:effectLst/>
                        <a:uLnTx/>
                        <a:uFillTx/>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47124901"/>
                  </a:ext>
                </a:extLst>
              </a:tr>
            </a:tbl>
          </a:graphicData>
        </a:graphic>
      </p:graphicFrame>
      <p:graphicFrame>
        <p:nvGraphicFramePr>
          <p:cNvPr id="109" name="Table 108">
            <a:extLst>
              <a:ext uri="{FF2B5EF4-FFF2-40B4-BE49-F238E27FC236}">
                <a16:creationId xmlns:a16="http://schemas.microsoft.com/office/drawing/2014/main" xmlns="" id="{769E6CD4-D47D-4034-AA1E-FCD8752AED6F}"/>
              </a:ext>
            </a:extLst>
          </p:cNvPr>
          <p:cNvGraphicFramePr>
            <a:graphicFrameLocks noGrp="1"/>
          </p:cNvGraphicFramePr>
          <p:nvPr>
            <p:extLst>
              <p:ext uri="{D42A27DB-BD31-4B8C-83A1-F6EECF244321}">
                <p14:modId xmlns:p14="http://schemas.microsoft.com/office/powerpoint/2010/main" val="2190938478"/>
              </p:ext>
            </p:extLst>
          </p:nvPr>
        </p:nvGraphicFramePr>
        <p:xfrm>
          <a:off x="5372098" y="8823960"/>
          <a:ext cx="1393464" cy="243840"/>
        </p:xfrm>
        <a:graphic>
          <a:graphicData uri="http://schemas.openxmlformats.org/drawingml/2006/table">
            <a:tbl>
              <a:tblPr firstRow="1" bandRow="1">
                <a:tableStyleId>{5C22544A-7EE6-4342-B048-85BDC9FD1C3A}</a:tableStyleId>
              </a:tblPr>
              <a:tblGrid>
                <a:gridCol w="1393464">
                  <a:extLst>
                    <a:ext uri="{9D8B030D-6E8A-4147-A177-3AD203B41FA5}">
                      <a16:colId xmlns:a16="http://schemas.microsoft.com/office/drawing/2014/main" xmlns="" val="2235553535"/>
                    </a:ext>
                  </a:extLst>
                </a:gridCol>
              </a:tblGrid>
              <a:tr h="180340">
                <a:tc>
                  <a:txBody>
                    <a:bodyPr/>
                    <a:lstStyle/>
                    <a:p>
                      <a:pPr algn="ctr"/>
                      <a:r>
                        <a:rPr lang="en-IN" sz="1000" b="1" dirty="0">
                          <a:solidFill>
                            <a:schemeClr val="tx1">
                              <a:lumMod val="50000"/>
                              <a:lumOff val="50000"/>
                            </a:schemeClr>
                          </a:solidFill>
                          <a:latin typeface="+mj-lt"/>
                        </a:rPr>
                        <a:t>Authorised Signatory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0" name="Table 109">
            <a:extLst>
              <a:ext uri="{FF2B5EF4-FFF2-40B4-BE49-F238E27FC236}">
                <a16:creationId xmlns:a16="http://schemas.microsoft.com/office/drawing/2014/main" xmlns="" id="{29EFD627-B005-4C2D-AB6E-0EEB7D32249A}"/>
              </a:ext>
            </a:extLst>
          </p:cNvPr>
          <p:cNvGraphicFramePr>
            <a:graphicFrameLocks noGrp="1"/>
          </p:cNvGraphicFramePr>
          <p:nvPr>
            <p:extLst>
              <p:ext uri="{D42A27DB-BD31-4B8C-83A1-F6EECF244321}">
                <p14:modId xmlns:p14="http://schemas.microsoft.com/office/powerpoint/2010/main" val="2162339530"/>
              </p:ext>
            </p:extLst>
          </p:nvPr>
        </p:nvGraphicFramePr>
        <p:xfrm>
          <a:off x="3337948"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a16="http://schemas.microsoft.com/office/drawing/2014/main" xmlns="" val="2235553535"/>
                    </a:ext>
                  </a:extLst>
                </a:gridCol>
              </a:tblGrid>
              <a:tr h="180340">
                <a:tc>
                  <a:txBody>
                    <a:bodyPr/>
                    <a:lstStyle/>
                    <a:p>
                      <a:pPr algn="ctr"/>
                      <a:r>
                        <a:rPr lang="en-IN" sz="1000" b="1" dirty="0">
                          <a:solidFill>
                            <a:srgbClr val="0988A8"/>
                          </a:solidFill>
                          <a:latin typeface="+mj-lt"/>
                        </a:rPr>
                        <a:t>   </a:t>
                      </a:r>
                      <a:r>
                        <a:rPr lang="en-IN" sz="1000" b="1" dirty="0">
                          <a:solidFill>
                            <a:schemeClr val="tx1">
                              <a:lumMod val="50000"/>
                              <a:lumOff val="50000"/>
                            </a:schemeClr>
                          </a:solidFill>
                          <a:latin typeface="+mj-lt"/>
                        </a:rPr>
                        <a:t>Checked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1" name="Table 110">
            <a:extLst>
              <a:ext uri="{FF2B5EF4-FFF2-40B4-BE49-F238E27FC236}">
                <a16:creationId xmlns:a16="http://schemas.microsoft.com/office/drawing/2014/main" xmlns="" id="{B6883FF3-7116-4375-8CDC-46954A586275}"/>
              </a:ext>
            </a:extLst>
          </p:cNvPr>
          <p:cNvGraphicFramePr>
            <a:graphicFrameLocks noGrp="1"/>
          </p:cNvGraphicFramePr>
          <p:nvPr>
            <p:extLst>
              <p:ext uri="{D42A27DB-BD31-4B8C-83A1-F6EECF244321}">
                <p14:modId xmlns:p14="http://schemas.microsoft.com/office/powerpoint/2010/main" val="3219583005"/>
              </p:ext>
            </p:extLst>
          </p:nvPr>
        </p:nvGraphicFramePr>
        <p:xfrm>
          <a:off x="3337949" y="8686800"/>
          <a:ext cx="1119749" cy="243840"/>
        </p:xfrm>
        <a:graphic>
          <a:graphicData uri="http://schemas.openxmlformats.org/drawingml/2006/table">
            <a:tbl>
              <a:tblPr firstRow="1" bandRow="1">
                <a:tableStyleId>{5C22544A-7EE6-4342-B048-85BDC9FD1C3A}</a:tableStyleId>
              </a:tblPr>
              <a:tblGrid>
                <a:gridCol w="1119749">
                  <a:extLst>
                    <a:ext uri="{9D8B030D-6E8A-4147-A177-3AD203B41FA5}">
                      <a16:colId xmlns:a16="http://schemas.microsoft.com/office/drawing/2014/main" xmlns="" val="2235553535"/>
                    </a:ext>
                  </a:extLst>
                </a:gridCol>
              </a:tblGrid>
              <a:tr h="180340">
                <a:tc>
                  <a:txBody>
                    <a:bodyPr/>
                    <a:lstStyle/>
                    <a:p>
                      <a:pPr algn="ctr"/>
                      <a:r>
                        <a:rPr lang="en-IN" sz="1000" b="1" dirty="0" smtClean="0">
                          <a:solidFill>
                            <a:schemeClr val="tx1">
                              <a:lumMod val="50000"/>
                              <a:lumOff val="50000"/>
                            </a:schemeClr>
                          </a:solidFill>
                          <a:latin typeface="+mj-lt"/>
                        </a:rPr>
                        <a:t>Nilesh Gadge</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2" name="Table 111">
            <a:extLst>
              <a:ext uri="{FF2B5EF4-FFF2-40B4-BE49-F238E27FC236}">
                <a16:creationId xmlns:a16="http://schemas.microsoft.com/office/drawing/2014/main" xmlns="" id="{D5648B09-DD64-414A-934C-F8DBF4E86A11}"/>
              </a:ext>
            </a:extLst>
          </p:cNvPr>
          <p:cNvGraphicFramePr>
            <a:graphicFrameLocks noGrp="1"/>
          </p:cNvGraphicFramePr>
          <p:nvPr>
            <p:extLst>
              <p:ext uri="{D42A27DB-BD31-4B8C-83A1-F6EECF244321}">
                <p14:modId xmlns:p14="http://schemas.microsoft.com/office/powerpoint/2010/main" val="655120370"/>
              </p:ext>
            </p:extLst>
          </p:nvPr>
        </p:nvGraphicFramePr>
        <p:xfrm>
          <a:off x="952500"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a16="http://schemas.microsoft.com/office/drawing/2014/main" xmlns="" val="2235553535"/>
                    </a:ext>
                  </a:extLst>
                </a:gridCol>
              </a:tblGrid>
              <a:tr h="180340">
                <a:tc>
                  <a:txBody>
                    <a:bodyPr/>
                    <a:lstStyle/>
                    <a:p>
                      <a:pPr algn="ctr"/>
                      <a:r>
                        <a:rPr lang="en-IN" sz="1000" b="1" dirty="0">
                          <a:solidFill>
                            <a:schemeClr val="tx1">
                              <a:lumMod val="50000"/>
                              <a:lumOff val="50000"/>
                            </a:schemeClr>
                          </a:solidFill>
                          <a:latin typeface="+mj-lt"/>
                        </a:rPr>
                        <a:t>Prepared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3" name="Table 112">
            <a:extLst>
              <a:ext uri="{FF2B5EF4-FFF2-40B4-BE49-F238E27FC236}">
                <a16:creationId xmlns:a16="http://schemas.microsoft.com/office/drawing/2014/main" xmlns="" id="{44EA3E23-7FFD-4DC9-91E5-4341BB9B4DAF}"/>
              </a:ext>
            </a:extLst>
          </p:cNvPr>
          <p:cNvGraphicFramePr>
            <a:graphicFrameLocks noGrp="1"/>
          </p:cNvGraphicFramePr>
          <p:nvPr>
            <p:extLst>
              <p:ext uri="{D42A27DB-BD31-4B8C-83A1-F6EECF244321}">
                <p14:modId xmlns:p14="http://schemas.microsoft.com/office/powerpoint/2010/main" val="756880149"/>
              </p:ext>
            </p:extLst>
          </p:nvPr>
        </p:nvGraphicFramePr>
        <p:xfrm>
          <a:off x="952500" y="8686800"/>
          <a:ext cx="1066802" cy="243840"/>
        </p:xfrm>
        <a:graphic>
          <a:graphicData uri="http://schemas.openxmlformats.org/drawingml/2006/table">
            <a:tbl>
              <a:tblPr firstRow="1" bandRow="1">
                <a:tableStyleId>{5C22544A-7EE6-4342-B048-85BDC9FD1C3A}</a:tableStyleId>
              </a:tblPr>
              <a:tblGrid>
                <a:gridCol w="1066802">
                  <a:extLst>
                    <a:ext uri="{9D8B030D-6E8A-4147-A177-3AD203B41FA5}">
                      <a16:colId xmlns:a16="http://schemas.microsoft.com/office/drawing/2014/main" xmlns="" val="2235553535"/>
                    </a:ext>
                  </a:extLst>
                </a:gridCol>
              </a:tblGrid>
              <a:tr h="180340">
                <a:tc>
                  <a:txBody>
                    <a:bodyPr/>
                    <a:lstStyle/>
                    <a:p>
                      <a:pPr algn="ctr"/>
                      <a:r>
                        <a:rPr lang="en-IN" sz="1000" b="1" dirty="0" err="1" smtClean="0">
                          <a:solidFill>
                            <a:schemeClr val="tx1">
                              <a:lumMod val="50000"/>
                              <a:lumOff val="50000"/>
                            </a:schemeClr>
                          </a:solidFill>
                          <a:latin typeface="+mj-lt"/>
                        </a:rPr>
                        <a:t>Maulik</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Rathod</a:t>
                      </a:r>
                      <a:endParaRPr lang="en-IN" sz="1000" b="1" dirty="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4" name="Table 113">
            <a:extLst>
              <a:ext uri="{FF2B5EF4-FFF2-40B4-BE49-F238E27FC236}">
                <a16:creationId xmlns:a16="http://schemas.microsoft.com/office/drawing/2014/main" xmlns="" id="{8D7DFF25-55C5-4D36-B9F9-EFCCCEDADAD8}"/>
              </a:ext>
            </a:extLst>
          </p:cNvPr>
          <p:cNvGraphicFramePr>
            <a:graphicFrameLocks noGrp="1"/>
          </p:cNvGraphicFramePr>
          <p:nvPr>
            <p:extLst>
              <p:ext uri="{D42A27DB-BD31-4B8C-83A1-F6EECF244321}">
                <p14:modId xmlns:p14="http://schemas.microsoft.com/office/powerpoint/2010/main" val="4074947221"/>
              </p:ext>
            </p:extLst>
          </p:nvPr>
        </p:nvGraphicFramePr>
        <p:xfrm>
          <a:off x="266700" y="1950720"/>
          <a:ext cx="7010400" cy="1706880"/>
        </p:xfrm>
        <a:graphic>
          <a:graphicData uri="http://schemas.openxmlformats.org/drawingml/2006/table">
            <a:tbl>
              <a:tblPr firstRow="1" bandRow="1">
                <a:tableStyleId>{5C22544A-7EE6-4342-B048-85BDC9FD1C3A}</a:tableStyleId>
              </a:tblPr>
              <a:tblGrid>
                <a:gridCol w="3503950">
                  <a:extLst>
                    <a:ext uri="{9D8B030D-6E8A-4147-A177-3AD203B41FA5}">
                      <a16:colId xmlns:a16="http://schemas.microsoft.com/office/drawing/2014/main" xmlns="" val="2342809242"/>
                    </a:ext>
                  </a:extLst>
                </a:gridCol>
                <a:gridCol w="3506450">
                  <a:extLst>
                    <a:ext uri="{9D8B030D-6E8A-4147-A177-3AD203B41FA5}">
                      <a16:colId xmlns:a16="http://schemas.microsoft.com/office/drawing/2014/main" xmlns="" val="2791637161"/>
                    </a:ext>
                  </a:extLst>
                </a:gridCol>
              </a:tblGrid>
              <a:tr h="637540">
                <a:tc>
                  <a:txBody>
                    <a:bodyPr/>
                    <a:lstStyle/>
                    <a:p>
                      <a:r>
                        <a:rPr lang="en-IN" sz="1000" b="1" dirty="0" smtClean="0">
                          <a:solidFill>
                            <a:schemeClr val="tx1">
                              <a:lumMod val="50000"/>
                              <a:lumOff val="50000"/>
                            </a:schemeClr>
                          </a:solidFill>
                          <a:effectLst/>
                          <a:latin typeface="+mj-lt"/>
                          <a:ea typeface="+mn-ea"/>
                          <a:cs typeface="+mn-cs"/>
                        </a:rPr>
                        <a:t>Environ</a:t>
                      </a:r>
                      <a:endParaRPr lang="en-IN" sz="1000" b="1" dirty="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14-15-16 </a:t>
                      </a:r>
                      <a:r>
                        <a:rPr lang="en-IN" sz="1000" b="1" dirty="0" err="1" smtClean="0">
                          <a:solidFill>
                            <a:schemeClr val="tx1">
                              <a:lumMod val="50000"/>
                              <a:lumOff val="50000"/>
                            </a:schemeClr>
                          </a:solidFill>
                          <a:effectLst/>
                          <a:latin typeface="+mj-lt"/>
                          <a:ea typeface="+mn-ea"/>
                          <a:cs typeface="+mn-cs"/>
                        </a:rPr>
                        <a:t>Rudraksh</a:t>
                      </a:r>
                      <a:r>
                        <a:rPr lang="en-IN" sz="1000" b="1" dirty="0" smtClean="0">
                          <a:solidFill>
                            <a:schemeClr val="tx1">
                              <a:lumMod val="50000"/>
                              <a:lumOff val="50000"/>
                            </a:schemeClr>
                          </a:solidFill>
                          <a:effectLst/>
                          <a:latin typeface="+mj-lt"/>
                          <a:ea typeface="+mn-ea"/>
                          <a:cs typeface="+mn-cs"/>
                        </a:rPr>
                        <a:t> Complex,</a:t>
                      </a:r>
                    </a:p>
                    <a:p>
                      <a:r>
                        <a:rPr lang="en-IN" sz="1000" b="1" dirty="0" smtClean="0">
                          <a:solidFill>
                            <a:schemeClr val="tx1">
                              <a:lumMod val="50000"/>
                              <a:lumOff val="50000"/>
                            </a:schemeClr>
                          </a:solidFill>
                          <a:effectLst/>
                          <a:latin typeface="+mj-lt"/>
                          <a:ea typeface="+mn-ea"/>
                          <a:cs typeface="+mn-cs"/>
                        </a:rPr>
                        <a:t>Opp. Annapurna Hotel ,GIDC Phase I, </a:t>
                      </a:r>
                      <a:r>
                        <a:rPr lang="en-IN" sz="1000" b="1" dirty="0" err="1" smtClean="0">
                          <a:solidFill>
                            <a:schemeClr val="tx1">
                              <a:lumMod val="50000"/>
                              <a:lumOff val="50000"/>
                            </a:schemeClr>
                          </a:solidFill>
                          <a:effectLst/>
                          <a:latin typeface="+mj-lt"/>
                          <a:ea typeface="+mn-ea"/>
                          <a:cs typeface="+mn-cs"/>
                        </a:rPr>
                        <a:t>Vatva</a:t>
                      </a:r>
                      <a:r>
                        <a:rPr lang="en-IN" sz="1000" b="1" dirty="0" smtClean="0">
                          <a:solidFill>
                            <a:schemeClr val="tx1">
                              <a:lumMod val="50000"/>
                              <a:lumOff val="50000"/>
                            </a:schemeClr>
                          </a:solidFill>
                          <a:effectLst/>
                          <a:latin typeface="+mj-lt"/>
                          <a:ea typeface="+mn-ea"/>
                          <a:cs typeface="+mn-cs"/>
                        </a:rPr>
                        <a:t>,</a:t>
                      </a:r>
                    </a:p>
                    <a:p>
                      <a:pPr marL="0" marR="0" indent="0" defTabSz="914400" eaLnBrk="1" fontAlgn="auto" latinLnBrk="0" hangingPunct="1">
                        <a:lnSpc>
                          <a:spcPct val="100000"/>
                        </a:lnSpc>
                        <a:spcBef>
                          <a:spcPts val="0"/>
                        </a:spcBef>
                        <a:spcAft>
                          <a:spcPts val="0"/>
                        </a:spcAft>
                        <a:buClrTx/>
                        <a:buSzTx/>
                        <a:buFontTx/>
                        <a:buNone/>
                        <a:tabLst/>
                        <a:defRPr/>
                      </a:pPr>
                      <a:r>
                        <a:rPr lang="en-IN" sz="1000" b="1" dirty="0" smtClean="0">
                          <a:solidFill>
                            <a:schemeClr val="tx1">
                              <a:lumMod val="50000"/>
                              <a:lumOff val="50000"/>
                            </a:schemeClr>
                          </a:solidFill>
                          <a:effectLst/>
                          <a:latin typeface="+mj-lt"/>
                          <a:ea typeface="+mn-ea"/>
                          <a:cs typeface="+mn-cs"/>
                        </a:rPr>
                        <a:t>Ahmedabad </a:t>
                      </a:r>
                      <a:r>
                        <a:rPr lang="en-IN" sz="1000" b="1" dirty="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382445, Gujarat </a:t>
                      </a:r>
                    </a:p>
                    <a:p>
                      <a:r>
                        <a:rPr lang="en-IN" sz="1000" b="1" dirty="0" smtClean="0">
                          <a:solidFill>
                            <a:schemeClr val="tx1">
                              <a:lumMod val="50000"/>
                              <a:lumOff val="50000"/>
                            </a:schemeClr>
                          </a:solidFill>
                          <a:effectLst/>
                          <a:latin typeface="+mj-lt"/>
                          <a:ea typeface="+mn-ea"/>
                          <a:cs typeface="+mn-cs"/>
                        </a:rPr>
                        <a:t>Phone </a:t>
                      </a:r>
                      <a:r>
                        <a:rPr lang="en-IN" sz="1000" b="1" dirty="0">
                          <a:solidFill>
                            <a:schemeClr val="tx1">
                              <a:lumMod val="50000"/>
                              <a:lumOff val="50000"/>
                            </a:schemeClr>
                          </a:solidFill>
                          <a:effectLst/>
                          <a:latin typeface="+mj-lt"/>
                          <a:ea typeface="+mn-ea"/>
                          <a:cs typeface="+mn-cs"/>
                        </a:rPr>
                        <a:t>No. </a:t>
                      </a:r>
                      <a:r>
                        <a:rPr lang="en-IN" sz="1000" b="1" baseline="0" dirty="0" smtClean="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 </a:t>
                      </a:r>
                      <a:r>
                        <a:rPr lang="en-IN" sz="1000" b="1" dirty="0">
                          <a:solidFill>
                            <a:schemeClr val="tx1">
                              <a:lumMod val="50000"/>
                              <a:lumOff val="50000"/>
                            </a:schemeClr>
                          </a:solidFill>
                          <a:effectLst/>
                          <a:latin typeface="+mj-lt"/>
                          <a:ea typeface="+mn-ea"/>
                          <a:cs typeface="+mn-cs"/>
                        </a:rPr>
                        <a:t>+91 </a:t>
                      </a:r>
                      <a:r>
                        <a:rPr lang="en-IN" sz="1000" b="1" dirty="0" smtClean="0">
                          <a:solidFill>
                            <a:schemeClr val="tx1">
                              <a:lumMod val="50000"/>
                              <a:lumOff val="50000"/>
                            </a:schemeClr>
                          </a:solidFill>
                          <a:effectLst/>
                          <a:latin typeface="+mj-lt"/>
                          <a:ea typeface="+mn-ea"/>
                          <a:cs typeface="+mn-cs"/>
                        </a:rPr>
                        <a:t>79 40027345</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tx1">
                              <a:lumMod val="50000"/>
                              <a:lumOff val="50000"/>
                            </a:schemeClr>
                          </a:solidFill>
                          <a:latin typeface="+mj-lt"/>
                        </a:rPr>
                        <a:t>Quotation No	                   	: ENVQ891522</a:t>
                      </a:r>
                    </a:p>
                    <a:p>
                      <a:r>
                        <a:rPr lang="en-IN" sz="1000" b="1" dirty="0" smtClean="0">
                          <a:solidFill>
                            <a:schemeClr val="tx1">
                              <a:lumMod val="50000"/>
                              <a:lumOff val="50000"/>
                            </a:schemeClr>
                          </a:solidFill>
                          <a:latin typeface="+mj-lt"/>
                        </a:rPr>
                        <a:t>Quotation Date		</a:t>
                      </a:r>
                      <a:r>
                        <a:rPr lang="en-IN" sz="1000" b="1" smtClean="0">
                          <a:solidFill>
                            <a:schemeClr val="tx1">
                              <a:lumMod val="50000"/>
                              <a:lumOff val="50000"/>
                            </a:schemeClr>
                          </a:solidFill>
                          <a:latin typeface="+mj-lt"/>
                        </a:rPr>
                        <a:t>: 05.09.2018</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Sales </a:t>
                      </a:r>
                      <a:r>
                        <a:rPr lang="en-IN" sz="1000" b="1" dirty="0">
                          <a:solidFill>
                            <a:schemeClr val="tx1">
                              <a:lumMod val="50000"/>
                              <a:lumOff val="50000"/>
                            </a:schemeClr>
                          </a:solidFill>
                          <a:latin typeface="+mj-lt"/>
                        </a:rPr>
                        <a:t>Contact Person	: </a:t>
                      </a:r>
                      <a:r>
                        <a:rPr lang="en-IN" sz="1000" b="1" dirty="0" err="1" smtClean="0">
                          <a:solidFill>
                            <a:schemeClr val="tx1">
                              <a:lumMod val="50000"/>
                              <a:lumOff val="50000"/>
                            </a:schemeClr>
                          </a:solidFill>
                          <a:latin typeface="+mj-lt"/>
                        </a:rPr>
                        <a:t>Nilesh</a:t>
                      </a:r>
                      <a:r>
                        <a:rPr lang="en-IN" sz="1000" b="1" baseline="0" dirty="0" smtClean="0">
                          <a:solidFill>
                            <a:schemeClr val="tx1">
                              <a:lumMod val="50000"/>
                              <a:lumOff val="50000"/>
                            </a:schemeClr>
                          </a:solidFill>
                          <a:latin typeface="+mj-lt"/>
                        </a:rPr>
                        <a:t> </a:t>
                      </a:r>
                      <a:r>
                        <a:rPr lang="en-IN" sz="1000" b="1" baseline="0" dirty="0" err="1" smtClean="0">
                          <a:solidFill>
                            <a:schemeClr val="tx1">
                              <a:lumMod val="50000"/>
                              <a:lumOff val="50000"/>
                            </a:schemeClr>
                          </a:solidFill>
                          <a:latin typeface="+mj-lt"/>
                        </a:rPr>
                        <a:t>Gadgi</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Contact No		: +91 </a:t>
                      </a:r>
                      <a:r>
                        <a:rPr lang="en-IN" sz="1000" b="1" dirty="0" smtClean="0">
                          <a:solidFill>
                            <a:schemeClr val="tx1">
                              <a:lumMod val="50000"/>
                              <a:lumOff val="50000"/>
                            </a:schemeClr>
                          </a:solidFill>
                          <a:latin typeface="+mj-lt"/>
                        </a:rPr>
                        <a:t>7227988038</a:t>
                      </a:r>
                    </a:p>
                    <a:p>
                      <a:r>
                        <a:rPr lang="en-IN" sz="1000" b="1" dirty="0" smtClean="0">
                          <a:solidFill>
                            <a:schemeClr val="tx1">
                              <a:lumMod val="50000"/>
                              <a:lumOff val="50000"/>
                            </a:schemeClr>
                          </a:solidFill>
                          <a:latin typeface="+mj-lt"/>
                        </a:rPr>
                        <a:t>Email</a:t>
                      </a:r>
                      <a:r>
                        <a:rPr lang="en-IN" sz="1000" b="1" dirty="0">
                          <a:solidFill>
                            <a:schemeClr val="tx1">
                              <a:lumMod val="50000"/>
                              <a:lumOff val="50000"/>
                            </a:schemeClr>
                          </a:solidFill>
                          <a:latin typeface="+mj-lt"/>
                        </a:rPr>
                        <a:t>		</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t>
                      </a:r>
                      <a:r>
                        <a:rPr lang="en-IN" sz="900" b="1" baseline="0" dirty="0" smtClean="0">
                          <a:solidFill>
                            <a:schemeClr val="tx1">
                              <a:lumMod val="50000"/>
                              <a:lumOff val="50000"/>
                            </a:schemeClr>
                          </a:solidFill>
                          <a:latin typeface="+mj-lt"/>
                        </a:rPr>
                        <a:t>sales@environindia.net</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251518033"/>
                  </a:ext>
                </a:extLst>
              </a:tr>
              <a:tr h="637540">
                <a:tc>
                  <a:txBody>
                    <a:bodyPr/>
                    <a:lstStyle/>
                    <a:p>
                      <a:r>
                        <a:rPr lang="en-IN" sz="1000" b="1" dirty="0">
                          <a:solidFill>
                            <a:schemeClr val="tx1">
                              <a:lumMod val="50000"/>
                              <a:lumOff val="50000"/>
                            </a:schemeClr>
                          </a:solidFill>
                          <a:effectLst/>
                          <a:latin typeface="+mj-lt"/>
                          <a:ea typeface="+mn-ea"/>
                          <a:cs typeface="+mn-cs"/>
                        </a:rPr>
                        <a:t>To,</a:t>
                      </a:r>
                    </a:p>
                    <a:p>
                      <a:r>
                        <a:rPr lang="en-IN" sz="1000" b="1" dirty="0" err="1" smtClean="0">
                          <a:solidFill>
                            <a:schemeClr val="tx1">
                              <a:lumMod val="50000"/>
                              <a:lumOff val="50000"/>
                            </a:schemeClr>
                          </a:solidFill>
                          <a:effectLst/>
                          <a:latin typeface="+mj-lt"/>
                          <a:ea typeface="+mn-ea"/>
                          <a:cs typeface="+mn-cs"/>
                        </a:rPr>
                        <a:t>Meshto</a:t>
                      </a:r>
                      <a:endParaRPr lang="en-IN" sz="1000" b="1" dirty="0" smtClean="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312, GIDC, </a:t>
                      </a:r>
                      <a:r>
                        <a:rPr lang="en-IN" sz="1000" b="1" dirty="0" err="1" smtClean="0">
                          <a:solidFill>
                            <a:schemeClr val="tx1">
                              <a:lumMod val="50000"/>
                              <a:lumOff val="50000"/>
                            </a:schemeClr>
                          </a:solidFill>
                          <a:effectLst/>
                          <a:latin typeface="+mj-lt"/>
                          <a:ea typeface="+mn-ea"/>
                          <a:cs typeface="+mn-cs"/>
                        </a:rPr>
                        <a:t>Panoli</a:t>
                      </a:r>
                      <a:endParaRPr lang="en-IN" sz="1000" b="1" dirty="0" smtClean="0">
                        <a:solidFill>
                          <a:schemeClr val="tx1">
                            <a:lumMod val="50000"/>
                            <a:lumOff val="50000"/>
                          </a:schemeClr>
                        </a:solidFill>
                        <a:effectLst/>
                        <a:latin typeface="+mj-lt"/>
                        <a:ea typeface="+mn-ea"/>
                        <a:cs typeface="+mn-cs"/>
                      </a:endParaRPr>
                    </a:p>
                    <a:p>
                      <a:r>
                        <a:rPr lang="en-IN" sz="1000" b="1" dirty="0" err="1" smtClean="0">
                          <a:solidFill>
                            <a:schemeClr val="tx1">
                              <a:lumMod val="50000"/>
                              <a:lumOff val="50000"/>
                            </a:schemeClr>
                          </a:solidFill>
                          <a:effectLst/>
                          <a:latin typeface="+mj-lt"/>
                          <a:ea typeface="+mn-ea"/>
                          <a:cs typeface="+mn-cs"/>
                        </a:rPr>
                        <a:t>Ankleshwar</a:t>
                      </a:r>
                      <a:r>
                        <a:rPr lang="en-IN" sz="1000" b="1" dirty="0" smtClean="0">
                          <a:solidFill>
                            <a:schemeClr val="tx1">
                              <a:lumMod val="50000"/>
                              <a:lumOff val="50000"/>
                            </a:schemeClr>
                          </a:solidFill>
                          <a:effectLst/>
                          <a:latin typeface="+mj-lt"/>
                          <a:ea typeface="+mn-ea"/>
                          <a:cs typeface="+mn-cs"/>
                        </a:rPr>
                        <a:t>.</a:t>
                      </a:r>
                      <a:endParaRPr lang="en-IN" sz="1000" b="1" dirty="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Phone : +91 XXXXXXXXXX</a:t>
                      </a:r>
                      <a:endParaRPr lang="en-IN" sz="1000" b="1" dirty="0">
                        <a:solidFill>
                          <a:schemeClr val="tx1">
                            <a:lumMod val="50000"/>
                            <a:lumOff val="50000"/>
                          </a:schemeClr>
                        </a:solidFill>
                        <a:effectLst/>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a:solidFill>
                            <a:schemeClr val="tx1">
                              <a:lumMod val="50000"/>
                              <a:lumOff val="50000"/>
                            </a:schemeClr>
                          </a:solidFill>
                          <a:latin typeface="+mj-lt"/>
                        </a:rPr>
                        <a:t>Enquiry Reference No.	: </a:t>
                      </a:r>
                      <a:r>
                        <a:rPr lang="en-IN" sz="1000" b="1" dirty="0" smtClean="0">
                          <a:solidFill>
                            <a:schemeClr val="tx1">
                              <a:lumMod val="50000"/>
                              <a:lumOff val="50000"/>
                            </a:schemeClr>
                          </a:solidFill>
                          <a:latin typeface="+mj-lt"/>
                        </a:rPr>
                        <a:t>By Visit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Enquiry Reference Date.	: </a:t>
                      </a:r>
                      <a:r>
                        <a:rPr lang="en-IN" sz="1000" b="1" dirty="0" smtClean="0">
                          <a:solidFill>
                            <a:schemeClr val="tx1">
                              <a:lumMod val="50000"/>
                              <a:lumOff val="50000"/>
                            </a:schemeClr>
                          </a:solidFill>
                          <a:latin typeface="+mj-lt"/>
                        </a:rPr>
                        <a:t>10.08.2018</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Email ID		</a:t>
                      </a:r>
                      <a:r>
                        <a:rPr lang="en-IN" sz="1000" b="1" dirty="0" smtClean="0">
                          <a:solidFill>
                            <a:schemeClr val="tx1">
                              <a:lumMod val="50000"/>
                              <a:lumOff val="50000"/>
                            </a:schemeClr>
                          </a:solidFill>
                          <a:latin typeface="+mj-lt"/>
                        </a:rPr>
                        <a:t>: </a:t>
                      </a:r>
                      <a:r>
                        <a:rPr lang="en-IN" sz="1000" b="1" baseline="0" dirty="0" smtClean="0">
                          <a:solidFill>
                            <a:schemeClr val="tx1">
                              <a:lumMod val="50000"/>
                              <a:lumOff val="50000"/>
                            </a:schemeClr>
                          </a:solidFill>
                          <a:latin typeface="+mj-lt"/>
                          <a:ea typeface="+mn-ea"/>
                          <a:cs typeface="+mn-cs"/>
                        </a:rPr>
                        <a:t>info@qualitron.net</a:t>
                      </a:r>
                      <a:endParaRPr lang="en-IN" sz="1000" b="1" baseline="0" dirty="0">
                        <a:solidFill>
                          <a:schemeClr val="tx1">
                            <a:lumMod val="50000"/>
                            <a:lumOff val="50000"/>
                          </a:schemeClr>
                        </a:solidFill>
                        <a:latin typeface="+mj-lt"/>
                        <a:ea typeface="+mn-ea"/>
                        <a:cs typeface="+mn-cs"/>
                      </a:endParaRPr>
                    </a:p>
                    <a:p>
                      <a:r>
                        <a:rPr lang="en-IN" sz="1000" b="1" dirty="0">
                          <a:solidFill>
                            <a:schemeClr val="tx1">
                              <a:lumMod val="50000"/>
                              <a:lumOff val="50000"/>
                            </a:schemeClr>
                          </a:solidFill>
                          <a:latin typeface="+mj-lt"/>
                        </a:rPr>
                        <a:t>Kind Attention		: </a:t>
                      </a:r>
                      <a:r>
                        <a:rPr lang="en-IN" sz="1000" b="1" dirty="0" err="1">
                          <a:solidFill>
                            <a:schemeClr val="tx1">
                              <a:lumMod val="50000"/>
                              <a:lumOff val="50000"/>
                            </a:schemeClr>
                          </a:solidFill>
                          <a:latin typeface="+mj-lt"/>
                        </a:rPr>
                        <a:t>Mr.</a:t>
                      </a:r>
                      <a:r>
                        <a:rPr lang="en-IN" sz="1000" b="1" dirty="0">
                          <a:solidFill>
                            <a:schemeClr val="tx1">
                              <a:lumMod val="50000"/>
                              <a:lumOff val="50000"/>
                            </a:schemeClr>
                          </a:solidFill>
                          <a:latin typeface="+mj-lt"/>
                        </a:rPr>
                        <a:t> </a:t>
                      </a:r>
                    </a:p>
                    <a:p>
                      <a:r>
                        <a:rPr lang="en-IN" sz="1000" b="1" dirty="0">
                          <a:solidFill>
                            <a:schemeClr val="tx1">
                              <a:lumMod val="50000"/>
                              <a:lumOff val="50000"/>
                            </a:schemeClr>
                          </a:solidFill>
                          <a:latin typeface="+mj-lt"/>
                        </a:rPr>
                        <a:t>Mobile No.		: +91</a:t>
                      </a:r>
                      <a:r>
                        <a:rPr lang="en-IN" sz="1000" b="1" dirty="0">
                          <a:solidFill>
                            <a:schemeClr val="tx1">
                              <a:lumMod val="50000"/>
                              <a:lumOff val="50000"/>
                            </a:schemeClr>
                          </a:solidFill>
                          <a:latin typeface="+mj-lt"/>
                          <a:ea typeface="+mn-ea"/>
                          <a:cs typeface="+mn-cs"/>
                        </a:rPr>
                        <a:t> </a:t>
                      </a:r>
                      <a:r>
                        <a:rPr lang="en-IN" sz="1000" b="1" dirty="0" smtClean="0">
                          <a:solidFill>
                            <a:schemeClr val="tx1">
                              <a:lumMod val="50000"/>
                              <a:lumOff val="50000"/>
                            </a:schemeClr>
                          </a:solidFill>
                          <a:latin typeface="+mj-lt"/>
                          <a:ea typeface="+mn-ea"/>
                          <a:cs typeface="+mn-cs"/>
                        </a:rPr>
                        <a:t>  </a:t>
                      </a:r>
                      <a:endParaRPr lang="en-IN" sz="1000" b="1" dirty="0">
                        <a:solidFill>
                          <a:schemeClr val="tx1">
                            <a:lumMod val="50000"/>
                            <a:lumOff val="50000"/>
                          </a:schemeClr>
                        </a:solidFill>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856036356"/>
                  </a:ext>
                </a:extLst>
              </a:tr>
            </a:tbl>
          </a:graphicData>
        </a:graphic>
      </p:graphicFrame>
      <p:graphicFrame>
        <p:nvGraphicFramePr>
          <p:cNvPr id="115" name="Table 114">
            <a:extLst>
              <a:ext uri="{FF2B5EF4-FFF2-40B4-BE49-F238E27FC236}">
                <a16:creationId xmlns:a16="http://schemas.microsoft.com/office/drawing/2014/main" xmlns="" id="{76B1AAC6-23DE-4438-BC97-3B72CCC02752}"/>
              </a:ext>
            </a:extLst>
          </p:cNvPr>
          <p:cNvGraphicFramePr>
            <a:graphicFrameLocks noGrp="1"/>
          </p:cNvGraphicFramePr>
          <p:nvPr>
            <p:extLst>
              <p:ext uri="{D42A27DB-BD31-4B8C-83A1-F6EECF244321}">
                <p14:modId xmlns:p14="http://schemas.microsoft.com/office/powerpoint/2010/main" val="1950191884"/>
              </p:ext>
            </p:extLst>
          </p:nvPr>
        </p:nvGraphicFramePr>
        <p:xfrm>
          <a:off x="266701" y="3810000"/>
          <a:ext cx="7010399" cy="3733800"/>
        </p:xfrm>
        <a:graphic>
          <a:graphicData uri="http://schemas.openxmlformats.org/drawingml/2006/table">
            <a:tbl>
              <a:tblPr firstRow="1" bandRow="1">
                <a:tableStyleId>{5C22544A-7EE6-4342-B048-85BDC9FD1C3A}</a:tableStyleId>
              </a:tblPr>
              <a:tblGrid>
                <a:gridCol w="625792">
                  <a:extLst>
                    <a:ext uri="{9D8B030D-6E8A-4147-A177-3AD203B41FA5}">
                      <a16:colId xmlns:a16="http://schemas.microsoft.com/office/drawing/2014/main" xmlns="" val="426547591"/>
                    </a:ext>
                  </a:extLst>
                </a:gridCol>
                <a:gridCol w="3239048">
                  <a:extLst>
                    <a:ext uri="{9D8B030D-6E8A-4147-A177-3AD203B41FA5}">
                      <a16:colId xmlns:a16="http://schemas.microsoft.com/office/drawing/2014/main" xmlns="" val="2169212374"/>
                    </a:ext>
                  </a:extLst>
                </a:gridCol>
                <a:gridCol w="441689">
                  <a:extLst>
                    <a:ext uri="{9D8B030D-6E8A-4147-A177-3AD203B41FA5}">
                      <a16:colId xmlns:a16="http://schemas.microsoft.com/office/drawing/2014/main" xmlns="" val="3509574035"/>
                    </a:ext>
                  </a:extLst>
                </a:gridCol>
                <a:gridCol w="588918">
                  <a:extLst>
                    <a:ext uri="{9D8B030D-6E8A-4147-A177-3AD203B41FA5}">
                      <a16:colId xmlns:a16="http://schemas.microsoft.com/office/drawing/2014/main" xmlns="" val="1065217496"/>
                    </a:ext>
                  </a:extLst>
                </a:gridCol>
                <a:gridCol w="1082798">
                  <a:extLst>
                    <a:ext uri="{9D8B030D-6E8A-4147-A177-3AD203B41FA5}">
                      <a16:colId xmlns:a16="http://schemas.microsoft.com/office/drawing/2014/main" xmlns="" val="1763197752"/>
                    </a:ext>
                  </a:extLst>
                </a:gridCol>
                <a:gridCol w="1032154">
                  <a:extLst>
                    <a:ext uri="{9D8B030D-6E8A-4147-A177-3AD203B41FA5}">
                      <a16:colId xmlns:a16="http://schemas.microsoft.com/office/drawing/2014/main" xmlns="" val="1747319774"/>
                    </a:ext>
                  </a:extLst>
                </a:gridCol>
              </a:tblGrid>
              <a:tr h="283946">
                <a:tc>
                  <a:txBody>
                    <a:bodyPr/>
                    <a:lstStyle/>
                    <a:p>
                      <a:pPr algn="ctr"/>
                      <a:r>
                        <a:rPr lang="en-IN" sz="1000" b="1" dirty="0" smtClean="0">
                          <a:solidFill>
                            <a:schemeClr val="bg1">
                              <a:lumMod val="50000"/>
                            </a:schemeClr>
                          </a:solidFill>
                          <a:latin typeface="+mj-lt"/>
                        </a:rPr>
                        <a:t>Sr. No.</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bg1">
                              <a:lumMod val="50000"/>
                            </a:schemeClr>
                          </a:solidFill>
                          <a:latin typeface="+mj-lt"/>
                        </a:rPr>
                        <a:t>Item Description</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Qty</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Total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3731018074"/>
                  </a:ext>
                </a:extLst>
              </a:tr>
              <a:tr h="3449854">
                <a:tc>
                  <a:txBody>
                    <a:bodyPr/>
                    <a:lstStyle/>
                    <a:p>
                      <a:pPr algn="ctr"/>
                      <a:r>
                        <a:rPr lang="en-IN" sz="1000" b="1" dirty="0">
                          <a:solidFill>
                            <a:schemeClr val="bg1">
                              <a:lumMod val="50000"/>
                            </a:schemeClr>
                          </a:solidFill>
                          <a:latin typeface="+mj-lt"/>
                        </a:rPr>
                        <a:t>1</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dirty="0" smtClean="0">
                          <a:solidFill>
                            <a:schemeClr val="bg1">
                              <a:lumMod val="50000"/>
                            </a:schemeClr>
                          </a:solidFill>
                          <a:latin typeface="+mj-lt"/>
                        </a:rPr>
                        <a:t>Manufacturing &amp; Supply Sewage Treatment Plant Of Capacity 450 KLD </a:t>
                      </a: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 - Basis of Design</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 - STP process Flow diagram</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III - </a:t>
                      </a:r>
                      <a:r>
                        <a:rPr lang="en-IN" sz="1000" b="1" dirty="0" smtClean="0">
                          <a:solidFill>
                            <a:schemeClr val="bg1">
                              <a:lumMod val="50000"/>
                            </a:schemeClr>
                          </a:solidFill>
                          <a:latin typeface="+mn-lt"/>
                          <a:ea typeface="+mn-ea"/>
                          <a:cs typeface="+mn-cs"/>
                        </a:rPr>
                        <a:t>List of Equipment</a:t>
                      </a: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IV - Technical Data Sheet</a:t>
                      </a:r>
                    </a:p>
                    <a:p>
                      <a:pPr marL="0" marR="0" indent="0" defTabSz="914400" eaLnBrk="1" fontAlgn="auto" latinLnBrk="0" hangingPunct="1">
                        <a:lnSpc>
                          <a:spcPct val="100000"/>
                        </a:lnSpc>
                        <a:spcBef>
                          <a:spcPts val="0"/>
                        </a:spcBef>
                        <a:spcAft>
                          <a:spcPts val="0"/>
                        </a:spcAft>
                        <a:buClrTx/>
                        <a:buSzTx/>
                        <a:buFont typeface="Wingdings" pitchFamily="2" charset="2"/>
                        <a:buNone/>
                        <a:tabLst/>
                        <a:defRPr/>
                      </a:pP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Tx/>
                        <a:buNone/>
                        <a:tabLst/>
                        <a:defRPr/>
                      </a:pP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1</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Nos</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Rs. 26,78,000/-</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n-lt"/>
                          <a:ea typeface="+mn-ea"/>
                          <a:cs typeface="+mn-cs"/>
                        </a:rPr>
                        <a:t>Rs. 26,78,000/-</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760128737"/>
                  </a:ext>
                </a:extLst>
              </a:tr>
            </a:tbl>
          </a:graphicData>
        </a:graphic>
      </p:graphicFrame>
      <p:cxnSp>
        <p:nvCxnSpPr>
          <p:cNvPr id="116" name="Straight Connector 115">
            <a:extLst>
              <a:ext uri="{FF2B5EF4-FFF2-40B4-BE49-F238E27FC236}">
                <a16:creationId xmlns:a16="http://schemas.microsoft.com/office/drawing/2014/main" xmlns="" id="{9D43C862-2066-43F7-A7BD-CA15A01A5CF9}"/>
              </a:ext>
            </a:extLst>
          </p:cNvPr>
          <p:cNvCxnSpPr/>
          <p:nvPr/>
        </p:nvCxnSpPr>
        <p:spPr>
          <a:xfrm>
            <a:off x="1104900" y="8945880"/>
            <a:ext cx="76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xmlns="" id="{1E179CF5-4CCF-416D-AB23-C809C159837A}"/>
              </a:ext>
            </a:extLst>
          </p:cNvPr>
          <p:cNvCxnSpPr>
            <a:cxnSpLocks/>
          </p:cNvCxnSpPr>
          <p:nvPr/>
        </p:nvCxnSpPr>
        <p:spPr>
          <a:xfrm>
            <a:off x="3543300" y="8945880"/>
            <a:ext cx="685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1</a:t>
            </a:fld>
            <a:endParaRPr lang="en-IN" dirty="0">
              <a:solidFill>
                <a:schemeClr val="bg1">
                  <a:lumMod val="50000"/>
                </a:schemeClr>
              </a:solidFill>
              <a:latin typeface="+mj-lt"/>
            </a:endParaRPr>
          </a:p>
        </p:txBody>
      </p:sp>
      <p:sp>
        <p:nvSpPr>
          <p:cNvPr id="119"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pic>
        <p:nvPicPr>
          <p:cNvPr id="120"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1" name="object 2">
            <a:extLst>
              <a:ext uri="{FF2B5EF4-FFF2-40B4-BE49-F238E27FC236}">
                <a16:creationId xmlns:a16="http://schemas.microsoft.com/office/drawing/2014/main" xmlns=""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2" name="object 3">
            <a:extLst>
              <a:ext uri="{FF2B5EF4-FFF2-40B4-BE49-F238E27FC236}">
                <a16:creationId xmlns:a16="http://schemas.microsoft.com/office/drawing/2014/main" xmlns=""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3" name="object 4">
            <a:extLst>
              <a:ext uri="{FF2B5EF4-FFF2-40B4-BE49-F238E27FC236}">
                <a16:creationId xmlns:a16="http://schemas.microsoft.com/office/drawing/2014/main" xmlns=""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4" name="object 5">
            <a:extLst>
              <a:ext uri="{FF2B5EF4-FFF2-40B4-BE49-F238E27FC236}">
                <a16:creationId xmlns:a16="http://schemas.microsoft.com/office/drawing/2014/main" xmlns=""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5" name="object 6">
            <a:extLst>
              <a:ext uri="{FF2B5EF4-FFF2-40B4-BE49-F238E27FC236}">
                <a16:creationId xmlns:a16="http://schemas.microsoft.com/office/drawing/2014/main" xmlns=""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6" name="object 7">
            <a:extLst>
              <a:ext uri="{FF2B5EF4-FFF2-40B4-BE49-F238E27FC236}">
                <a16:creationId xmlns:a16="http://schemas.microsoft.com/office/drawing/2014/main" xmlns=""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7" name="object 8">
            <a:extLst>
              <a:ext uri="{FF2B5EF4-FFF2-40B4-BE49-F238E27FC236}">
                <a16:creationId xmlns:a16="http://schemas.microsoft.com/office/drawing/2014/main" xmlns=""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8" name="object 9">
            <a:extLst>
              <a:ext uri="{FF2B5EF4-FFF2-40B4-BE49-F238E27FC236}">
                <a16:creationId xmlns:a16="http://schemas.microsoft.com/office/drawing/2014/main" xmlns=""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9" name="object 10">
            <a:extLst>
              <a:ext uri="{FF2B5EF4-FFF2-40B4-BE49-F238E27FC236}">
                <a16:creationId xmlns:a16="http://schemas.microsoft.com/office/drawing/2014/main" xmlns=""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0" name="object 11">
            <a:extLst>
              <a:ext uri="{FF2B5EF4-FFF2-40B4-BE49-F238E27FC236}">
                <a16:creationId xmlns:a16="http://schemas.microsoft.com/office/drawing/2014/main" xmlns=""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1" name="object 12">
            <a:extLst>
              <a:ext uri="{FF2B5EF4-FFF2-40B4-BE49-F238E27FC236}">
                <a16:creationId xmlns:a16="http://schemas.microsoft.com/office/drawing/2014/main" xmlns=""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2" name="object 13">
            <a:extLst>
              <a:ext uri="{FF2B5EF4-FFF2-40B4-BE49-F238E27FC236}">
                <a16:creationId xmlns:a16="http://schemas.microsoft.com/office/drawing/2014/main" xmlns=""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3" name="object 14">
            <a:extLst>
              <a:ext uri="{FF2B5EF4-FFF2-40B4-BE49-F238E27FC236}">
                <a16:creationId xmlns:a16="http://schemas.microsoft.com/office/drawing/2014/main" xmlns=""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4" name="object 15">
            <a:extLst>
              <a:ext uri="{FF2B5EF4-FFF2-40B4-BE49-F238E27FC236}">
                <a16:creationId xmlns:a16="http://schemas.microsoft.com/office/drawing/2014/main" xmlns=""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5" name="object 16">
            <a:extLst>
              <a:ext uri="{FF2B5EF4-FFF2-40B4-BE49-F238E27FC236}">
                <a16:creationId xmlns:a16="http://schemas.microsoft.com/office/drawing/2014/main" xmlns=""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6" name="object 17">
            <a:extLst>
              <a:ext uri="{FF2B5EF4-FFF2-40B4-BE49-F238E27FC236}">
                <a16:creationId xmlns:a16="http://schemas.microsoft.com/office/drawing/2014/main" xmlns=""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7" name="object 18">
            <a:extLst>
              <a:ext uri="{FF2B5EF4-FFF2-40B4-BE49-F238E27FC236}">
                <a16:creationId xmlns:a16="http://schemas.microsoft.com/office/drawing/2014/main" xmlns=""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8" name="object 19">
            <a:extLst>
              <a:ext uri="{FF2B5EF4-FFF2-40B4-BE49-F238E27FC236}">
                <a16:creationId xmlns:a16="http://schemas.microsoft.com/office/drawing/2014/main" xmlns=""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9" name="object 20">
            <a:extLst>
              <a:ext uri="{FF2B5EF4-FFF2-40B4-BE49-F238E27FC236}">
                <a16:creationId xmlns:a16="http://schemas.microsoft.com/office/drawing/2014/main" xmlns=""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0" name="object 21">
            <a:extLst>
              <a:ext uri="{FF2B5EF4-FFF2-40B4-BE49-F238E27FC236}">
                <a16:creationId xmlns:a16="http://schemas.microsoft.com/office/drawing/2014/main" xmlns=""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1" name="object 22">
            <a:extLst>
              <a:ext uri="{FF2B5EF4-FFF2-40B4-BE49-F238E27FC236}">
                <a16:creationId xmlns:a16="http://schemas.microsoft.com/office/drawing/2014/main" xmlns=""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2" name="object 23">
            <a:extLst>
              <a:ext uri="{FF2B5EF4-FFF2-40B4-BE49-F238E27FC236}">
                <a16:creationId xmlns:a16="http://schemas.microsoft.com/office/drawing/2014/main" xmlns=""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3" name="object 24">
            <a:extLst>
              <a:ext uri="{FF2B5EF4-FFF2-40B4-BE49-F238E27FC236}">
                <a16:creationId xmlns:a16="http://schemas.microsoft.com/office/drawing/2014/main" xmlns=""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4" name="object 25">
            <a:extLst>
              <a:ext uri="{FF2B5EF4-FFF2-40B4-BE49-F238E27FC236}">
                <a16:creationId xmlns:a16="http://schemas.microsoft.com/office/drawing/2014/main" xmlns=""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5" name="object 26">
            <a:extLst>
              <a:ext uri="{FF2B5EF4-FFF2-40B4-BE49-F238E27FC236}">
                <a16:creationId xmlns:a16="http://schemas.microsoft.com/office/drawing/2014/main" xmlns=""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6" name="object 27">
            <a:extLst>
              <a:ext uri="{FF2B5EF4-FFF2-40B4-BE49-F238E27FC236}">
                <a16:creationId xmlns:a16="http://schemas.microsoft.com/office/drawing/2014/main" xmlns=""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7" name="object 28">
            <a:extLst>
              <a:ext uri="{FF2B5EF4-FFF2-40B4-BE49-F238E27FC236}">
                <a16:creationId xmlns:a16="http://schemas.microsoft.com/office/drawing/2014/main" xmlns=""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8" name="object 29">
            <a:extLst>
              <a:ext uri="{FF2B5EF4-FFF2-40B4-BE49-F238E27FC236}">
                <a16:creationId xmlns:a16="http://schemas.microsoft.com/office/drawing/2014/main" xmlns=""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9" name="object 30">
            <a:extLst>
              <a:ext uri="{FF2B5EF4-FFF2-40B4-BE49-F238E27FC236}">
                <a16:creationId xmlns:a16="http://schemas.microsoft.com/office/drawing/2014/main" xmlns=""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50" name="object 31">
            <a:extLst>
              <a:ext uri="{FF2B5EF4-FFF2-40B4-BE49-F238E27FC236}">
                <a16:creationId xmlns:a16="http://schemas.microsoft.com/office/drawing/2014/main" xmlns=""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sp>
        <p:nvSpPr>
          <p:cNvPr id="151" name="object 33">
            <a:extLst>
              <a:ext uri="{FF2B5EF4-FFF2-40B4-BE49-F238E27FC236}">
                <a16:creationId xmlns:a16="http://schemas.microsoft.com/office/drawing/2014/main" xmlns=""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Techno-Commercial Offer</a:t>
            </a:r>
            <a:endParaRPr sz="1600" b="1" dirty="0">
              <a:solidFill>
                <a:schemeClr val="bg1">
                  <a:lumMod val="50000"/>
                </a:schemeClr>
              </a:solidFill>
              <a:latin typeface="+mj-lt"/>
              <a:ea typeface="Lato Black" pitchFamily="34" charset="0"/>
              <a:cs typeface="Lato Black" pitchFamily="34" charset="0"/>
            </a:endParaRPr>
          </a:p>
        </p:txBody>
      </p:sp>
      <p:pic>
        <p:nvPicPr>
          <p:cNvPr id="152" name="Picture 151"/>
          <p:cNvPicPr>
            <a:picLocks noChangeAspect="1"/>
          </p:cNvPicPr>
          <p:nvPr/>
        </p:nvPicPr>
        <p:blipFill>
          <a:blip r:embed="rId4"/>
          <a:stretch>
            <a:fillRect/>
          </a:stretch>
        </p:blipFill>
        <p:spPr>
          <a:xfrm>
            <a:off x="0" y="0"/>
            <a:ext cx="7543800" cy="1435162"/>
          </a:xfrm>
          <a:prstGeom prst="rect">
            <a:avLst/>
          </a:prstGeom>
        </p:spPr>
      </p:pic>
    </p:spTree>
    <p:extLst>
      <p:ext uri="{BB962C8B-B14F-4D97-AF65-F5344CB8AC3E}">
        <p14:creationId xmlns:p14="http://schemas.microsoft.com/office/powerpoint/2010/main" val="2124148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5">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898449927"/>
              </p:ext>
            </p:extLst>
          </p:nvPr>
        </p:nvGraphicFramePr>
        <p:xfrm>
          <a:off x="285750" y="1981200"/>
          <a:ext cx="6991350" cy="7115175"/>
        </p:xfrm>
        <a:graphic>
          <a:graphicData uri="http://schemas.openxmlformats.org/drawingml/2006/table">
            <a:tbl>
              <a:tblPr firstRow="1" bandRow="1">
                <a:tableStyleId>{5C22544A-7EE6-4342-B048-85BDC9FD1C3A}</a:tableStyleId>
              </a:tblPr>
              <a:tblGrid>
                <a:gridCol w="379538">
                  <a:extLst>
                    <a:ext uri="{9D8B030D-6E8A-4147-A177-3AD203B41FA5}">
                      <a16:colId xmlns:a16="http://schemas.microsoft.com/office/drawing/2014/main" xmlns="" val="3373966583"/>
                    </a:ext>
                  </a:extLst>
                </a:gridCol>
                <a:gridCol w="1944650">
                  <a:extLst>
                    <a:ext uri="{9D8B030D-6E8A-4147-A177-3AD203B41FA5}">
                      <a16:colId xmlns:a16="http://schemas.microsoft.com/office/drawing/2014/main" xmlns="" val="3157014140"/>
                    </a:ext>
                  </a:extLst>
                </a:gridCol>
                <a:gridCol w="4667162">
                  <a:extLst>
                    <a:ext uri="{9D8B030D-6E8A-4147-A177-3AD203B41FA5}">
                      <a16:colId xmlns:a16="http://schemas.microsoft.com/office/drawing/2014/main" xmlns="" val="1971015666"/>
                    </a:ext>
                  </a:extLst>
                </a:gridCol>
              </a:tblGrid>
              <a:tr h="98846">
                <a:tc>
                  <a:txBody>
                    <a:bodyPr/>
                    <a:lstStyle/>
                    <a:p>
                      <a:pPr algn="ctr" fontAlgn="ctr"/>
                      <a:r>
                        <a:rPr lang="en-IN" sz="1000" b="1" i="0" u="none" strike="noStrike" dirty="0" smtClean="0">
                          <a:solidFill>
                            <a:srgbClr val="7F7F7F"/>
                          </a:solidFill>
                          <a:effectLst/>
                          <a:latin typeface="+mj-lt"/>
                        </a:rPr>
                        <a:t>1 </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Price Basis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a:solidFill>
                            <a:srgbClr val="7F7F7F"/>
                          </a:solidFill>
                          <a:effectLst/>
                          <a:latin typeface="+mj-lt"/>
                        </a:rPr>
                        <a:t>Ex-Works </a:t>
                      </a:r>
                      <a:r>
                        <a:rPr lang="en-IN" sz="1000" b="1" i="0" u="none" strike="noStrike" dirty="0" smtClean="0">
                          <a:solidFill>
                            <a:srgbClr val="7F7F7F"/>
                          </a:solidFill>
                          <a:effectLst/>
                          <a:latin typeface="+mj-lt"/>
                        </a:rPr>
                        <a:t>ahmedabad </a:t>
                      </a:r>
                      <a:r>
                        <a:rPr lang="en-US" sz="1000" b="1" i="0" u="none" strike="noStrike" dirty="0" smtClean="0">
                          <a:solidFill>
                            <a:srgbClr val="7F7F7F"/>
                          </a:solidFill>
                          <a:effectLst/>
                          <a:latin typeface="+mj-lt"/>
                        </a:rPr>
                        <a:t>unpacked condition. Civil work will be under client’s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93191747"/>
                  </a:ext>
                </a:extLst>
              </a:tr>
              <a:tr h="98846">
                <a:tc>
                  <a:txBody>
                    <a:bodyPr/>
                    <a:lstStyle/>
                    <a:p>
                      <a:pPr algn="ctr" fontAlgn="ctr"/>
                      <a:r>
                        <a:rPr lang="en-IN" sz="1000" b="1" i="0" u="none" strike="noStrike" dirty="0">
                          <a:solidFill>
                            <a:srgbClr val="7F7F7F"/>
                          </a:solidFill>
                          <a:effectLst/>
                          <a:latin typeface="+mj-lt"/>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Packing &amp; Forwarding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Extra at actual</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91877">
                <a:tc>
                  <a:txBody>
                    <a:bodyPr/>
                    <a:lstStyle/>
                    <a:p>
                      <a:pPr algn="ctr" fontAlgn="ctr"/>
                      <a:r>
                        <a:rPr lang="en-IN" sz="1000" b="1" i="0" u="none" strike="noStrike" dirty="0">
                          <a:solidFill>
                            <a:srgbClr val="7F7F7F"/>
                          </a:solidFill>
                          <a:effectLst/>
                          <a:latin typeface="+mj-lt"/>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Delivery Term</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15 </a:t>
                      </a:r>
                      <a:r>
                        <a:rPr lang="en-IN" sz="1000" b="1" i="0" u="none" strike="noStrike" dirty="0">
                          <a:solidFill>
                            <a:srgbClr val="7F7F7F"/>
                          </a:solidFill>
                          <a:effectLst/>
                          <a:latin typeface="+mj-lt"/>
                        </a:rPr>
                        <a:t>- </a:t>
                      </a:r>
                      <a:r>
                        <a:rPr lang="en-IN" sz="1000" b="1" i="0" u="none" strike="noStrike" dirty="0" smtClean="0">
                          <a:solidFill>
                            <a:srgbClr val="7F7F7F"/>
                          </a:solidFill>
                          <a:effectLst/>
                          <a:latin typeface="+mj-lt"/>
                        </a:rPr>
                        <a:t>18 </a:t>
                      </a:r>
                      <a:r>
                        <a:rPr lang="en-IN" sz="1000" b="1" i="0" u="none" strike="noStrike" dirty="0">
                          <a:solidFill>
                            <a:srgbClr val="7F7F7F"/>
                          </a:solidFill>
                          <a:effectLst/>
                          <a:latin typeface="+mj-lt"/>
                        </a:rPr>
                        <a:t>weeks from the date of receipt of your valued purchase order and advance </a:t>
                      </a:r>
                      <a:r>
                        <a:rPr lang="en-IN" sz="1000" b="1" i="0" u="none" strike="noStrike" dirty="0" smtClean="0">
                          <a:solidFill>
                            <a:srgbClr val="7F7F7F"/>
                          </a:solidFill>
                          <a:effectLst/>
                          <a:latin typeface="+mj-lt"/>
                        </a:rPr>
                        <a:t>payment.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377940">
                <a:tc>
                  <a:txBody>
                    <a:bodyPr/>
                    <a:lstStyle/>
                    <a:p>
                      <a:pPr algn="ctr" fontAlgn="ctr"/>
                      <a:r>
                        <a:rPr lang="en-IN" sz="1000" b="1" i="0" u="none" strike="noStrike" dirty="0">
                          <a:solidFill>
                            <a:srgbClr val="7F7F7F"/>
                          </a:solidFill>
                          <a:effectLst/>
                          <a:latin typeface="+mj-lt"/>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Terms of Payment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50% advance along with the </a:t>
                      </a:r>
                      <a:r>
                        <a:rPr lang="en-IN" sz="1000" b="1" i="0" u="none" strike="noStrike" dirty="0" smtClean="0">
                          <a:solidFill>
                            <a:srgbClr val="7F7F7F"/>
                          </a:solidFill>
                          <a:effectLst/>
                          <a:latin typeface="+mj-lt"/>
                        </a:rPr>
                        <a:t>order</a:t>
                      </a:r>
                    </a:p>
                    <a:p>
                      <a:pPr algn="l" fontAlgn="ctr"/>
                      <a:r>
                        <a:rPr lang="en-US" sz="1000" b="1" i="0" u="none" strike="noStrike" dirty="0" smtClean="0">
                          <a:solidFill>
                            <a:srgbClr val="7F7F7F"/>
                          </a:solidFill>
                          <a:effectLst/>
                          <a:latin typeface="+mj-lt"/>
                        </a:rPr>
                        <a:t>45% including all taxes &amp; duties shall be paid against Performa invoice prior to dispatch from our works.</a:t>
                      </a:r>
                    </a:p>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5% after installation &amp; commissioning or within three months from the date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98846">
                <a:tc>
                  <a:txBody>
                    <a:bodyPr/>
                    <a:lstStyle/>
                    <a:p>
                      <a:pPr algn="ctr" fontAlgn="ctr"/>
                      <a:r>
                        <a:rPr lang="en-IN" sz="1000" b="1" i="0" u="none" strike="noStrike" dirty="0">
                          <a:solidFill>
                            <a:srgbClr val="7F7F7F"/>
                          </a:solidFill>
                          <a:effectLst/>
                          <a:latin typeface="+mj-lt"/>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Taxes &amp; Duties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Extra at actual at the time of dispatch</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98846">
                <a:tc>
                  <a:txBody>
                    <a:bodyPr/>
                    <a:lstStyle/>
                    <a:p>
                      <a:pPr algn="ctr" fontAlgn="ctr"/>
                      <a:r>
                        <a:rPr lang="en-IN" sz="1000" b="1" i="0" u="none" strike="noStrike" dirty="0" smtClean="0">
                          <a:solidFill>
                            <a:srgbClr val="7F7F7F"/>
                          </a:solidFill>
                          <a:effectLst/>
                          <a:latin typeface="+mj-lt"/>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Octroi &amp; Insurance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Extra at actual at the time of </a:t>
                      </a:r>
                      <a:r>
                        <a:rPr lang="en-IN" sz="1000" b="1" i="0" u="none" strike="noStrike" dirty="0" smtClean="0">
                          <a:solidFill>
                            <a:srgbClr val="7F7F7F"/>
                          </a:solidFill>
                          <a:effectLst/>
                          <a:latin typeface="+mn-lt"/>
                          <a:ea typeface="+mn-ea"/>
                          <a:cs typeface="+mn-cs"/>
                        </a:rPr>
                        <a:t>dispatch</a:t>
                      </a:r>
                      <a:endParaRPr lang="en-IN" sz="1000" b="1" i="0" u="none" strike="noStrike" dirty="0" smtClean="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50065">
                <a:tc>
                  <a:txBody>
                    <a:bodyPr/>
                    <a:lstStyle/>
                    <a:p>
                      <a:pPr algn="ctr" fontAlgn="ctr"/>
                      <a:r>
                        <a:rPr lang="en-IN" sz="1000" b="1" i="0" u="none" strike="noStrike" dirty="0" smtClean="0">
                          <a:solidFill>
                            <a:srgbClr val="7F7F7F"/>
                          </a:solidFill>
                          <a:effectLst/>
                          <a:latin typeface="+mj-lt"/>
                        </a:rPr>
                        <a:t>7</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At our works prior to dispatch at your cost. The inspection shall be visual and will not include any performance or operating tests. We shall provide test certificates from the manufacturers (of important equipment only), if you like. For producing goods for inspection, we shall intimate to you when the goods are ready for shipment. You will have to get the inspection done within 4 days of our notice. If the inspecting agency fails to show up during this period, we shall presume that you have waived off the inspection clause and we shall under intimation to you ship the consignment without 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843096">
                <a:tc>
                  <a:txBody>
                    <a:bodyPr/>
                    <a:lstStyle/>
                    <a:p>
                      <a:pPr algn="ctr" fontAlgn="ctr"/>
                      <a:r>
                        <a:rPr lang="en-IN" sz="1000" b="1" i="0" u="none" strike="noStrike" dirty="0" smtClean="0">
                          <a:solidFill>
                            <a:srgbClr val="7F7F7F"/>
                          </a:solidFill>
                          <a:effectLst/>
                          <a:latin typeface="+mj-lt"/>
                        </a:rPr>
                        <a:t>8</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Installation &amp;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Erection charges are included in our scope. The chemical dosing which requires at commissioning &amp;operation time will be in our scope. Required cow dung for commissioning &amp; other like Urea, DAP; Dextrose, jiggery etc will be under our scope in quantity as we say. However, supervisory services will be provided for the commissioning of the system on the following terms &amp; conditions. We shall depute our engineers to site for assistance of commissioning at a cost of Rs. 3000/- per persons per day (8 working hours) </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To &amp; fro traveling, lodging &amp; boarding, local traveling shall be borne by client.</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Skilled &amp; unskilled labor and tools &amp; tackles to be provided by client.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91877">
                <a:tc>
                  <a:txBody>
                    <a:bodyPr/>
                    <a:lstStyle/>
                    <a:p>
                      <a:pPr algn="ctr" fontAlgn="ctr"/>
                      <a:r>
                        <a:rPr lang="en-IN" sz="1000" b="1" i="0" u="none" strike="noStrike" dirty="0" smtClean="0">
                          <a:solidFill>
                            <a:srgbClr val="7F7F7F"/>
                          </a:solidFill>
                          <a:effectLst/>
                          <a:latin typeface="+mj-lt"/>
                        </a:rPr>
                        <a:t>9</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Jurisdiction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 the unlikely event of a dispute relating to supplied product, dispute shall be subjected to the jurisdiction of Ahmedabad (India) courts.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284908">
                <a:tc>
                  <a:txBody>
                    <a:bodyPr/>
                    <a:lstStyle/>
                    <a:p>
                      <a:pPr algn="ctr" fontAlgn="ctr"/>
                      <a:r>
                        <a:rPr lang="en-IN" sz="1000" b="1" i="0" u="none" strike="noStrike" dirty="0" smtClean="0">
                          <a:solidFill>
                            <a:srgbClr val="7F7F7F"/>
                          </a:solidFill>
                          <a:effectLst/>
                          <a:latin typeface="+mj-lt"/>
                        </a:rPr>
                        <a:t>10</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Validity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Our Quotation will be valid for your kind consideration for a period of 30 days from the date hereof. Any extension thereafter will be subject to our written confirmation only.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052884891"/>
                  </a:ext>
                </a:extLst>
              </a:tr>
              <a:tr h="1308253">
                <a:tc>
                  <a:txBody>
                    <a:bodyPr/>
                    <a:lstStyle/>
                    <a:p>
                      <a:pPr algn="ctr" fontAlgn="ctr"/>
                      <a:r>
                        <a:rPr lang="en-IN" sz="1000" b="1" i="0" u="none" strike="noStrike" dirty="0" smtClean="0">
                          <a:solidFill>
                            <a:srgbClr val="7F7F7F"/>
                          </a:solidFill>
                          <a:effectLst/>
                          <a:latin typeface="+mj-lt"/>
                        </a:rPr>
                        <a:t>11</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Exclusions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smtClean="0">
                          <a:solidFill>
                            <a:srgbClr val="7F7F7F"/>
                          </a:solidFill>
                          <a:effectLst/>
                          <a:latin typeface="+mj-lt"/>
                        </a:rPr>
                        <a:t>M/s. Environ, Ahmadabad shall undertake the assignment with following exclusions:</a:t>
                      </a:r>
                    </a:p>
                    <a:p>
                      <a:pPr algn="l" fontAlgn="ctr"/>
                      <a:r>
                        <a:rPr lang="en-US" sz="1000" b="1" i="0" u="none" strike="noStrike" dirty="0" smtClean="0">
                          <a:solidFill>
                            <a:srgbClr val="7F7F7F"/>
                          </a:solidFill>
                          <a:effectLst/>
                          <a:latin typeface="+mj-lt"/>
                        </a:rPr>
                        <a:t>1. Collection tank with slab on top for keeping plant. Two Man hole of 400 x 400 mm to be provided on slab.</a:t>
                      </a:r>
                    </a:p>
                    <a:p>
                      <a:pPr algn="l" fontAlgn="ctr"/>
                      <a:r>
                        <a:rPr lang="en-US" sz="1000" b="1" i="0" u="none" strike="noStrike" dirty="0" smtClean="0">
                          <a:solidFill>
                            <a:srgbClr val="7F7F7F"/>
                          </a:solidFill>
                          <a:effectLst/>
                          <a:latin typeface="+mj-lt"/>
                        </a:rPr>
                        <a:t>2.  Incoming waste</a:t>
                      </a:r>
                      <a:r>
                        <a:rPr lang="en-US" sz="1000" b="1" i="0" u="none" strike="noStrike" baseline="0" dirty="0" smtClean="0">
                          <a:solidFill>
                            <a:srgbClr val="7F7F7F"/>
                          </a:solidFill>
                          <a:effectLst/>
                          <a:latin typeface="+mj-lt"/>
                        </a:rPr>
                        <a:t> </a:t>
                      </a:r>
                      <a:r>
                        <a:rPr lang="en-US" sz="1000" b="1" i="0" u="none" strike="noStrike" dirty="0" smtClean="0">
                          <a:solidFill>
                            <a:srgbClr val="7F7F7F"/>
                          </a:solidFill>
                          <a:effectLst/>
                          <a:latin typeface="+mj-lt"/>
                        </a:rPr>
                        <a:t>water up to raw transfer pumps.</a:t>
                      </a:r>
                    </a:p>
                    <a:p>
                      <a:pPr algn="l" fontAlgn="ctr"/>
                      <a:r>
                        <a:rPr lang="en-US" sz="1000" b="1" i="0" u="none" strike="noStrike" dirty="0" smtClean="0">
                          <a:solidFill>
                            <a:srgbClr val="7F7F7F"/>
                          </a:solidFill>
                          <a:effectLst/>
                          <a:latin typeface="+mj-lt"/>
                        </a:rPr>
                        <a:t>3. Treated water storage tank.</a:t>
                      </a:r>
                    </a:p>
                    <a:p>
                      <a:pPr algn="l" fontAlgn="ctr"/>
                      <a:r>
                        <a:rPr lang="en-US" sz="1000" b="1" i="0" u="none" strike="noStrike" dirty="0" smtClean="0">
                          <a:solidFill>
                            <a:srgbClr val="7F7F7F"/>
                          </a:solidFill>
                          <a:effectLst/>
                          <a:latin typeface="+mj-lt"/>
                        </a:rPr>
                        <a:t>4. Chemicals required for plant operation up to the dosing tank.</a:t>
                      </a:r>
                    </a:p>
                    <a:p>
                      <a:pPr algn="l" fontAlgn="ctr"/>
                      <a:r>
                        <a:rPr lang="en-US" sz="1000" b="1" i="0" u="none" strike="noStrike" dirty="0" smtClean="0">
                          <a:solidFill>
                            <a:srgbClr val="7F7F7F"/>
                          </a:solidFill>
                          <a:effectLst/>
                          <a:latin typeface="+mj-lt"/>
                        </a:rPr>
                        <a:t>5. Supply/ laying and termination of incoming power cables up to local electrical panel.</a:t>
                      </a:r>
                    </a:p>
                    <a:p>
                      <a:pPr algn="l" fontAlgn="ctr"/>
                      <a:r>
                        <a:rPr lang="en-US" sz="1000" b="1" i="0" u="none" strike="noStrike" dirty="0" smtClean="0">
                          <a:solidFill>
                            <a:srgbClr val="7F7F7F"/>
                          </a:solidFill>
                          <a:effectLst/>
                          <a:latin typeface="+mj-lt"/>
                        </a:rPr>
                        <a:t>6. Any emergency/ critical power supply.</a:t>
                      </a:r>
                    </a:p>
                    <a:p>
                      <a:pPr algn="l" fontAlgn="ctr"/>
                      <a:r>
                        <a:rPr lang="en-US" sz="1000" b="1" i="0" u="none" strike="noStrike" dirty="0" smtClean="0">
                          <a:solidFill>
                            <a:srgbClr val="7F7F7F"/>
                          </a:solidFill>
                          <a:effectLst/>
                          <a:latin typeface="+mj-lt"/>
                        </a:rPr>
                        <a:t>7. Any other studies or modification of the scope shall be carried out with extra costs.</a:t>
                      </a:r>
                    </a:p>
                    <a:p>
                      <a:pPr algn="l" fontAlgn="ctr"/>
                      <a:r>
                        <a:rPr lang="en-US" sz="1000" b="1" i="0" u="none" strike="noStrike" dirty="0" smtClean="0">
                          <a:solidFill>
                            <a:srgbClr val="7F7F7F"/>
                          </a:solidFill>
                          <a:effectLst/>
                          <a:latin typeface="+mj-lt"/>
                        </a:rPr>
                        <a:t>8. Liaison work (if any) will not be in scope of Environ</a:t>
                      </a:r>
                    </a:p>
                    <a:p>
                      <a:pPr algn="l" fontAlgn="ctr"/>
                      <a:r>
                        <a:rPr lang="en-US" sz="1000" b="1" i="0" u="none" strike="noStrike" dirty="0" smtClean="0">
                          <a:solidFill>
                            <a:srgbClr val="7F7F7F"/>
                          </a:solidFill>
                          <a:effectLst/>
                          <a:latin typeface="+mj-lt"/>
                        </a:rPr>
                        <a:t>9. Safety and security by client. </a:t>
                      </a:r>
                    </a:p>
                    <a:p>
                      <a:pPr algn="l" fontAlgn="ctr"/>
                      <a:r>
                        <a:rPr lang="en-US" sz="1000" b="1" i="0" u="none" strike="noStrike" dirty="0" smtClean="0">
                          <a:solidFill>
                            <a:srgbClr val="7F7F7F"/>
                          </a:solidFill>
                          <a:effectLst/>
                          <a:latin typeface="+mj-lt"/>
                        </a:rPr>
                        <a:t>10. All statutorily Government approvals, if any.</a:t>
                      </a:r>
                    </a:p>
                    <a:p>
                      <a:pPr algn="l" fontAlgn="ct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8" name="object 2">
            <a:extLst>
              <a:ext uri="{FF2B5EF4-FFF2-40B4-BE49-F238E27FC236}">
                <a16:creationId xmlns:a16="http://schemas.microsoft.com/office/drawing/2014/main" xmlns=""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39" name="object 3">
            <a:extLst>
              <a:ext uri="{FF2B5EF4-FFF2-40B4-BE49-F238E27FC236}">
                <a16:creationId xmlns:a16="http://schemas.microsoft.com/office/drawing/2014/main" xmlns=""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68" name="object 33">
            <a:extLst>
              <a:ext uri="{FF2B5EF4-FFF2-40B4-BE49-F238E27FC236}">
                <a16:creationId xmlns:a16="http://schemas.microsoft.com/office/drawing/2014/main" xmlns=""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Commercial Terms</a:t>
            </a:r>
            <a:endParaRPr sz="1600" b="1" dirty="0">
              <a:solidFill>
                <a:schemeClr val="bg1">
                  <a:lumMod val="50000"/>
                </a:schemeClr>
              </a:solidFill>
              <a:latin typeface="+mj-lt"/>
              <a:ea typeface="Lato Black" pitchFamily="34" charset="0"/>
              <a:cs typeface="Lato Black" pitchFamily="34" charset="0"/>
            </a:endParaRPr>
          </a:p>
        </p:txBody>
      </p:sp>
      <p:sp>
        <p:nvSpPr>
          <p:cNvPr id="169"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2</a:t>
            </a:fld>
            <a:endParaRPr lang="en-IN" dirty="0">
              <a:solidFill>
                <a:schemeClr val="bg1">
                  <a:lumMod val="50000"/>
                </a:schemeClr>
              </a:solidFill>
              <a:latin typeface="+mj-lt"/>
            </a:endParaRPr>
          </a:p>
        </p:txBody>
      </p:sp>
      <p:pic>
        <p:nvPicPr>
          <p:cNvPr id="171"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40" name="object 4">
            <a:extLst>
              <a:ext uri="{FF2B5EF4-FFF2-40B4-BE49-F238E27FC236}">
                <a16:creationId xmlns:a16="http://schemas.microsoft.com/office/drawing/2014/main" xmlns=""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1" name="object 5">
            <a:extLst>
              <a:ext uri="{FF2B5EF4-FFF2-40B4-BE49-F238E27FC236}">
                <a16:creationId xmlns:a16="http://schemas.microsoft.com/office/drawing/2014/main" xmlns=""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2" name="object 6">
            <a:extLst>
              <a:ext uri="{FF2B5EF4-FFF2-40B4-BE49-F238E27FC236}">
                <a16:creationId xmlns:a16="http://schemas.microsoft.com/office/drawing/2014/main" xmlns=""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3" name="object 7">
            <a:extLst>
              <a:ext uri="{FF2B5EF4-FFF2-40B4-BE49-F238E27FC236}">
                <a16:creationId xmlns:a16="http://schemas.microsoft.com/office/drawing/2014/main" xmlns=""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4" name="object 8">
            <a:extLst>
              <a:ext uri="{FF2B5EF4-FFF2-40B4-BE49-F238E27FC236}">
                <a16:creationId xmlns:a16="http://schemas.microsoft.com/office/drawing/2014/main" xmlns=""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5" name="object 9">
            <a:extLst>
              <a:ext uri="{FF2B5EF4-FFF2-40B4-BE49-F238E27FC236}">
                <a16:creationId xmlns:a16="http://schemas.microsoft.com/office/drawing/2014/main" xmlns=""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7" name="object 10">
            <a:extLst>
              <a:ext uri="{FF2B5EF4-FFF2-40B4-BE49-F238E27FC236}">
                <a16:creationId xmlns:a16="http://schemas.microsoft.com/office/drawing/2014/main" xmlns=""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8" name="object 11">
            <a:extLst>
              <a:ext uri="{FF2B5EF4-FFF2-40B4-BE49-F238E27FC236}">
                <a16:creationId xmlns:a16="http://schemas.microsoft.com/office/drawing/2014/main" xmlns=""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9" name="object 12">
            <a:extLst>
              <a:ext uri="{FF2B5EF4-FFF2-40B4-BE49-F238E27FC236}">
                <a16:creationId xmlns:a16="http://schemas.microsoft.com/office/drawing/2014/main" xmlns=""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0" name="object 13">
            <a:extLst>
              <a:ext uri="{FF2B5EF4-FFF2-40B4-BE49-F238E27FC236}">
                <a16:creationId xmlns:a16="http://schemas.microsoft.com/office/drawing/2014/main" xmlns=""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1" name="object 14">
            <a:extLst>
              <a:ext uri="{FF2B5EF4-FFF2-40B4-BE49-F238E27FC236}">
                <a16:creationId xmlns:a16="http://schemas.microsoft.com/office/drawing/2014/main" xmlns=""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2" name="object 15">
            <a:extLst>
              <a:ext uri="{FF2B5EF4-FFF2-40B4-BE49-F238E27FC236}">
                <a16:creationId xmlns:a16="http://schemas.microsoft.com/office/drawing/2014/main" xmlns=""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3" name="object 16">
            <a:extLst>
              <a:ext uri="{FF2B5EF4-FFF2-40B4-BE49-F238E27FC236}">
                <a16:creationId xmlns:a16="http://schemas.microsoft.com/office/drawing/2014/main" xmlns=""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4" name="object 17">
            <a:extLst>
              <a:ext uri="{FF2B5EF4-FFF2-40B4-BE49-F238E27FC236}">
                <a16:creationId xmlns:a16="http://schemas.microsoft.com/office/drawing/2014/main" xmlns=""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5" name="object 18">
            <a:extLst>
              <a:ext uri="{FF2B5EF4-FFF2-40B4-BE49-F238E27FC236}">
                <a16:creationId xmlns:a16="http://schemas.microsoft.com/office/drawing/2014/main" xmlns=""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6" name="object 19">
            <a:extLst>
              <a:ext uri="{FF2B5EF4-FFF2-40B4-BE49-F238E27FC236}">
                <a16:creationId xmlns:a16="http://schemas.microsoft.com/office/drawing/2014/main" xmlns=""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7" name="object 20">
            <a:extLst>
              <a:ext uri="{FF2B5EF4-FFF2-40B4-BE49-F238E27FC236}">
                <a16:creationId xmlns:a16="http://schemas.microsoft.com/office/drawing/2014/main" xmlns=""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8" name="object 21">
            <a:extLst>
              <a:ext uri="{FF2B5EF4-FFF2-40B4-BE49-F238E27FC236}">
                <a16:creationId xmlns:a16="http://schemas.microsoft.com/office/drawing/2014/main" xmlns=""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9" name="object 22">
            <a:extLst>
              <a:ext uri="{FF2B5EF4-FFF2-40B4-BE49-F238E27FC236}">
                <a16:creationId xmlns:a16="http://schemas.microsoft.com/office/drawing/2014/main" xmlns=""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0" name="object 23">
            <a:extLst>
              <a:ext uri="{FF2B5EF4-FFF2-40B4-BE49-F238E27FC236}">
                <a16:creationId xmlns:a16="http://schemas.microsoft.com/office/drawing/2014/main" xmlns=""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1" name="object 24">
            <a:extLst>
              <a:ext uri="{FF2B5EF4-FFF2-40B4-BE49-F238E27FC236}">
                <a16:creationId xmlns:a16="http://schemas.microsoft.com/office/drawing/2014/main" xmlns=""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2" name="object 25">
            <a:extLst>
              <a:ext uri="{FF2B5EF4-FFF2-40B4-BE49-F238E27FC236}">
                <a16:creationId xmlns:a16="http://schemas.microsoft.com/office/drawing/2014/main" xmlns=""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3" name="object 26">
            <a:extLst>
              <a:ext uri="{FF2B5EF4-FFF2-40B4-BE49-F238E27FC236}">
                <a16:creationId xmlns:a16="http://schemas.microsoft.com/office/drawing/2014/main" xmlns=""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4" name="object 27">
            <a:extLst>
              <a:ext uri="{FF2B5EF4-FFF2-40B4-BE49-F238E27FC236}">
                <a16:creationId xmlns:a16="http://schemas.microsoft.com/office/drawing/2014/main" xmlns=""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5" name="object 28">
            <a:extLst>
              <a:ext uri="{FF2B5EF4-FFF2-40B4-BE49-F238E27FC236}">
                <a16:creationId xmlns:a16="http://schemas.microsoft.com/office/drawing/2014/main" xmlns=""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6" name="object 29">
            <a:extLst>
              <a:ext uri="{FF2B5EF4-FFF2-40B4-BE49-F238E27FC236}">
                <a16:creationId xmlns:a16="http://schemas.microsoft.com/office/drawing/2014/main" xmlns=""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7" name="object 30">
            <a:extLst>
              <a:ext uri="{FF2B5EF4-FFF2-40B4-BE49-F238E27FC236}">
                <a16:creationId xmlns:a16="http://schemas.microsoft.com/office/drawing/2014/main" xmlns=""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8" name="object 31">
            <a:extLst>
              <a:ext uri="{FF2B5EF4-FFF2-40B4-BE49-F238E27FC236}">
                <a16:creationId xmlns:a16="http://schemas.microsoft.com/office/drawing/2014/main" xmlns=""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pic>
        <p:nvPicPr>
          <p:cNvPr id="69" name="Picture 68"/>
          <p:cNvPicPr>
            <a:picLocks noChangeAspect="1"/>
          </p:cNvPicPr>
          <p:nvPr/>
        </p:nvPicPr>
        <p:blipFill>
          <a:blip r:embed="rId3"/>
          <a:stretch>
            <a:fillRect/>
          </a:stretch>
        </p:blipFill>
        <p:spPr>
          <a:xfrm>
            <a:off x="0" y="0"/>
            <a:ext cx="7543800" cy="1435162"/>
          </a:xfrm>
          <a:prstGeom prst="rect">
            <a:avLst/>
          </a:prstGeom>
        </p:spPr>
      </p:pic>
      <p:sp>
        <p:nvSpPr>
          <p:cNvPr id="70"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1365551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47"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3</a:t>
            </a:fld>
            <a:endParaRPr lang="en-IN" dirty="0">
              <a:solidFill>
                <a:schemeClr val="bg1">
                  <a:lumMod val="50000"/>
                </a:schemeClr>
              </a:solidFill>
              <a:latin typeface="+mj-lt"/>
            </a:endParaRPr>
          </a:p>
        </p:txBody>
      </p:sp>
      <p:pic>
        <p:nvPicPr>
          <p:cNvPr id="5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7" name="object 33">
            <a:extLst>
              <a:ext uri="{FF2B5EF4-FFF2-40B4-BE49-F238E27FC236}">
                <a16:creationId xmlns:a16="http://schemas.microsoft.com/office/drawing/2014/main" xmlns="" id="{B1EC3847-869F-4BEA-9920-0C9D94826E07}"/>
              </a:ext>
            </a:extLst>
          </p:cNvPr>
          <p:cNvSpPr txBox="1">
            <a:spLocks/>
          </p:cNvSpPr>
          <p:nvPr/>
        </p:nvSpPr>
        <p:spPr>
          <a:xfrm>
            <a:off x="0" y="1463109"/>
            <a:ext cx="7543800" cy="259045"/>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a:t>
            </a:r>
          </a:p>
        </p:txBody>
      </p:sp>
      <p:graphicFrame>
        <p:nvGraphicFramePr>
          <p:cNvPr id="12" name="Table 11">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662011998"/>
              </p:ext>
            </p:extLst>
          </p:nvPr>
        </p:nvGraphicFramePr>
        <p:xfrm>
          <a:off x="342900" y="2400300"/>
          <a:ext cx="6535612" cy="824865"/>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267200">
                  <a:extLst>
                    <a:ext uri="{9D8B030D-6E8A-4147-A177-3AD203B41FA5}">
                      <a16:colId xmlns:a16="http://schemas.microsoft.com/office/drawing/2014/main" xmlns="" val="1971015666"/>
                    </a:ext>
                  </a:extLst>
                </a:gridCol>
              </a:tblGrid>
              <a:tr h="159356">
                <a:tc>
                  <a:txBody>
                    <a:bodyPr/>
                    <a:lstStyle/>
                    <a:p>
                      <a:pPr algn="l" fontAlgn="ctr"/>
                      <a:r>
                        <a:rPr lang="en-US" sz="1000" b="0" i="0" u="none" strike="noStrike" dirty="0" smtClean="0">
                          <a:solidFill>
                            <a:schemeClr val="bg1">
                              <a:lumMod val="50000"/>
                            </a:schemeClr>
                          </a:solidFill>
                          <a:effectLst/>
                          <a:latin typeface="+mj-lt"/>
                        </a:rPr>
                        <a:t>Daily Flow (Maximum)</a:t>
                      </a:r>
                      <a:endParaRPr lang="en-IN" sz="1000" b="0" i="0" u="none" strike="noStrike" dirty="0">
                        <a:solidFill>
                          <a:schemeClr val="bg1">
                            <a:lumMod val="50000"/>
                          </a:schemeClr>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Times New Roman"/>
                          <a:cs typeface="Calibri"/>
                        </a:rPr>
                        <a:t>450 m</a:t>
                      </a:r>
                      <a:r>
                        <a:rPr lang="en-US" sz="1000" b="0" baseline="30000" dirty="0" smtClean="0">
                          <a:solidFill>
                            <a:schemeClr val="bg1">
                              <a:lumMod val="50000"/>
                            </a:schemeClr>
                          </a:solidFill>
                          <a:latin typeface="+mj-lt"/>
                          <a:ea typeface="Times New Roman"/>
                          <a:cs typeface="Calibri"/>
                        </a:rPr>
                        <a:t>3</a:t>
                      </a:r>
                      <a:r>
                        <a:rPr lang="en-US" sz="1000" b="0" dirty="0" smtClean="0">
                          <a:solidFill>
                            <a:schemeClr val="bg1">
                              <a:lumMod val="50000"/>
                            </a:schemeClr>
                          </a:solidFill>
                          <a:latin typeface="+mj-lt"/>
                          <a:ea typeface="Times New Roman"/>
                          <a:cs typeface="Calibri"/>
                        </a:rPr>
                        <a:t>/Day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6-8</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800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300mg/l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400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4" name="object 3"/>
          <p:cNvSpPr/>
          <p:nvPr/>
        </p:nvSpPr>
        <p:spPr>
          <a:xfrm>
            <a:off x="0" y="1892086"/>
            <a:ext cx="52578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5"/>
          <p:cNvSpPr txBox="1"/>
          <p:nvPr/>
        </p:nvSpPr>
        <p:spPr>
          <a:xfrm>
            <a:off x="454723" y="1941617"/>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Untreated Effluent Parameters (Assumed)</a:t>
            </a:r>
          </a:p>
        </p:txBody>
      </p:sp>
      <p:sp>
        <p:nvSpPr>
          <p:cNvPr id="16" name="object 20">
            <a:extLst>
              <a:ext uri="{FF2B5EF4-FFF2-40B4-BE49-F238E27FC236}">
                <a16:creationId xmlns:a16="http://schemas.microsoft.com/office/drawing/2014/main" xmlns="" id="{6FE6532C-2AFB-4985-81C8-2E14E662312D}"/>
              </a:ext>
            </a:extLst>
          </p:cNvPr>
          <p:cNvSpPr/>
          <p:nvPr/>
        </p:nvSpPr>
        <p:spPr>
          <a:xfrm>
            <a:off x="4800600" y="1892087"/>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17" name="object 3"/>
          <p:cNvSpPr/>
          <p:nvPr/>
        </p:nvSpPr>
        <p:spPr>
          <a:xfrm>
            <a:off x="0" y="3517747"/>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5"/>
          <p:cNvSpPr txBox="1"/>
          <p:nvPr/>
        </p:nvSpPr>
        <p:spPr>
          <a:xfrm>
            <a:off x="454723" y="3581400"/>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Treated Effluent Quality</a:t>
            </a:r>
          </a:p>
        </p:txBody>
      </p:sp>
      <p:sp>
        <p:nvSpPr>
          <p:cNvPr id="19" name="object 20">
            <a:extLst>
              <a:ext uri="{FF2B5EF4-FFF2-40B4-BE49-F238E27FC236}">
                <a16:creationId xmlns:a16="http://schemas.microsoft.com/office/drawing/2014/main" xmlns="" id="{6FE6532C-2AFB-4985-81C8-2E14E662312D}"/>
              </a:ext>
            </a:extLst>
          </p:cNvPr>
          <p:cNvSpPr/>
          <p:nvPr/>
        </p:nvSpPr>
        <p:spPr>
          <a:xfrm>
            <a:off x="3467100" y="3517748"/>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0" name="Table 19">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734561014"/>
              </p:ext>
            </p:extLst>
          </p:nvPr>
        </p:nvGraphicFramePr>
        <p:xfrm>
          <a:off x="342900" y="4023360"/>
          <a:ext cx="6535612" cy="659892"/>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267200">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7-7.5</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&lt;100mg/l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&lt;30mg/l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21" name="Picture 20"/>
          <p:cNvPicPr>
            <a:picLocks noChangeAspect="1"/>
          </p:cNvPicPr>
          <p:nvPr/>
        </p:nvPicPr>
        <p:blipFill>
          <a:blip r:embed="rId4"/>
          <a:stretch>
            <a:fillRect/>
          </a:stretch>
        </p:blipFill>
        <p:spPr>
          <a:xfrm>
            <a:off x="0" y="0"/>
            <a:ext cx="7543800" cy="1435162"/>
          </a:xfrm>
          <a:prstGeom prst="rect">
            <a:avLst/>
          </a:prstGeom>
        </p:spPr>
      </p:pic>
      <p:sp>
        <p:nvSpPr>
          <p:cNvPr id="22"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fld id="{B6F15528-21DE-4FAA-801E-634DDDAF4B2B}" type="slidenum">
              <a:rPr lang="en-US" smtClean="0">
                <a:solidFill>
                  <a:schemeClr val="bg1">
                    <a:lumMod val="50000"/>
                  </a:schemeClr>
                </a:solidFill>
              </a:rPr>
              <a:pPr/>
              <a:t>4</a:t>
            </a:fld>
            <a:endParaRPr lang="en-US" dirty="0">
              <a:solidFill>
                <a:schemeClr val="bg1">
                  <a:lumMod val="50000"/>
                </a:schemeClr>
              </a:solidFill>
            </a:endParaRPr>
          </a:p>
        </p:txBody>
      </p:sp>
      <p:sp>
        <p:nvSpPr>
          <p:cNvPr id="7"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4</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1"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 name="object 33">
            <a:extLst>
              <a:ext uri="{FF2B5EF4-FFF2-40B4-BE49-F238E27FC236}">
                <a16:creationId xmlns:a16="http://schemas.microsoft.com/office/drawing/2014/main" xmlns=""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a:t>
            </a:r>
          </a:p>
          <a:p>
            <a:pPr marL="12700" lvl="0" algn="ctr" defTabSz="914400">
              <a:spcBef>
                <a:spcPts val="100"/>
              </a:spcBef>
            </a:pPr>
            <a:r>
              <a:rPr lang="en-US" sz="1600" b="1" kern="0" spc="15" dirty="0">
                <a:solidFill>
                  <a:schemeClr val="bg1">
                    <a:lumMod val="50000"/>
                  </a:schemeClr>
                </a:solidFill>
                <a:latin typeface="+mj-lt"/>
                <a:ea typeface="Lato Black" pitchFamily="34" charset="0"/>
                <a:cs typeface="Lato Black" pitchFamily="34" charset="0"/>
              </a:rPr>
              <a:t>E</a:t>
            </a:r>
            <a:r>
              <a:rPr lang="en-US" sz="1600" b="1" kern="0" spc="15" dirty="0" smtClean="0">
                <a:solidFill>
                  <a:schemeClr val="bg1">
                    <a:lumMod val="50000"/>
                  </a:schemeClr>
                </a:solidFill>
                <a:latin typeface="+mj-lt"/>
                <a:ea typeface="Lato Black" pitchFamily="34" charset="0"/>
                <a:cs typeface="Lato Black" pitchFamily="34" charset="0"/>
              </a:rPr>
              <a:t>TP PROCESS FLOW DIAGRAM</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sp>
        <p:nvSpPr>
          <p:cNvPr id="12360" name="Rectangle 72"/>
          <p:cNvSpPr>
            <a:spLocks noChangeArrowheads="1"/>
          </p:cNvSpPr>
          <p:nvPr/>
        </p:nvSpPr>
        <p:spPr bwMode="auto">
          <a:xfrm>
            <a:off x="0" y="43934"/>
            <a:ext cx="295465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743200" algn="l" defTabSz="914400" rtl="0" eaLnBrk="1" fontAlgn="base" latinLnBrk="0" hangingPunct="1">
              <a:lnSpc>
                <a:spcPct val="100000"/>
              </a:lnSpc>
              <a:spcBef>
                <a:spcPct val="0"/>
              </a:spcBef>
              <a:spcAft>
                <a:spcPct val="0"/>
              </a:spcAft>
              <a:buClrTx/>
              <a:buSzTx/>
              <a:buFontTx/>
              <a:buNone/>
              <a:tabLst>
                <a:tab pos="3067050" algn="l"/>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sp>
        <p:nvSpPr>
          <p:cNvPr id="12374" name="Rectangle 86"/>
          <p:cNvSpPr>
            <a:spLocks noChangeArrowheads="1"/>
          </p:cNvSpPr>
          <p:nvPr/>
        </p:nvSpPr>
        <p:spPr bwMode="auto">
          <a:xfrm>
            <a:off x="0" y="7297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pic>
        <p:nvPicPr>
          <p:cNvPr id="38" name="Picture 37"/>
          <p:cNvPicPr>
            <a:picLocks noChangeAspect="1"/>
          </p:cNvPicPr>
          <p:nvPr/>
        </p:nvPicPr>
        <p:blipFill>
          <a:blip r:embed="rId4"/>
          <a:stretch>
            <a:fillRect/>
          </a:stretch>
        </p:blipFill>
        <p:spPr>
          <a:xfrm>
            <a:off x="0" y="0"/>
            <a:ext cx="7543800" cy="1435162"/>
          </a:xfrm>
          <a:prstGeom prst="rect">
            <a:avLst/>
          </a:prstGeom>
        </p:spPr>
      </p:pic>
      <p:sp>
        <p:nvSpPr>
          <p:cNvPr id="53"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
        <p:nvSpPr>
          <p:cNvPr id="88" name="AutoShape 130"/>
          <p:cNvSpPr>
            <a:spLocks noChangeShapeType="1"/>
          </p:cNvSpPr>
          <p:nvPr/>
        </p:nvSpPr>
        <p:spPr bwMode="auto">
          <a:xfrm rot="16200000" flipH="1">
            <a:off x="3606938" y="44309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1" name="AutoShape 130"/>
          <p:cNvSpPr>
            <a:spLocks noChangeShapeType="1"/>
          </p:cNvSpPr>
          <p:nvPr/>
        </p:nvSpPr>
        <p:spPr bwMode="auto">
          <a:xfrm rot="16200000" flipH="1">
            <a:off x="3611701" y="56087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4" name="AutoShape 130"/>
          <p:cNvSpPr>
            <a:spLocks noChangeShapeType="1"/>
          </p:cNvSpPr>
          <p:nvPr/>
        </p:nvSpPr>
        <p:spPr bwMode="auto">
          <a:xfrm rot="16200000" flipH="1">
            <a:off x="3633926" y="61835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7" name="AutoShape 75"/>
          <p:cNvSpPr>
            <a:spLocks noChangeArrowheads="1"/>
          </p:cNvSpPr>
          <p:nvPr/>
        </p:nvSpPr>
        <p:spPr bwMode="auto">
          <a:xfrm>
            <a:off x="2247900" y="2393933"/>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BAR SCREEN</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98" name="AutoShape 130"/>
          <p:cNvSpPr>
            <a:spLocks noChangeShapeType="1"/>
          </p:cNvSpPr>
          <p:nvPr/>
        </p:nvSpPr>
        <p:spPr bwMode="auto">
          <a:xfrm rot="16200000" flipH="1">
            <a:off x="3589476" y="2795355"/>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9" name="AutoShape 75"/>
          <p:cNvSpPr>
            <a:spLocks noChangeArrowheads="1"/>
          </p:cNvSpPr>
          <p:nvPr/>
        </p:nvSpPr>
        <p:spPr bwMode="auto">
          <a:xfrm>
            <a:off x="2230438" y="2892066"/>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RAW EFFLUENT COLLECTION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1" name="AutoShape 130"/>
          <p:cNvSpPr>
            <a:spLocks noChangeShapeType="1"/>
          </p:cNvSpPr>
          <p:nvPr/>
        </p:nvSpPr>
        <p:spPr bwMode="auto">
          <a:xfrm rot="16200000" flipH="1">
            <a:off x="3584713" y="3319229"/>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4" name="AutoShape 75"/>
          <p:cNvSpPr>
            <a:spLocks noChangeArrowheads="1"/>
          </p:cNvSpPr>
          <p:nvPr/>
        </p:nvSpPr>
        <p:spPr bwMode="auto">
          <a:xfrm>
            <a:off x="2257426" y="34290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PRIMARY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5" name="AutoShape 75"/>
          <p:cNvSpPr>
            <a:spLocks noChangeArrowheads="1"/>
          </p:cNvSpPr>
          <p:nvPr/>
        </p:nvSpPr>
        <p:spPr bwMode="auto">
          <a:xfrm>
            <a:off x="2257426" y="40038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 AERATION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6" name="AutoShape 130"/>
          <p:cNvSpPr>
            <a:spLocks noChangeShapeType="1"/>
          </p:cNvSpPr>
          <p:nvPr/>
        </p:nvSpPr>
        <p:spPr bwMode="auto">
          <a:xfrm rot="16200000" flipH="1">
            <a:off x="3611701" y="38561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8" name="AutoShape 75"/>
          <p:cNvSpPr>
            <a:spLocks noChangeArrowheads="1"/>
          </p:cNvSpPr>
          <p:nvPr/>
        </p:nvSpPr>
        <p:spPr bwMode="auto">
          <a:xfrm>
            <a:off x="2252663" y="4578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SECONDARY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9" name="AutoShape 75"/>
          <p:cNvSpPr>
            <a:spLocks noChangeArrowheads="1"/>
          </p:cNvSpPr>
          <p:nvPr/>
        </p:nvSpPr>
        <p:spPr bwMode="auto">
          <a:xfrm>
            <a:off x="2257426" y="5181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TREATED WATER HOLDING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0" name="AutoShape 75"/>
          <p:cNvSpPr>
            <a:spLocks noChangeArrowheads="1"/>
          </p:cNvSpPr>
          <p:nvPr/>
        </p:nvSpPr>
        <p:spPr bwMode="auto">
          <a:xfrm>
            <a:off x="2257426" y="57564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PRESSURE SAND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1" name="AutoShape 130"/>
          <p:cNvSpPr>
            <a:spLocks noChangeShapeType="1"/>
          </p:cNvSpPr>
          <p:nvPr/>
        </p:nvSpPr>
        <p:spPr bwMode="auto">
          <a:xfrm rot="16200000" flipH="1">
            <a:off x="3636963" y="50215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12" name="AutoShape 75"/>
          <p:cNvSpPr>
            <a:spLocks noChangeArrowheads="1"/>
          </p:cNvSpPr>
          <p:nvPr/>
        </p:nvSpPr>
        <p:spPr bwMode="auto">
          <a:xfrm>
            <a:off x="2279651" y="6331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ACTIVATED CARBON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3" name="AutoShape 75"/>
          <p:cNvSpPr>
            <a:spLocks noChangeArrowheads="1"/>
          </p:cNvSpPr>
          <p:nvPr/>
        </p:nvSpPr>
        <p:spPr bwMode="auto">
          <a:xfrm>
            <a:off x="2284414" y="6934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FINAL STORAGE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4" name="AutoShape 130"/>
          <p:cNvSpPr>
            <a:spLocks noChangeShapeType="1"/>
          </p:cNvSpPr>
          <p:nvPr/>
        </p:nvSpPr>
        <p:spPr bwMode="auto">
          <a:xfrm rot="16200000" flipH="1">
            <a:off x="3663951" y="67741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solidFill>
                  <a:schemeClr val="bg1">
                    <a:lumMod val="50000"/>
                  </a:schemeClr>
                </a:solidFill>
              </a:rPr>
              <a:pPr/>
              <a:t>5</a:t>
            </a:fld>
            <a:endParaRPr lang="en-US" dirty="0">
              <a:solidFill>
                <a:schemeClr val="bg1">
                  <a:lumMod val="50000"/>
                </a:schemeClr>
              </a:solidFill>
            </a:endParaRPr>
          </a:p>
        </p:txBody>
      </p:sp>
      <p:sp>
        <p:nvSpPr>
          <p:cNvPr id="6"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7"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5</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 name="object 33">
            <a:extLst>
              <a:ext uri="{FF2B5EF4-FFF2-40B4-BE49-F238E27FC236}">
                <a16:creationId xmlns:a16="http://schemas.microsoft.com/office/drawing/2014/main" xmlns=""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III</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EFFLUENT TREATMENT PROCESS</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19" name="Table 18">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812148070"/>
              </p:ext>
            </p:extLst>
          </p:nvPr>
        </p:nvGraphicFramePr>
        <p:xfrm>
          <a:off x="342900" y="2709291"/>
          <a:ext cx="6895974" cy="971550"/>
        </p:xfrm>
        <a:graphic>
          <a:graphicData uri="http://schemas.openxmlformats.org/drawingml/2006/table">
            <a:tbl>
              <a:tblPr firstRow="1" bandRow="1">
                <a:tableStyleId>{5C22544A-7EE6-4342-B048-85BDC9FD1C3A}</a:tableStyleId>
              </a:tblPr>
              <a:tblGrid>
                <a:gridCol w="360362">
                  <a:extLst>
                    <a:ext uri="{9D8B030D-6E8A-4147-A177-3AD203B41FA5}">
                      <a16:colId xmlns:a16="http://schemas.microsoft.com/office/drawing/2014/main" xmlns="" val="3373966583"/>
                    </a:ext>
                  </a:extLst>
                </a:gridCol>
                <a:gridCol w="5507038">
                  <a:extLst>
                    <a:ext uri="{9D8B030D-6E8A-4147-A177-3AD203B41FA5}">
                      <a16:colId xmlns:a16="http://schemas.microsoft.com/office/drawing/2014/main" xmlns="" val="3157014140"/>
                    </a:ext>
                  </a:extLst>
                </a:gridCol>
                <a:gridCol w="1028574">
                  <a:extLst>
                    <a:ext uri="{9D8B030D-6E8A-4147-A177-3AD203B41FA5}">
                      <a16:colId xmlns:a16="http://schemas.microsoft.com/office/drawing/2014/main" xmlns="" val="1971015666"/>
                    </a:ext>
                  </a:extLst>
                </a:gridCol>
              </a:tblGrid>
              <a:tr h="116919">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Parameter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Quantity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Raw Effluent Transfer Pump</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2(1W +1S)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algn="ctr" fontAlgn="b"/>
                      <a:r>
                        <a:rPr lang="en-US" sz="1000" b="0" i="0" u="none" strike="noStrike" dirty="0">
                          <a:solidFill>
                            <a:srgbClr val="808080"/>
                          </a:solidFill>
                          <a:effectLst/>
                          <a:latin typeface="Calibri" panose="020F0502020204030204" pitchFamily="34" charset="0"/>
                        </a:rPr>
                        <a:t>2</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Aeration Grid ( Diffuser)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1 Lot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Air Blowers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MBBR Media</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Lot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Return Activated Sludge Transfer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(1W +1S</a:t>
                      </a:r>
                      <a:r>
                        <a:rPr lang="en-US" sz="1000" b="0" i="0" u="none" strike="noStrike" dirty="0">
                          <a:solidFill>
                            <a:srgbClr val="808080"/>
                          </a:solidFill>
                          <a:effectLst/>
                          <a:latin typeface="Calibri" panose="020F0502020204030204" pitchFamily="34" charset="0"/>
                        </a:rPr>
                        <a: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0" name="object 3"/>
          <p:cNvSpPr/>
          <p:nvPr/>
        </p:nvSpPr>
        <p:spPr>
          <a:xfrm>
            <a:off x="0" y="2202558"/>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1" name="object 5"/>
          <p:cNvSpPr txBox="1"/>
          <p:nvPr/>
        </p:nvSpPr>
        <p:spPr>
          <a:xfrm>
            <a:off x="454723" y="2252089"/>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SUPPLY – BY ENVIRON</a:t>
            </a:r>
          </a:p>
        </p:txBody>
      </p:sp>
      <p:sp>
        <p:nvSpPr>
          <p:cNvPr id="22" name="object 20">
            <a:extLst>
              <a:ext uri="{FF2B5EF4-FFF2-40B4-BE49-F238E27FC236}">
                <a16:creationId xmlns:a16="http://schemas.microsoft.com/office/drawing/2014/main" xmlns="" id="{6FE6532C-2AFB-4985-81C8-2E14E662312D}"/>
              </a:ext>
            </a:extLst>
          </p:cNvPr>
          <p:cNvSpPr/>
          <p:nvPr/>
        </p:nvSpPr>
        <p:spPr>
          <a:xfrm>
            <a:off x="3467100" y="220255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3" name="Table 22">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4065299751"/>
              </p:ext>
            </p:extLst>
          </p:nvPr>
        </p:nvGraphicFramePr>
        <p:xfrm>
          <a:off x="355948" y="3773805"/>
          <a:ext cx="6922073" cy="1483995"/>
        </p:xfrm>
        <a:graphic>
          <a:graphicData uri="http://schemas.openxmlformats.org/drawingml/2006/table">
            <a:tbl>
              <a:tblPr firstRow="1" bandRow="1">
                <a:tableStyleId>{5C22544A-7EE6-4342-B048-85BDC9FD1C3A}</a:tableStyleId>
              </a:tblPr>
              <a:tblGrid>
                <a:gridCol w="361726">
                  <a:extLst>
                    <a:ext uri="{9D8B030D-6E8A-4147-A177-3AD203B41FA5}">
                      <a16:colId xmlns:a16="http://schemas.microsoft.com/office/drawing/2014/main" xmlns="" val="3373966583"/>
                    </a:ext>
                  </a:extLst>
                </a:gridCol>
                <a:gridCol w="5527880">
                  <a:extLst>
                    <a:ext uri="{9D8B030D-6E8A-4147-A177-3AD203B41FA5}">
                      <a16:colId xmlns:a16="http://schemas.microsoft.com/office/drawing/2014/main" xmlns="" val="3157014140"/>
                    </a:ext>
                  </a:extLst>
                </a:gridCol>
                <a:gridCol w="1032467">
                  <a:extLst>
                    <a:ext uri="{9D8B030D-6E8A-4147-A177-3AD203B41FA5}">
                      <a16:colId xmlns:a16="http://schemas.microsoft.com/office/drawing/2014/main" xmlns="" val="1971015666"/>
                    </a:ext>
                  </a:extLst>
                </a:gridCol>
              </a:tblGrid>
              <a:tr h="116919">
                <a:tc gridSpan="3">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Tertiary System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59356">
                <a:tc>
                  <a:txBody>
                    <a:bodyPr/>
                    <a:lstStyle/>
                    <a:p>
                      <a:pPr algn="ctr" fontAlgn="b"/>
                      <a:r>
                        <a:rPr lang="en-US" sz="1000" b="0" i="0" u="none" strike="noStrike" dirty="0" smtClean="0">
                          <a:solidFill>
                            <a:srgbClr val="808080"/>
                          </a:solidFill>
                          <a:effectLst/>
                          <a:latin typeface="Calibri" panose="020F0502020204030204" pitchFamily="34" charset="0"/>
                        </a:rPr>
                        <a:t>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Filter Feed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7</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Pressure Sand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8</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Activated Carbon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9</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Control panel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10</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Inter cabling work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Inter Connecting Piping and accessories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Std. Make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graphicFrame>
        <p:nvGraphicFramePr>
          <p:cNvPr id="24" name="Table 2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130724380"/>
              </p:ext>
            </p:extLst>
          </p:nvPr>
        </p:nvGraphicFramePr>
        <p:xfrm>
          <a:off x="368998" y="5374005"/>
          <a:ext cx="6895974" cy="1483995"/>
        </p:xfrm>
        <a:graphic>
          <a:graphicData uri="http://schemas.openxmlformats.org/drawingml/2006/table">
            <a:tbl>
              <a:tblPr firstRow="1" bandRow="1">
                <a:tableStyleId>{5C22544A-7EE6-4342-B048-85BDC9FD1C3A}</a:tableStyleId>
              </a:tblPr>
              <a:tblGrid>
                <a:gridCol w="360362">
                  <a:extLst>
                    <a:ext uri="{9D8B030D-6E8A-4147-A177-3AD203B41FA5}">
                      <a16:colId xmlns:a16="http://schemas.microsoft.com/office/drawing/2014/main" xmlns="" val="3373966583"/>
                    </a:ext>
                  </a:extLst>
                </a:gridCol>
                <a:gridCol w="3678238">
                  <a:extLst>
                    <a:ext uri="{9D8B030D-6E8A-4147-A177-3AD203B41FA5}">
                      <a16:colId xmlns:a16="http://schemas.microsoft.com/office/drawing/2014/main" xmlns="" val="3157014140"/>
                    </a:ext>
                  </a:extLst>
                </a:gridCol>
                <a:gridCol w="1600200">
                  <a:extLst>
                    <a:ext uri="{9D8B030D-6E8A-4147-A177-3AD203B41FA5}">
                      <a16:colId xmlns:a16="http://schemas.microsoft.com/office/drawing/2014/main" xmlns="" val="1971015666"/>
                    </a:ext>
                  </a:extLst>
                </a:gridCol>
                <a:gridCol w="1257174"/>
              </a:tblGrid>
              <a:tr h="116919">
                <a:tc gridSpan="4">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Scope of Supply – Client ( Civil) All tank’s volume is in m3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xmlns="" val="2635113116"/>
                  </a:ext>
                </a:extLst>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Collection Tank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Settling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RCC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Aeration</a:t>
                      </a:r>
                      <a:r>
                        <a:rPr lang="en-US" sz="1000" b="0" i="0" u="none" strike="noStrike" baseline="0" dirty="0" smtClean="0">
                          <a:solidFill>
                            <a:srgbClr val="808080"/>
                          </a:solidFill>
                          <a:effectLst/>
                          <a:latin typeface="Calibri" panose="020F0502020204030204" pitchFamily="34" charset="0"/>
                        </a:rPr>
                        <a:t>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RCC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Final Holding Tank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Sludge</a:t>
                      </a:r>
                      <a:r>
                        <a:rPr lang="en-US" sz="1000" b="0" i="0" u="none" strike="noStrike" baseline="0" dirty="0" smtClean="0">
                          <a:solidFill>
                            <a:srgbClr val="808080"/>
                          </a:solidFill>
                          <a:effectLst/>
                          <a:latin typeface="Calibri" panose="020F0502020204030204" pitchFamily="34" charset="0"/>
                        </a:rPr>
                        <a:t> Bed</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 per Design</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Brick</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Miscellaneous Civil Work ( Foundation )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Requirement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15" name="Picture 14"/>
          <p:cNvPicPr>
            <a:picLocks noChangeAspect="1"/>
          </p:cNvPicPr>
          <p:nvPr/>
        </p:nvPicPr>
        <p:blipFill>
          <a:blip r:embed="rId4"/>
          <a:stretch>
            <a:fillRect/>
          </a:stretch>
        </p:blipFill>
        <p:spPr>
          <a:xfrm>
            <a:off x="0" y="0"/>
            <a:ext cx="7543800" cy="1435162"/>
          </a:xfrm>
          <a:prstGeom prst="rect">
            <a:avLst/>
          </a:prstGeom>
        </p:spPr>
      </p:pic>
      <p:sp>
        <p:nvSpPr>
          <p:cNvPr id="1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6</a:t>
            </a:fld>
            <a:endParaRPr lang="en-US" dirty="0"/>
          </a:p>
        </p:txBody>
      </p:sp>
      <p:sp>
        <p:nvSpPr>
          <p:cNvPr id="6"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9"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0" name="object 33">
            <a:extLst>
              <a:ext uri="{FF2B5EF4-FFF2-40B4-BE49-F238E27FC236}">
                <a16:creationId xmlns:a16="http://schemas.microsoft.com/office/drawing/2014/main" xmlns="" id="{B1EC3847-869F-4BEA-9920-0C9D94826E07}"/>
              </a:ext>
            </a:extLst>
          </p:cNvPr>
          <p:cNvSpPr txBox="1">
            <a:spLocks/>
          </p:cNvSpPr>
          <p:nvPr/>
        </p:nvSpPr>
        <p:spPr>
          <a:xfrm>
            <a:off x="-1" y="1600200"/>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IV</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TECHNICAL DATASHEET</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30" name="Table 29">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02730462"/>
              </p:ext>
            </p:extLst>
          </p:nvPr>
        </p:nvGraphicFramePr>
        <p:xfrm>
          <a:off x="342900" y="28194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  ( Liquid Volume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Be Provided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 / 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
        <p:nvSpPr>
          <p:cNvPr id="31" name="object 3"/>
          <p:cNvSpPr/>
          <p:nvPr/>
        </p:nvSpPr>
        <p:spPr>
          <a:xfrm>
            <a:off x="0" y="23622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2" name="object 5"/>
          <p:cNvSpPr txBox="1"/>
          <p:nvPr/>
        </p:nvSpPr>
        <p:spPr>
          <a:xfrm>
            <a:off x="454723" y="24117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Collection Tank</a:t>
            </a:r>
          </a:p>
        </p:txBody>
      </p:sp>
      <p:sp>
        <p:nvSpPr>
          <p:cNvPr id="33" name="object 20">
            <a:extLst>
              <a:ext uri="{FF2B5EF4-FFF2-40B4-BE49-F238E27FC236}">
                <a16:creationId xmlns:a16="http://schemas.microsoft.com/office/drawing/2014/main" xmlns="" id="{6FE6532C-2AFB-4985-81C8-2E14E662312D}"/>
              </a:ext>
            </a:extLst>
          </p:cNvPr>
          <p:cNvSpPr/>
          <p:nvPr/>
        </p:nvSpPr>
        <p:spPr>
          <a:xfrm>
            <a:off x="3962400" y="23622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726145518"/>
              </p:ext>
            </p:extLst>
          </p:nvPr>
        </p:nvGraphicFramePr>
        <p:xfrm>
          <a:off x="342900" y="4141348"/>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22.5</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a:t>
                      </a:r>
                      <a:r>
                        <a:rPr lang="en-US" sz="1000" b="0" baseline="30000" dirty="0" smtClean="0">
                          <a:solidFill>
                            <a:schemeClr val="bg1">
                              <a:lumMod val="50000"/>
                            </a:schemeClr>
                          </a:solidFill>
                          <a:latin typeface="+mj-lt"/>
                          <a:ea typeface="MS Mincho"/>
                          <a:cs typeface="Times New Roman"/>
                        </a:rPr>
                        <a:t>3</a:t>
                      </a:r>
                      <a:r>
                        <a:rPr lang="en-US" sz="1000" b="0" baseline="0" dirty="0" smtClean="0">
                          <a:solidFill>
                            <a:schemeClr val="bg1">
                              <a:lumMod val="50000"/>
                            </a:schemeClr>
                          </a:solidFill>
                          <a:latin typeface="+mj-lt"/>
                          <a:ea typeface="MS Mincho"/>
                          <a:cs typeface="Times New Roman"/>
                        </a:rPr>
                        <a:t> / hr.</a:t>
                      </a:r>
                      <a:r>
                        <a:rPr lang="en-US" sz="1000" b="0" baseline="30000" dirty="0" smtClean="0">
                          <a:solidFill>
                            <a:schemeClr val="bg1">
                              <a:lumMod val="50000"/>
                            </a:schemeClr>
                          </a:solidFill>
                          <a:latin typeface="+mj-lt"/>
                          <a:ea typeface="MS Mincho"/>
                          <a:cs typeface="Times New Roman"/>
                        </a:rPr>
                        <a:t> </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 Base /  SS Impeller</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Speed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1440 RPM</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Horizontal, Non-Clog,</a:t>
                      </a:r>
                      <a:r>
                        <a:rPr lang="en-US" sz="1000" b="0" baseline="0" dirty="0" smtClean="0">
                          <a:solidFill>
                            <a:schemeClr val="bg1">
                              <a:lumMod val="50000"/>
                            </a:schemeClr>
                          </a:solidFill>
                          <a:latin typeface="+mj-lt"/>
                          <a:ea typeface="MS Mincho"/>
                          <a:cs typeface="Times New Roman"/>
                        </a:rPr>
                        <a:t> Centrifugal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Jonson /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692112"/>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741643"/>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Raw </a:t>
            </a:r>
            <a:r>
              <a:rPr lang="en-US" sz="1400" b="1" dirty="0">
                <a:solidFill>
                  <a:schemeClr val="bg1">
                    <a:lumMod val="50000"/>
                  </a:schemeClr>
                </a:solidFill>
                <a:latin typeface="+mj-lt"/>
                <a:cs typeface="Tahoma"/>
              </a:rPr>
              <a:t>Effluent Transfer Pump </a:t>
            </a:r>
            <a:endParaRPr lang="en-US" sz="1400" b="1" dirty="0" smtClean="0">
              <a:solidFill>
                <a:schemeClr val="bg1">
                  <a:lumMod val="50000"/>
                </a:schemeClr>
              </a:solidFill>
              <a:latin typeface="+mj-lt"/>
              <a:cs typeface="Tahoma"/>
            </a:endParaRPr>
          </a:p>
        </p:txBody>
      </p:sp>
      <p:sp>
        <p:nvSpPr>
          <p:cNvPr id="37" name="object 20">
            <a:extLst>
              <a:ext uri="{FF2B5EF4-FFF2-40B4-BE49-F238E27FC236}">
                <a16:creationId xmlns:a16="http://schemas.microsoft.com/office/drawing/2014/main" xmlns="" id="{6FE6532C-2AFB-4985-81C8-2E14E662312D}"/>
              </a:ext>
            </a:extLst>
          </p:cNvPr>
          <p:cNvSpPr/>
          <p:nvPr/>
        </p:nvSpPr>
        <p:spPr>
          <a:xfrm>
            <a:off x="3970020" y="3692113"/>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pic>
        <p:nvPicPr>
          <p:cNvPr id="46" name="Picture 45"/>
          <p:cNvPicPr>
            <a:picLocks noChangeAspect="1"/>
          </p:cNvPicPr>
          <p:nvPr/>
        </p:nvPicPr>
        <p:blipFill>
          <a:blip r:embed="rId5"/>
          <a:stretch>
            <a:fillRect/>
          </a:stretch>
        </p:blipFill>
        <p:spPr>
          <a:xfrm>
            <a:off x="0" y="0"/>
            <a:ext cx="7543800" cy="1435162"/>
          </a:xfrm>
          <a:prstGeom prst="rect">
            <a:avLst/>
          </a:prstGeom>
        </p:spPr>
      </p:pic>
      <p:sp>
        <p:nvSpPr>
          <p:cNvPr id="47"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26" name="Table 25">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364887899"/>
              </p:ext>
            </p:extLst>
          </p:nvPr>
        </p:nvGraphicFramePr>
        <p:xfrm>
          <a:off x="342900" y="6004216"/>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
        <p:nvSpPr>
          <p:cNvPr id="27" name="object 3"/>
          <p:cNvSpPr/>
          <p:nvPr/>
        </p:nvSpPr>
        <p:spPr>
          <a:xfrm>
            <a:off x="7620" y="555498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8" name="object 5"/>
          <p:cNvSpPr txBox="1"/>
          <p:nvPr/>
        </p:nvSpPr>
        <p:spPr>
          <a:xfrm>
            <a:off x="462343" y="560451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Aeration Tank</a:t>
            </a:r>
          </a:p>
        </p:txBody>
      </p:sp>
      <p:sp>
        <p:nvSpPr>
          <p:cNvPr id="29" name="object 20">
            <a:extLst>
              <a:ext uri="{FF2B5EF4-FFF2-40B4-BE49-F238E27FC236}">
                <a16:creationId xmlns:a16="http://schemas.microsoft.com/office/drawing/2014/main" xmlns="" id="{6FE6532C-2AFB-4985-81C8-2E14E662312D}"/>
              </a:ext>
            </a:extLst>
          </p:cNvPr>
          <p:cNvSpPr/>
          <p:nvPr/>
        </p:nvSpPr>
        <p:spPr>
          <a:xfrm>
            <a:off x="3970020" y="555498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8" name="Table 47">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644174755"/>
              </p:ext>
            </p:extLst>
          </p:nvPr>
        </p:nvGraphicFramePr>
        <p:xfrm>
          <a:off x="342900" y="7368540"/>
          <a:ext cx="6858000" cy="175260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Tri Lobe Rotary Blower</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0.5 kg / cm2</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 Of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r>
                        <a:rPr lang="en-US" sz="1000" b="0" baseline="0" dirty="0" smtClean="0">
                          <a:solidFill>
                            <a:schemeClr val="bg1">
                              <a:lumMod val="50000"/>
                            </a:schemeClr>
                          </a:solidFill>
                          <a:latin typeface="+mj-lt"/>
                          <a:ea typeface="MS Mincho"/>
                          <a:cs typeface="Times New Roman"/>
                        </a:rPr>
                        <a:t> Of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V-Belt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Frequency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50 HZ</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Flow</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150</a:t>
                      </a:r>
                      <a:r>
                        <a:rPr lang="en-US" sz="1000" b="0" baseline="0" dirty="0" smtClean="0">
                          <a:solidFill>
                            <a:schemeClr val="bg1">
                              <a:lumMod val="50000"/>
                            </a:schemeClr>
                          </a:solidFill>
                          <a:latin typeface="+mn-lt"/>
                          <a:ea typeface="MS Mincho"/>
                          <a:cs typeface="Times New Roman"/>
                        </a:rPr>
                        <a:t>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Suction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Ambient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Direction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Horizontal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Make Of Blower</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AGS / </a:t>
                      </a:r>
                      <a:r>
                        <a:rPr lang="en-US" sz="1000" b="0" dirty="0" err="1" smtClean="0">
                          <a:solidFill>
                            <a:schemeClr val="bg1">
                              <a:lumMod val="50000"/>
                            </a:schemeClr>
                          </a:solidFill>
                          <a:latin typeface="+mj-lt"/>
                          <a:ea typeface="MS Mincho"/>
                          <a:cs typeface="Times New Roman"/>
                        </a:rPr>
                        <a:t>Usha</a:t>
                      </a:r>
                      <a:r>
                        <a:rPr lang="en-US" sz="1000" b="0" dirty="0" smtClean="0">
                          <a:solidFill>
                            <a:schemeClr val="bg1">
                              <a:lumMod val="50000"/>
                            </a:schemeClr>
                          </a:solidFill>
                          <a:latin typeface="+mj-lt"/>
                          <a:ea typeface="MS Mincho"/>
                          <a:cs typeface="Times New Roman"/>
                        </a:rPr>
                        <a:t> / TMVT / </a:t>
                      </a:r>
                      <a:r>
                        <a:rPr lang="en-US" sz="1000" b="0" dirty="0" err="1" smtClean="0">
                          <a:solidFill>
                            <a:schemeClr val="bg1">
                              <a:lumMod val="50000"/>
                            </a:schemeClr>
                          </a:solidFill>
                          <a:latin typeface="+mj-lt"/>
                          <a:ea typeface="MS Mincho"/>
                          <a:cs typeface="Times New Roman"/>
                        </a:rPr>
                        <a:t>Shreeji</a:t>
                      </a:r>
                      <a:r>
                        <a:rPr lang="en-US" sz="1000" b="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9" name="object 3"/>
          <p:cNvSpPr/>
          <p:nvPr/>
        </p:nvSpPr>
        <p:spPr>
          <a:xfrm>
            <a:off x="7620" y="691930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0" name="object 5"/>
          <p:cNvSpPr txBox="1"/>
          <p:nvPr/>
        </p:nvSpPr>
        <p:spPr>
          <a:xfrm>
            <a:off x="462343" y="696883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Blower</a:t>
            </a:r>
          </a:p>
        </p:txBody>
      </p:sp>
      <p:sp>
        <p:nvSpPr>
          <p:cNvPr id="51" name="object 20">
            <a:extLst>
              <a:ext uri="{FF2B5EF4-FFF2-40B4-BE49-F238E27FC236}">
                <a16:creationId xmlns:a16="http://schemas.microsoft.com/office/drawing/2014/main" xmlns="" id="{6FE6532C-2AFB-4985-81C8-2E14E662312D}"/>
              </a:ext>
            </a:extLst>
          </p:cNvPr>
          <p:cNvSpPr/>
          <p:nvPr/>
        </p:nvSpPr>
        <p:spPr>
          <a:xfrm>
            <a:off x="3970020" y="691930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1290977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pic>
        <p:nvPicPr>
          <p:cNvPr id="9"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graphicFrame>
        <p:nvGraphicFramePr>
          <p:cNvPr id="20" name="Table 19">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676783844"/>
              </p:ext>
            </p:extLst>
          </p:nvPr>
        </p:nvGraphicFramePr>
        <p:xfrm>
          <a:off x="308610" y="1981200"/>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Tubular</a:t>
                      </a:r>
                      <a:r>
                        <a:rPr lang="en-US" sz="1000" b="0" baseline="0" dirty="0" smtClean="0">
                          <a:solidFill>
                            <a:schemeClr val="bg1">
                              <a:lumMod val="50000"/>
                            </a:schemeClr>
                          </a:solidFill>
                          <a:latin typeface="+mj-lt"/>
                          <a:ea typeface="MS Mincho"/>
                          <a:cs typeface="Times New Roman"/>
                        </a:rPr>
                        <a:t> Fine Bubble</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63 x 1000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Operating Air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5-80’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EPDM / High</a:t>
                      </a:r>
                      <a:r>
                        <a:rPr lang="en-US" sz="1000" b="0" baseline="0" dirty="0" smtClean="0">
                          <a:solidFill>
                            <a:schemeClr val="bg1">
                              <a:lumMod val="50000"/>
                            </a:schemeClr>
                          </a:solidFill>
                          <a:latin typeface="+mj-lt"/>
                          <a:ea typeface="MS Mincho"/>
                          <a:cs typeface="Times New Roman"/>
                        </a:rPr>
                        <a:t> Grade Silicon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err="1" smtClean="0">
                          <a:solidFill>
                            <a:schemeClr val="bg1">
                              <a:lumMod val="50000"/>
                            </a:schemeClr>
                          </a:solidFill>
                          <a:latin typeface="+mj-lt"/>
                          <a:ea typeface="MS Mincho"/>
                          <a:cs typeface="Times New Roman"/>
                        </a:rPr>
                        <a:t>Rehau</a:t>
                      </a:r>
                      <a:r>
                        <a:rPr lang="en-US" sz="1000" b="0" dirty="0" smtClean="0">
                          <a:solidFill>
                            <a:schemeClr val="bg1">
                              <a:lumMod val="50000"/>
                            </a:schemeClr>
                          </a:solidFill>
                          <a:latin typeface="+mj-lt"/>
                          <a:ea typeface="MS Mincho"/>
                          <a:cs typeface="Times New Roman"/>
                        </a:rPr>
                        <a:t> Germany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object 3"/>
          <p:cNvSpPr/>
          <p:nvPr/>
        </p:nvSpPr>
        <p:spPr>
          <a:xfrm>
            <a:off x="114300" y="15240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2" name="object 5"/>
          <p:cNvSpPr txBox="1"/>
          <p:nvPr/>
        </p:nvSpPr>
        <p:spPr>
          <a:xfrm>
            <a:off x="462343" y="15870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Diffuser</a:t>
            </a:r>
          </a:p>
        </p:txBody>
      </p:sp>
      <p:sp>
        <p:nvSpPr>
          <p:cNvPr id="23" name="object 20">
            <a:extLst>
              <a:ext uri="{FF2B5EF4-FFF2-40B4-BE49-F238E27FC236}">
                <a16:creationId xmlns:a16="http://schemas.microsoft.com/office/drawing/2014/main" xmlns="" id="{6FE6532C-2AFB-4985-81C8-2E14E662312D}"/>
              </a:ext>
            </a:extLst>
          </p:cNvPr>
          <p:cNvSpPr/>
          <p:nvPr/>
        </p:nvSpPr>
        <p:spPr>
          <a:xfrm>
            <a:off x="4076701" y="15240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8" name="Table 27">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669457608"/>
              </p:ext>
            </p:extLst>
          </p:nvPr>
        </p:nvGraphicFramePr>
        <p:xfrm>
          <a:off x="342900" y="56235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a:t>
                      </a:r>
                      <a:r>
                        <a:rPr lang="en-US" sz="1000" b="0" baseline="0" dirty="0" smtClean="0">
                          <a:solidFill>
                            <a:schemeClr val="bg1">
                              <a:lumMod val="50000"/>
                            </a:schemeClr>
                          </a:solidFill>
                          <a:latin typeface="+mj-lt"/>
                          <a:ea typeface="MS Mincho"/>
                          <a:cs typeface="Times New Roman"/>
                        </a:rPr>
                        <a:t> </a:t>
                      </a:r>
                      <a:r>
                        <a:rPr lang="en-US" sz="1000" b="0" baseline="0" dirty="0" err="1" smtClean="0">
                          <a:solidFill>
                            <a:schemeClr val="bg1">
                              <a:lumMod val="50000"/>
                            </a:schemeClr>
                          </a:solidFill>
                          <a:latin typeface="+mj-lt"/>
                          <a:ea typeface="MS Mincho"/>
                          <a:cs typeface="Times New Roman"/>
                        </a:rPr>
                        <a:t>Nos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CIVIL</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Paint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All Part</a:t>
                      </a:r>
                      <a:r>
                        <a:rPr lang="en-US" sz="1000" b="0" baseline="0" dirty="0" smtClean="0">
                          <a:solidFill>
                            <a:schemeClr val="bg1">
                              <a:lumMod val="50000"/>
                            </a:schemeClr>
                          </a:solidFill>
                          <a:latin typeface="+mj-lt"/>
                          <a:ea typeface="MS Mincho"/>
                          <a:cs typeface="Times New Roman"/>
                        </a:rPr>
                        <a:t> Are Painted With  Coates Of Epoxy Paints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9" name="object 3"/>
          <p:cNvSpPr/>
          <p:nvPr/>
        </p:nvSpPr>
        <p:spPr>
          <a:xfrm>
            <a:off x="15240" y="5146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0" name="object 5"/>
          <p:cNvSpPr txBox="1"/>
          <p:nvPr/>
        </p:nvSpPr>
        <p:spPr>
          <a:xfrm>
            <a:off x="536289" y="5209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Settling Tank</a:t>
            </a:r>
          </a:p>
        </p:txBody>
      </p:sp>
      <p:sp>
        <p:nvSpPr>
          <p:cNvPr id="31" name="object 20">
            <a:extLst>
              <a:ext uri="{FF2B5EF4-FFF2-40B4-BE49-F238E27FC236}">
                <a16:creationId xmlns:a16="http://schemas.microsoft.com/office/drawing/2014/main" xmlns="" id="{6FE6532C-2AFB-4985-81C8-2E14E662312D}"/>
              </a:ext>
            </a:extLst>
          </p:cNvPr>
          <p:cNvSpPr/>
          <p:nvPr/>
        </p:nvSpPr>
        <p:spPr>
          <a:xfrm>
            <a:off x="3992880" y="5146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pic>
        <p:nvPicPr>
          <p:cNvPr id="25" name="Picture 24"/>
          <p:cNvPicPr>
            <a:picLocks noChangeAspect="1"/>
          </p:cNvPicPr>
          <p:nvPr/>
        </p:nvPicPr>
        <p:blipFill>
          <a:blip r:embed="rId4"/>
          <a:stretch>
            <a:fillRect/>
          </a:stretch>
        </p:blipFill>
        <p:spPr>
          <a:xfrm>
            <a:off x="0" y="0"/>
            <a:ext cx="7543800" cy="1435162"/>
          </a:xfrm>
          <a:prstGeom prst="rect">
            <a:avLst/>
          </a:prstGeom>
        </p:spPr>
      </p:pic>
      <p:sp>
        <p:nvSpPr>
          <p:cNvPr id="2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42" name="Table 41">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704647474"/>
              </p:ext>
            </p:extLst>
          </p:nvPr>
        </p:nvGraphicFramePr>
        <p:xfrm>
          <a:off x="342900" y="373380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Fluidized Bio Media</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22mm</a:t>
                      </a:r>
                      <a:r>
                        <a:rPr lang="en-US" sz="1000" b="0" baseline="0" dirty="0" smtClean="0">
                          <a:solidFill>
                            <a:schemeClr val="bg1">
                              <a:lumMod val="50000"/>
                            </a:schemeClr>
                          </a:solidFill>
                          <a:latin typeface="+mn-lt"/>
                          <a:ea typeface="MS Mincho"/>
                          <a:cs typeface="Times New Roman"/>
                        </a:rPr>
                        <a:t> (</a:t>
                      </a:r>
                      <a:r>
                        <a:rPr lang="en-US" sz="1000" b="0" baseline="0" dirty="0" err="1" smtClean="0">
                          <a:solidFill>
                            <a:schemeClr val="bg1">
                              <a:lumMod val="50000"/>
                            </a:schemeClr>
                          </a:solidFill>
                          <a:latin typeface="+mn-lt"/>
                          <a:ea typeface="MS Mincho"/>
                          <a:cs typeface="Times New Roman"/>
                        </a:rPr>
                        <a:t>Dia</a:t>
                      </a:r>
                      <a:r>
                        <a:rPr lang="en-US" sz="1000" b="0" baseline="0" dirty="0" smtClean="0">
                          <a:solidFill>
                            <a:schemeClr val="bg1">
                              <a:lumMod val="50000"/>
                            </a:schemeClr>
                          </a:solidFill>
                          <a:latin typeface="+mn-lt"/>
                          <a:ea typeface="MS Mincho"/>
                          <a:cs typeface="Times New Roman"/>
                        </a:rPr>
                        <a:t>)</a:t>
                      </a:r>
                      <a:r>
                        <a:rPr lang="en-US" sz="1000" b="0" dirty="0" smtClean="0">
                          <a:solidFill>
                            <a:schemeClr val="bg1">
                              <a:lumMod val="50000"/>
                            </a:schemeClr>
                          </a:solidFill>
                          <a:latin typeface="+mn-lt"/>
                          <a:ea typeface="MS Mincho"/>
                          <a:cs typeface="Times New Roman"/>
                        </a:rPr>
                        <a:t> x 1000 (16 mm height)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Color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Black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Virgin</a:t>
                      </a:r>
                      <a:r>
                        <a:rPr lang="en-US" sz="1000" b="0" baseline="0" dirty="0" smtClean="0">
                          <a:solidFill>
                            <a:schemeClr val="bg1">
                              <a:lumMod val="50000"/>
                            </a:schemeClr>
                          </a:solidFill>
                          <a:latin typeface="+mj-lt"/>
                          <a:ea typeface="MS Mincho"/>
                          <a:cs typeface="Times New Roman"/>
                        </a:rPr>
                        <a:t> PPUV Stabilized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Density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0.93</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80’ 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3" name="object 3"/>
          <p:cNvSpPr/>
          <p:nvPr/>
        </p:nvSpPr>
        <p:spPr>
          <a:xfrm>
            <a:off x="148590" y="32766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4" name="object 5"/>
          <p:cNvSpPr txBox="1"/>
          <p:nvPr/>
        </p:nvSpPr>
        <p:spPr>
          <a:xfrm>
            <a:off x="496633" y="33396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MBBR Media</a:t>
            </a:r>
          </a:p>
        </p:txBody>
      </p:sp>
      <p:sp>
        <p:nvSpPr>
          <p:cNvPr id="45" name="object 20">
            <a:extLst>
              <a:ext uri="{FF2B5EF4-FFF2-40B4-BE49-F238E27FC236}">
                <a16:creationId xmlns:a16="http://schemas.microsoft.com/office/drawing/2014/main" xmlns="" id="{6FE6532C-2AFB-4985-81C8-2E14E662312D}"/>
              </a:ext>
            </a:extLst>
          </p:cNvPr>
          <p:cNvSpPr/>
          <p:nvPr/>
        </p:nvSpPr>
        <p:spPr>
          <a:xfrm>
            <a:off x="4110991" y="32766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6" name="Table 45">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38726467"/>
              </p:ext>
            </p:extLst>
          </p:nvPr>
        </p:nvGraphicFramePr>
        <p:xfrm>
          <a:off x="342900" y="6960404"/>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22.5</a:t>
                      </a:r>
                      <a:r>
                        <a:rPr lang="en-US" sz="1000" b="0" baseline="0" dirty="0" smtClean="0">
                          <a:solidFill>
                            <a:schemeClr val="bg1">
                              <a:lumMod val="50000"/>
                            </a:schemeClr>
                          </a:solidFill>
                          <a:latin typeface="+mn-lt"/>
                          <a:ea typeface="MS Mincho"/>
                          <a:cs typeface="Times New Roman"/>
                        </a:rPr>
                        <a:t>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a:t>
                      </a:r>
                      <a:r>
                        <a:rPr lang="en-US" sz="1000" b="0" baseline="0" dirty="0" smtClean="0">
                          <a:solidFill>
                            <a:schemeClr val="bg1">
                              <a:lumMod val="50000"/>
                            </a:schemeClr>
                          </a:solidFill>
                          <a:latin typeface="+mn-lt"/>
                          <a:ea typeface="MS Mincho"/>
                          <a:cs typeface="Times New Roman"/>
                        </a:rPr>
                        <a:t> Base / SS Impeller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Centrifugal, Coupled,</a:t>
                      </a:r>
                      <a:r>
                        <a:rPr lang="en-US" sz="1000" b="0" baseline="0" dirty="0" smtClean="0">
                          <a:solidFill>
                            <a:schemeClr val="bg1">
                              <a:lumMod val="50000"/>
                            </a:schemeClr>
                          </a:solidFill>
                          <a:latin typeface="+mj-lt"/>
                          <a:ea typeface="MS Mincho"/>
                          <a:cs typeface="Times New Roman"/>
                        </a:rPr>
                        <a:t> Non Clog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Jhonson</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Lubi</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Equilant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7" name="object 3"/>
          <p:cNvSpPr/>
          <p:nvPr/>
        </p:nvSpPr>
        <p:spPr>
          <a:xfrm>
            <a:off x="7620" y="6511168"/>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8" name="object 5"/>
          <p:cNvSpPr txBox="1"/>
          <p:nvPr/>
        </p:nvSpPr>
        <p:spPr>
          <a:xfrm>
            <a:off x="462343" y="6560699"/>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cs typeface="Tahoma"/>
              </a:rPr>
              <a:t>Raw Activated Sludge </a:t>
            </a:r>
            <a:r>
              <a:rPr lang="en-US" sz="1400" b="1" dirty="0" smtClean="0">
                <a:solidFill>
                  <a:schemeClr val="bg1">
                    <a:lumMod val="50000"/>
                  </a:schemeClr>
                </a:solidFill>
                <a:cs typeface="Tahoma"/>
              </a:rPr>
              <a:t>Pump</a:t>
            </a:r>
            <a:endParaRPr lang="en-US" sz="1400" b="1" dirty="0" smtClean="0">
              <a:solidFill>
                <a:schemeClr val="bg1">
                  <a:lumMod val="50000"/>
                </a:schemeClr>
              </a:solidFill>
              <a:latin typeface="+mj-lt"/>
              <a:cs typeface="Tahoma"/>
            </a:endParaRPr>
          </a:p>
        </p:txBody>
      </p:sp>
      <p:sp>
        <p:nvSpPr>
          <p:cNvPr id="49" name="object 20">
            <a:extLst>
              <a:ext uri="{FF2B5EF4-FFF2-40B4-BE49-F238E27FC236}">
                <a16:creationId xmlns:a16="http://schemas.microsoft.com/office/drawing/2014/main" xmlns="" id="{6FE6532C-2AFB-4985-81C8-2E14E662312D}"/>
              </a:ext>
            </a:extLst>
          </p:cNvPr>
          <p:cNvSpPr/>
          <p:nvPr/>
        </p:nvSpPr>
        <p:spPr>
          <a:xfrm>
            <a:off x="3970020" y="651116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668502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8</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3" name="Table 32">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340291734"/>
              </p:ext>
            </p:extLst>
          </p:nvPr>
        </p:nvGraphicFramePr>
        <p:xfrm>
          <a:off x="342900" y="365052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22.5</a:t>
                      </a:r>
                      <a:r>
                        <a:rPr lang="en-US" sz="1000" b="0" baseline="0" dirty="0" smtClean="0">
                          <a:solidFill>
                            <a:schemeClr val="bg1">
                              <a:lumMod val="50000"/>
                            </a:schemeClr>
                          </a:solidFill>
                          <a:latin typeface="+mn-lt"/>
                          <a:ea typeface="MS Mincho"/>
                          <a:cs typeface="Times New Roman"/>
                        </a:rPr>
                        <a:t>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20128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25081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Pressure Sand Filter</a:t>
            </a:r>
          </a:p>
        </p:txBody>
      </p:sp>
      <p:sp>
        <p:nvSpPr>
          <p:cNvPr id="37" name="object 20">
            <a:extLst>
              <a:ext uri="{FF2B5EF4-FFF2-40B4-BE49-F238E27FC236}">
                <a16:creationId xmlns:a16="http://schemas.microsoft.com/office/drawing/2014/main" xmlns="" id="{6FE6532C-2AFB-4985-81C8-2E14E662312D}"/>
              </a:ext>
            </a:extLst>
          </p:cNvPr>
          <p:cNvSpPr/>
          <p:nvPr/>
        </p:nvSpPr>
        <p:spPr>
          <a:xfrm>
            <a:off x="3970020" y="320128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3" name="Table 42">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4278340710"/>
              </p:ext>
            </p:extLst>
          </p:nvPr>
        </p:nvGraphicFramePr>
        <p:xfrm>
          <a:off x="342900" y="5543672"/>
          <a:ext cx="6858000" cy="140208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22.5</a:t>
                      </a:r>
                      <a:r>
                        <a:rPr lang="en-US" sz="1000" b="0" baseline="0" dirty="0" smtClean="0">
                          <a:solidFill>
                            <a:schemeClr val="bg1">
                              <a:lumMod val="50000"/>
                            </a:schemeClr>
                          </a:solidFill>
                          <a:latin typeface="+mn-lt"/>
                          <a:ea typeface="MS Mincho"/>
                          <a:cs typeface="Times New Roman"/>
                        </a:rPr>
                        <a:t>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Top – Bottom</a:t>
                      </a:r>
                      <a:r>
                        <a:rPr lang="en-US" sz="1000" b="0" baseline="0" dirty="0" smtClean="0">
                          <a:solidFill>
                            <a:schemeClr val="bg1">
                              <a:lumMod val="50000"/>
                            </a:schemeClr>
                          </a:solidFill>
                          <a:latin typeface="+mj-lt"/>
                          <a:ea typeface="MS Mincho"/>
                          <a:cs typeface="Times New Roman"/>
                        </a:rPr>
                        <a:t> Distribution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Strainer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4" name="object 3"/>
          <p:cNvSpPr/>
          <p:nvPr/>
        </p:nvSpPr>
        <p:spPr>
          <a:xfrm>
            <a:off x="0" y="51054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5" name="object 5"/>
          <p:cNvSpPr txBox="1"/>
          <p:nvPr/>
        </p:nvSpPr>
        <p:spPr>
          <a:xfrm>
            <a:off x="454723" y="51549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Activated Carbon Filter </a:t>
            </a:r>
            <a:endParaRPr lang="en-US" sz="1400" b="1" dirty="0" smtClean="0">
              <a:solidFill>
                <a:schemeClr val="bg1">
                  <a:lumMod val="50000"/>
                </a:schemeClr>
              </a:solidFill>
              <a:latin typeface="+mj-lt"/>
              <a:cs typeface="Tahoma"/>
            </a:endParaRPr>
          </a:p>
        </p:txBody>
      </p:sp>
      <p:sp>
        <p:nvSpPr>
          <p:cNvPr id="46" name="object 20">
            <a:extLst>
              <a:ext uri="{FF2B5EF4-FFF2-40B4-BE49-F238E27FC236}">
                <a16:creationId xmlns:a16="http://schemas.microsoft.com/office/drawing/2014/main" xmlns="" id="{6FE6532C-2AFB-4985-81C8-2E14E662312D}"/>
              </a:ext>
            </a:extLst>
          </p:cNvPr>
          <p:cNvSpPr/>
          <p:nvPr/>
        </p:nvSpPr>
        <p:spPr>
          <a:xfrm>
            <a:off x="3962400" y="51054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56" name="Table 55">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277410620"/>
              </p:ext>
            </p:extLst>
          </p:nvPr>
        </p:nvGraphicFramePr>
        <p:xfrm>
          <a:off x="342900" y="7658100"/>
          <a:ext cx="6858000" cy="87630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UPVC / CPVC / HDPE / GI / MS,</a:t>
                      </a:r>
                      <a:r>
                        <a:rPr lang="en-US" sz="1000" b="0" baseline="0" dirty="0" smtClean="0">
                          <a:solidFill>
                            <a:schemeClr val="bg1">
                              <a:lumMod val="50000"/>
                            </a:schemeClr>
                          </a:solidFill>
                          <a:latin typeface="+mn-lt"/>
                          <a:ea typeface="MS Mincho"/>
                          <a:cs typeface="Times New Roman"/>
                        </a:rPr>
                        <a:t> Interconnecting Piping Within Battery</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Valves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Butterfly Valve, Ball Valve and Isolation Valves As Required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Supports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Pipe Supports For Interconnecting Piping And Skid</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UPVC / HDPE / GI / MS</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7" name="object 3"/>
          <p:cNvSpPr/>
          <p:nvPr/>
        </p:nvSpPr>
        <p:spPr>
          <a:xfrm>
            <a:off x="7620" y="720886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8" name="object 5"/>
          <p:cNvSpPr txBox="1"/>
          <p:nvPr/>
        </p:nvSpPr>
        <p:spPr>
          <a:xfrm>
            <a:off x="462343" y="725839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Interconnecting Piping &amp; Valves</a:t>
            </a:r>
          </a:p>
        </p:txBody>
      </p:sp>
      <p:sp>
        <p:nvSpPr>
          <p:cNvPr id="59" name="object 20">
            <a:extLst>
              <a:ext uri="{FF2B5EF4-FFF2-40B4-BE49-F238E27FC236}">
                <a16:creationId xmlns:a16="http://schemas.microsoft.com/office/drawing/2014/main" xmlns="" id="{6FE6532C-2AFB-4985-81C8-2E14E662312D}"/>
              </a:ext>
            </a:extLst>
          </p:cNvPr>
          <p:cNvSpPr/>
          <p:nvPr/>
        </p:nvSpPr>
        <p:spPr>
          <a:xfrm>
            <a:off x="3970020" y="720886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
        <p:nvSpPr>
          <p:cNvPr id="71" name="Slide Number Placeholder 3"/>
          <p:cNvSpPr txBox="1">
            <a:spLocks/>
          </p:cNvSpPr>
          <p:nvPr/>
        </p:nvSpPr>
        <p:spPr>
          <a:xfrm>
            <a:off x="5431536" y="2690744"/>
            <a:ext cx="1735074" cy="276999"/>
          </a:xfrm>
          <a:prstGeom prst="rect">
            <a:avLst/>
          </a:prstGeom>
        </p:spPr>
        <p:txBody>
          <a:bodyPr wrap="square" lIns="0" tIns="0" rIns="0" bIns="0">
            <a:spAutoFit/>
          </a:bodyPr>
          <a:lstStyle>
            <a:defPPr>
              <a:defRPr lang="en-US"/>
            </a:defPPr>
            <a:lvl1pPr marL="0" algn="r" defTabSz="914322" rtl="0" eaLnBrk="1" latinLnBrk="0" hangingPunct="1">
              <a:defRPr sz="1800" kern="1200">
                <a:solidFill>
                  <a:schemeClr val="tx1">
                    <a:tint val="75000"/>
                  </a:schemeClr>
                </a:solidFill>
                <a:latin typeface="+mn-lt"/>
                <a:ea typeface="+mn-ea"/>
                <a:cs typeface="+mn-cs"/>
              </a:defRPr>
            </a:lvl1pPr>
            <a:lvl2pPr marL="457162"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4"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6" algn="l" defTabSz="914322" rtl="0" eaLnBrk="1" latinLnBrk="0" hangingPunct="1">
              <a:defRPr sz="1800" kern="1200">
                <a:solidFill>
                  <a:schemeClr val="tx1"/>
                </a:solidFill>
                <a:latin typeface="+mn-lt"/>
                <a:ea typeface="+mn-ea"/>
                <a:cs typeface="+mn-cs"/>
              </a:defRPr>
            </a:lvl6pPr>
            <a:lvl7pPr marL="2742966" algn="l" defTabSz="914322" rtl="0" eaLnBrk="1" latinLnBrk="0" hangingPunct="1">
              <a:defRPr sz="1800" kern="1200">
                <a:solidFill>
                  <a:schemeClr val="tx1"/>
                </a:solidFill>
                <a:latin typeface="+mn-lt"/>
                <a:ea typeface="+mn-ea"/>
                <a:cs typeface="+mn-cs"/>
              </a:defRPr>
            </a:lvl7pPr>
            <a:lvl8pPr marL="3200128" algn="l" defTabSz="914322" rtl="0" eaLnBrk="1" latinLnBrk="0" hangingPunct="1">
              <a:defRPr sz="1800" kern="1200">
                <a:solidFill>
                  <a:schemeClr val="tx1"/>
                </a:solidFill>
                <a:latin typeface="+mn-lt"/>
                <a:ea typeface="+mn-ea"/>
                <a:cs typeface="+mn-cs"/>
              </a:defRPr>
            </a:lvl8pPr>
            <a:lvl9pPr marL="3657289" algn="l" defTabSz="914322" rtl="0" eaLnBrk="1" latinLnBrk="0" hangingPunct="1">
              <a:defRPr sz="1800" kern="1200">
                <a:solidFill>
                  <a:schemeClr val="tx1"/>
                </a:solidFill>
                <a:latin typeface="+mn-lt"/>
                <a:ea typeface="+mn-ea"/>
                <a:cs typeface="+mn-cs"/>
              </a:defRPr>
            </a:lvl9pPr>
          </a:lstStyle>
          <a:p>
            <a:fld id="{B6F15528-21DE-4FAA-801E-634DDDAF4B2B}" type="slidenum">
              <a:rPr lang="en-US" smtClean="0"/>
              <a:pPr/>
              <a:t>8</a:t>
            </a:fld>
            <a:endParaRPr lang="en-US" dirty="0"/>
          </a:p>
        </p:txBody>
      </p:sp>
      <p:graphicFrame>
        <p:nvGraphicFramePr>
          <p:cNvPr id="74" name="Table 7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819903681"/>
              </p:ext>
            </p:extLst>
          </p:nvPr>
        </p:nvGraphicFramePr>
        <p:xfrm>
          <a:off x="342900" y="1962272"/>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22.5</a:t>
                      </a:r>
                      <a:r>
                        <a:rPr lang="en-US" sz="1000" b="0" baseline="0" dirty="0" smtClean="0">
                          <a:solidFill>
                            <a:schemeClr val="bg1">
                              <a:lumMod val="50000"/>
                            </a:schemeClr>
                          </a:solidFill>
                          <a:latin typeface="+mn-lt"/>
                          <a:ea typeface="MS Mincho"/>
                          <a:cs typeface="Times New Roman"/>
                        </a:rPr>
                        <a:t>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CI Base </a:t>
                      </a:r>
                      <a:r>
                        <a:rPr lang="en-US" sz="1000" b="0" smtClean="0">
                          <a:solidFill>
                            <a:schemeClr val="bg1">
                              <a:lumMod val="50000"/>
                            </a:schemeClr>
                          </a:solidFill>
                          <a:latin typeface="+mn-lt"/>
                          <a:ea typeface="MS Mincho"/>
                          <a:cs typeface="Times New Roman"/>
                        </a:rPr>
                        <a:t>/  </a:t>
                      </a:r>
                      <a:r>
                        <a:rPr lang="en-US" sz="1000" b="0" dirty="0" smtClean="0">
                          <a:solidFill>
                            <a:schemeClr val="bg1">
                              <a:lumMod val="50000"/>
                            </a:schemeClr>
                          </a:solidFill>
                          <a:latin typeface="+mn-lt"/>
                          <a:ea typeface="MS Mincho"/>
                          <a:cs typeface="Times New Roman"/>
                        </a:rPr>
                        <a:t>SS Impeller</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 – 25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Centrifugal,</a:t>
                      </a:r>
                      <a:r>
                        <a:rPr lang="en-US" sz="1000" b="0" baseline="0" dirty="0" smtClean="0">
                          <a:solidFill>
                            <a:schemeClr val="bg1">
                              <a:lumMod val="50000"/>
                            </a:schemeClr>
                          </a:solidFill>
                          <a:latin typeface="+mj-lt"/>
                          <a:ea typeface="MS Mincho"/>
                          <a:cs typeface="Times New Roman"/>
                        </a:rPr>
                        <a:t> Mono 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Jhonson</a:t>
                      </a:r>
                      <a:r>
                        <a:rPr lang="en-US" sz="1000" b="0" dirty="0" smtClean="0">
                          <a:solidFill>
                            <a:schemeClr val="bg1">
                              <a:lumMod val="50000"/>
                            </a:schemeClr>
                          </a:solidFill>
                          <a:latin typeface="+mj-lt"/>
                          <a:ea typeface="MS Mincho"/>
                          <a:cs typeface="Times New Roman"/>
                        </a:rPr>
                        <a:t> /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a:t>
                      </a:r>
                      <a:r>
                        <a:rPr lang="en-US" sz="1000" b="0" baseline="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5" name="object 3"/>
          <p:cNvSpPr/>
          <p:nvPr/>
        </p:nvSpPr>
        <p:spPr>
          <a:xfrm>
            <a:off x="0" y="15240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6" name="object 5"/>
          <p:cNvSpPr txBox="1"/>
          <p:nvPr/>
        </p:nvSpPr>
        <p:spPr>
          <a:xfrm>
            <a:off x="454723" y="15735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Filter Feed Pump</a:t>
            </a:r>
          </a:p>
        </p:txBody>
      </p:sp>
      <p:sp>
        <p:nvSpPr>
          <p:cNvPr id="77" name="object 20">
            <a:extLst>
              <a:ext uri="{FF2B5EF4-FFF2-40B4-BE49-F238E27FC236}">
                <a16:creationId xmlns:a16="http://schemas.microsoft.com/office/drawing/2014/main" xmlns="" id="{6FE6532C-2AFB-4985-81C8-2E14E662312D}"/>
              </a:ext>
            </a:extLst>
          </p:cNvPr>
          <p:cNvSpPr/>
          <p:nvPr/>
        </p:nvSpPr>
        <p:spPr>
          <a:xfrm>
            <a:off x="3962400" y="15240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29927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9</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4268473847"/>
              </p:ext>
            </p:extLst>
          </p:nvPr>
        </p:nvGraphicFramePr>
        <p:xfrm>
          <a:off x="342900" y="1973236"/>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Electric Control Panel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 Foot Mounted MS Powder Coating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Free Standing Cubical</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Contact Parts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L&amp;T / Schneider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Wire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Copper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
        <p:nvSpPr>
          <p:cNvPr id="38" name="object 3"/>
          <p:cNvSpPr/>
          <p:nvPr/>
        </p:nvSpPr>
        <p:spPr>
          <a:xfrm>
            <a:off x="7620" y="15240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15735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Control Panel</a:t>
            </a:r>
          </a:p>
        </p:txBody>
      </p:sp>
      <p:sp>
        <p:nvSpPr>
          <p:cNvPr id="40" name="object 20">
            <a:extLst>
              <a:ext uri="{FF2B5EF4-FFF2-40B4-BE49-F238E27FC236}">
                <a16:creationId xmlns:a16="http://schemas.microsoft.com/office/drawing/2014/main" xmlns="" id="{6FE6532C-2AFB-4985-81C8-2E14E662312D}"/>
              </a:ext>
            </a:extLst>
          </p:cNvPr>
          <p:cNvSpPr/>
          <p:nvPr/>
        </p:nvSpPr>
        <p:spPr>
          <a:xfrm>
            <a:off x="3970020" y="15240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48945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2506</TotalTime>
  <Words>1433</Words>
  <Application>Microsoft Office PowerPoint</Application>
  <PresentationFormat>Custom</PresentationFormat>
  <Paragraphs>390</Paragraphs>
  <Slides>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MS Mincho</vt:lpstr>
      <vt:lpstr>Arial</vt:lpstr>
      <vt:lpstr>Calibri</vt:lpstr>
      <vt:lpstr>Lato</vt:lpstr>
      <vt:lpstr>Lato Black</vt:lpstr>
      <vt:lpstr>Tahoma</vt:lpstr>
      <vt:lpstr>Times New Roman</vt:lpstr>
      <vt:lpstr>Wingdings</vt:lpstr>
      <vt:lpstr>Office Theme</vt:lpstr>
      <vt:lpstr>Techno-Commercial Offer</vt:lpstr>
      <vt:lpstr>Commercial Terms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Catalogue</dc:title>
  <dc:creator>admin</dc:creator>
  <cp:lastModifiedBy>Administrator</cp:lastModifiedBy>
  <cp:revision>423</cp:revision>
  <cp:lastPrinted>2018-09-05T07:41:13Z</cp:lastPrinted>
  <dcterms:created xsi:type="dcterms:W3CDTF">2018-02-18T07:33:25Z</dcterms:created>
  <dcterms:modified xsi:type="dcterms:W3CDTF">2018-09-05T10:17:55Z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2016-02-03T00:00:00Z</vt:filetime>
  </property>
  <property fmtid="{D5CDD505-2E9C-101B-9397-08002B2CF9AE}" pid="3" name="Creator">
    <vt:lpwstr>Adobe InDesign CC 2015 (Macintosh)</vt:lpwstr>
  </property>
  <property fmtid="{D5CDD505-2E9C-101B-9397-08002B2CF9AE}" pid="4" name="LastSaved">
    <vt:filetime>2018-02-18T00:00:00Z</vt:filetime>
  </property>
</Properties>
</file>