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38" r:id="rId5"/>
    <p:sldId id="339"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3B4"/>
    <a:srgbClr val="1496B6"/>
    <a:srgbClr val="DFEBB7"/>
    <a:srgbClr val="267D9D"/>
    <a:srgbClr val="FFC033"/>
    <a:srgbClr val="EAF2D2"/>
    <a:srgbClr val="BCD668"/>
    <a:srgbClr val="E9F2CE"/>
    <a:srgbClr val="A4C736"/>
    <a:srgbClr val="088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3" autoAdjust="0"/>
    <p:restoredTop sz="95417" autoAdjust="0"/>
  </p:normalViewPr>
  <p:slideViewPr>
    <p:cSldViewPr>
      <p:cViewPr>
        <p:scale>
          <a:sx n="125" d="100"/>
          <a:sy n="125" d="100"/>
        </p:scale>
        <p:origin x="456" y="-155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08-09-2018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8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8 September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8 September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8 September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8 September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8 September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2339752564"/>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ENVQ891548</a:t>
                      </a:r>
                    </a:p>
                    <a:p>
                      <a:r>
                        <a:rPr lang="en-IN" sz="1000" b="1" dirty="0" smtClean="0">
                          <a:solidFill>
                            <a:schemeClr val="tx1">
                              <a:lumMod val="50000"/>
                              <a:lumOff val="50000"/>
                            </a:schemeClr>
                          </a:solidFill>
                          <a:latin typeface="+mj-lt"/>
                        </a:rPr>
                        <a:t>Quotation Date		: 07.09.2018</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RPS Biotech Pvt ltd</a:t>
                      </a:r>
                      <a:endParaRPr lang="en-IN" sz="1000" b="1" dirty="0" smtClean="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Ahmedabad</a:t>
                      </a:r>
                    </a:p>
                    <a:p>
                      <a:r>
                        <a:rPr lang="en-IN" sz="1000" b="1" dirty="0" smtClean="0">
                          <a:solidFill>
                            <a:schemeClr val="tx1">
                              <a:lumMod val="50000"/>
                              <a:lumOff val="50000"/>
                            </a:schemeClr>
                          </a:solidFill>
                          <a:effectLst/>
                          <a:latin typeface="+mj-lt"/>
                          <a:ea typeface="+mn-ea"/>
                          <a:cs typeface="+mn-cs"/>
                        </a:rPr>
                        <a:t>Gujarat</a:t>
                      </a:r>
                      <a:endParaRPr lang="en-IN" sz="1000" b="1" dirty="0" smtClean="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Phone : +91 </a:t>
                      </a:r>
                      <a:r>
                        <a:rPr lang="en-IN" sz="1000" b="1" dirty="0" smtClean="0">
                          <a:solidFill>
                            <a:schemeClr val="tx1">
                              <a:lumMod val="50000"/>
                              <a:lumOff val="50000"/>
                            </a:schemeClr>
                          </a:solidFill>
                          <a:effectLst/>
                          <a:latin typeface="+mj-lt"/>
                          <a:ea typeface="+mn-ea"/>
                          <a:cs typeface="+mn-cs"/>
                        </a:rPr>
                        <a:t>XXXXXXXXXX</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Phone</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 </a:t>
                      </a:r>
                      <a:r>
                        <a:rPr lang="en-IN" sz="1000" b="1" dirty="0" smtClean="0">
                          <a:solidFill>
                            <a:schemeClr val="tx1">
                              <a:lumMod val="50000"/>
                              <a:lumOff val="50000"/>
                            </a:schemeClr>
                          </a:solidFill>
                          <a:latin typeface="+mj-lt"/>
                        </a:rPr>
                        <a:t>04.09.2018</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gmworks@rpsbiotech.com</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smtClean="0">
                          <a:solidFill>
                            <a:schemeClr val="tx1">
                              <a:lumMod val="50000"/>
                              <a:lumOff val="50000"/>
                            </a:schemeClr>
                          </a:solidFill>
                          <a:latin typeface="+mj-lt"/>
                        </a:rPr>
                        <a:t>Hiral</a:t>
                      </a:r>
                      <a:r>
                        <a:rPr lang="en-IN" sz="1000" b="1" dirty="0" smtClean="0">
                          <a:solidFill>
                            <a:schemeClr val="tx1">
                              <a:lumMod val="50000"/>
                              <a:lumOff val="50000"/>
                            </a:schemeClr>
                          </a:solidFill>
                          <a:latin typeface="+mj-lt"/>
                        </a:rPr>
                        <a:t> Madam</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a:t>
                      </a:r>
                      <a:r>
                        <a:rPr lang="en-IN" sz="1000" b="1" dirty="0" smtClean="0">
                          <a:solidFill>
                            <a:schemeClr val="tx1">
                              <a:lumMod val="50000"/>
                              <a:lumOff val="50000"/>
                            </a:schemeClr>
                          </a:solidFill>
                          <a:latin typeface="+mj-lt"/>
                        </a:rPr>
                        <a:t>91</a:t>
                      </a:r>
                      <a:r>
                        <a:rPr lang="en-IN" sz="1000" b="1" baseline="0"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9558156311</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2571691763"/>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 2.5 KLD ( SBR Technology </a:t>
                      </a:r>
                      <a:r>
                        <a:rPr lang="en-US" sz="1000" b="1" dirty="0" smtClean="0">
                          <a:solidFill>
                            <a:schemeClr val="bg1">
                              <a:lumMod val="50000"/>
                            </a:schemeClr>
                          </a:solidFill>
                          <a:latin typeface="+mj-lt"/>
                        </a:rPr>
                        <a: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 - </a:t>
                      </a:r>
                      <a:r>
                        <a:rPr lang="en-US" sz="1000" b="1" dirty="0" smtClean="0">
                          <a:solidFill>
                            <a:schemeClr val="bg1">
                              <a:lumMod val="50000"/>
                            </a:schemeClr>
                          </a:solidFill>
                          <a:latin typeface="+mn-lt"/>
                          <a:ea typeface="+mn-ea"/>
                          <a:cs typeface="+mn-cs"/>
                        </a:rPr>
                        <a:t>Description of the treatment scheme</a:t>
                      </a:r>
                      <a:endParaRPr lang="en-IN" sz="1000" b="1" noProof="0"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III – Scope</a:t>
                      </a:r>
                      <a:r>
                        <a:rPr lang="en-IN" sz="1000" b="1" baseline="0" dirty="0" smtClean="0">
                          <a:solidFill>
                            <a:schemeClr val="bg1">
                              <a:lumMod val="50000"/>
                            </a:schemeClr>
                          </a:solidFill>
                          <a:latin typeface="+mn-lt"/>
                          <a:ea typeface="+mn-ea"/>
                          <a:cs typeface="+mn-cs"/>
                        </a:rPr>
                        <a:t> of supply</a:t>
                      </a:r>
                      <a:endParaRPr lang="en-IN" sz="1000" b="1" dirty="0" smtClean="0">
                        <a:solidFill>
                          <a:schemeClr val="bg1">
                            <a:lumMod val="50000"/>
                          </a:schemeClr>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n-lt"/>
                          <a:ea typeface="+mn-ea"/>
                          <a:cs typeface="+mn-cs"/>
                        </a:rPr>
                        <a:t> Annexure IV - Technical Data Sheet</a:t>
                      </a: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3,25,000/-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3,25,000/-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3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DESIGN BASES</a:t>
            </a:r>
            <a:endParaRPr lang="en-US" sz="1600" b="1" kern="0" spc="15" dirty="0" smtClean="0">
              <a:solidFill>
                <a:schemeClr val="bg1">
                  <a:lumMod val="50000"/>
                </a:schemeClr>
              </a:solidFill>
              <a:latin typeface="+mj-lt"/>
              <a:ea typeface="Lato Black" pitchFamily="34" charset="0"/>
              <a:cs typeface="Lato Black" pitchFamily="34" charset="0"/>
            </a:endParaRP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146445666"/>
              </p:ext>
            </p:extLst>
          </p:nvPr>
        </p:nvGraphicFramePr>
        <p:xfrm>
          <a:off x="342900" y="2693194"/>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2.5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218498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223451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Water Parameters</a:t>
            </a:r>
          </a:p>
        </p:txBody>
      </p:sp>
      <p:sp>
        <p:nvSpPr>
          <p:cNvPr id="16" name="object 20">
            <a:extLst>
              <a:ext uri="{FF2B5EF4-FFF2-40B4-BE49-F238E27FC236}">
                <a16:creationId xmlns="" xmlns:a16="http://schemas.microsoft.com/office/drawing/2014/main" id="{6FE6532C-2AFB-4985-81C8-2E14E662312D}"/>
              </a:ext>
            </a:extLst>
          </p:cNvPr>
          <p:cNvSpPr/>
          <p:nvPr/>
        </p:nvSpPr>
        <p:spPr>
          <a:xfrm>
            <a:off x="3467100" y="218498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69494"/>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633147"/>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69495"/>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04420120"/>
              </p:ext>
            </p:extLst>
          </p:nvPr>
        </p:nvGraphicFramePr>
        <p:xfrm>
          <a:off x="342900" y="4075107"/>
          <a:ext cx="6535612" cy="5257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&lt;50mg/l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&lt;50mg/l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3" name="Rectangle 2"/>
          <p:cNvSpPr/>
          <p:nvPr/>
        </p:nvSpPr>
        <p:spPr>
          <a:xfrm>
            <a:off x="266700" y="4742795"/>
            <a:ext cx="7010400" cy="553998"/>
          </a:xfrm>
          <a:prstGeom prst="rect">
            <a:avLst/>
          </a:prstGeom>
        </p:spPr>
        <p:txBody>
          <a:bodyPr wrap="square">
            <a:spAutoFit/>
          </a:bodyPr>
          <a:lstStyle/>
          <a:p>
            <a:pPr marL="171450" indent="-171450">
              <a:buFont typeface="Wingdings" panose="05000000000000000000" pitchFamily="2" charset="2"/>
              <a:buChar char="Ø"/>
            </a:pPr>
            <a:r>
              <a:rPr lang="en-US" sz="1000" dirty="0">
                <a:solidFill>
                  <a:schemeClr val="bg1">
                    <a:lumMod val="50000"/>
                  </a:schemeClr>
                </a:solidFill>
              </a:rPr>
              <a:t>The quality and quantity of treated water will be based on the raw/feed water quality and quantity. Any change in raw/feed water quality and/or quantity, it will reflect in the treated water quality and/or quantity</a:t>
            </a:r>
            <a:r>
              <a:rPr lang="en-US" sz="1000" dirty="0" smtClean="0">
                <a:solidFill>
                  <a:schemeClr val="bg1">
                    <a:lumMod val="50000"/>
                  </a:schemeClr>
                </a:solidFill>
              </a:rPr>
              <a:t>.</a:t>
            </a:r>
          </a:p>
          <a:p>
            <a:pPr marL="171450" indent="-171450">
              <a:buFont typeface="Wingdings" panose="05000000000000000000" pitchFamily="2" charset="2"/>
              <a:buChar char="Ø"/>
            </a:pPr>
            <a:r>
              <a:rPr lang="en-US" sz="1000" dirty="0" smtClean="0">
                <a:solidFill>
                  <a:schemeClr val="bg1">
                    <a:lumMod val="50000"/>
                  </a:schemeClr>
                </a:solidFill>
              </a:rPr>
              <a:t>The </a:t>
            </a:r>
            <a:r>
              <a:rPr lang="en-US" sz="1000" dirty="0">
                <a:solidFill>
                  <a:schemeClr val="bg1">
                    <a:lumMod val="50000"/>
                  </a:schemeClr>
                </a:solidFill>
              </a:rPr>
              <a:t>treated sewage can be utilized for gardening, horticulture and/or irrigation purpose.</a:t>
            </a:r>
          </a:p>
        </p:txBody>
      </p:sp>
      <p:sp>
        <p:nvSpPr>
          <p:cNvPr id="23" name="Rectangle 22"/>
          <p:cNvSpPr/>
          <p:nvPr/>
        </p:nvSpPr>
        <p:spPr>
          <a:xfrm>
            <a:off x="266700" y="5867400"/>
            <a:ext cx="7010400" cy="4093428"/>
          </a:xfrm>
          <a:prstGeom prst="rect">
            <a:avLst/>
          </a:prstGeom>
        </p:spPr>
        <p:txBody>
          <a:bodyPr wrap="square">
            <a:spAutoFit/>
          </a:bodyPr>
          <a:lstStyle/>
          <a:p>
            <a:r>
              <a:rPr lang="en-US" sz="1000" dirty="0">
                <a:solidFill>
                  <a:schemeClr val="bg1">
                    <a:lumMod val="50000"/>
                  </a:schemeClr>
                </a:solidFill>
              </a:rPr>
              <a:t>Environ is the pioneer in sewage treatment systems that are fully automatic, efficient and meet the treatment standards which are higher than the statutory requirements. Our treatment systems have won the confidence of many clients and every client has been testimonial to the plant performance. The choice of the electro-mechanical equipment and the meticulous design set us ahead in the market for high quality sewage treatment systems. </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automatic sewage treatment systems by Environ can be installed and retrofitted in the plastic or concrete container at any time.</a:t>
            </a:r>
          </a:p>
          <a:p>
            <a:pPr marL="171450" indent="-171450">
              <a:buFont typeface="Wingdings" panose="05000000000000000000" pitchFamily="2" charset="2"/>
              <a:buChar char="Ø"/>
            </a:pPr>
            <a:r>
              <a:rPr lang="en-US" sz="1000" dirty="0" smtClean="0">
                <a:solidFill>
                  <a:schemeClr val="bg1">
                    <a:lumMod val="50000"/>
                  </a:schemeClr>
                </a:solidFill>
              </a:rPr>
              <a:t>Fully </a:t>
            </a:r>
            <a:r>
              <a:rPr lang="en-US" sz="1000" dirty="0">
                <a:solidFill>
                  <a:schemeClr val="bg1">
                    <a:lumMod val="50000"/>
                  </a:schemeClr>
                </a:solidFill>
              </a:rPr>
              <a:t>biological small wastewater treatment plant based on the SBR </a:t>
            </a:r>
            <a:r>
              <a:rPr lang="en-US" sz="1000" dirty="0" smtClean="0">
                <a:solidFill>
                  <a:schemeClr val="bg1">
                    <a:lumMod val="50000"/>
                  </a:schemeClr>
                </a:solidFill>
              </a:rPr>
              <a:t>principle.</a:t>
            </a:r>
          </a:p>
          <a:p>
            <a:pPr marL="171450" indent="-171450">
              <a:buFont typeface="Wingdings" panose="05000000000000000000" pitchFamily="2" charset="2"/>
              <a:buChar char="Ø"/>
            </a:pPr>
            <a:r>
              <a:rPr lang="en-US" sz="1000" dirty="0" smtClean="0">
                <a:solidFill>
                  <a:schemeClr val="bg1">
                    <a:lumMod val="50000"/>
                  </a:schemeClr>
                </a:solidFill>
              </a:rPr>
              <a:t>Single </a:t>
            </a:r>
            <a:r>
              <a:rPr lang="en-US" sz="1000" dirty="0">
                <a:solidFill>
                  <a:schemeClr val="bg1">
                    <a:lumMod val="50000"/>
                  </a:schemeClr>
                </a:solidFill>
              </a:rPr>
              <a:t>or multiple container models from 1 KLD to 500 KLD</a:t>
            </a:r>
            <a:r>
              <a:rPr lang="en-US" sz="1000" dirty="0" smtClean="0">
                <a:solidFill>
                  <a:schemeClr val="bg1">
                    <a:lumMod val="50000"/>
                  </a:schemeClr>
                </a:solidFill>
              </a:rPr>
              <a:t>.</a:t>
            </a:r>
          </a:p>
          <a:p>
            <a:pPr marL="171450" lvl="0" indent="-171450">
              <a:buFont typeface="Wingdings" panose="05000000000000000000" pitchFamily="2" charset="2"/>
              <a:buChar char="Ø"/>
            </a:pPr>
            <a:r>
              <a:rPr lang="en-AU" sz="1000" dirty="0" smtClean="0">
                <a:solidFill>
                  <a:schemeClr val="bg1">
                    <a:lumMod val="50000"/>
                  </a:schemeClr>
                </a:solidFill>
              </a:rPr>
              <a:t>Energy-efficient </a:t>
            </a:r>
            <a:r>
              <a:rPr lang="en-AU" sz="1000" dirty="0">
                <a:solidFill>
                  <a:schemeClr val="bg1">
                    <a:lumMod val="50000"/>
                  </a:schemeClr>
                </a:solidFill>
              </a:rPr>
              <a:t>due to fine-bubble pressure diffusion and ventilation.</a:t>
            </a:r>
            <a:endParaRPr lang="en-US" sz="1000" dirty="0">
              <a:solidFill>
                <a:schemeClr val="bg1">
                  <a:lumMod val="50000"/>
                </a:schemeClr>
              </a:solidFill>
            </a:endParaRPr>
          </a:p>
          <a:p>
            <a:pPr marL="171450" lvl="0" indent="-171450">
              <a:buFont typeface="Wingdings" panose="05000000000000000000" pitchFamily="2" charset="2"/>
              <a:buChar char="Ø"/>
            </a:pPr>
            <a:r>
              <a:rPr lang="en-US" sz="1000" dirty="0">
                <a:solidFill>
                  <a:schemeClr val="bg1">
                    <a:lumMod val="50000"/>
                  </a:schemeClr>
                </a:solidFill>
              </a:rPr>
              <a:t>Due to the compact design, Environ saves large space which is </a:t>
            </a:r>
            <a:r>
              <a:rPr lang="en-US" sz="1000" dirty="0" err="1">
                <a:solidFill>
                  <a:schemeClr val="bg1">
                    <a:lumMod val="50000"/>
                  </a:schemeClr>
                </a:solidFill>
              </a:rPr>
              <a:t>advantageousto</a:t>
            </a:r>
            <a:r>
              <a:rPr lang="en-US" sz="1000" dirty="0">
                <a:solidFill>
                  <a:schemeClr val="bg1">
                    <a:lumMod val="50000"/>
                  </a:schemeClr>
                </a:solidFill>
              </a:rPr>
              <a:t> the Real Estate Developers and promoters as more space will be available for construction, recreation and other developments.</a:t>
            </a:r>
          </a:p>
          <a:p>
            <a:pPr marL="171450" lvl="0" indent="-171450">
              <a:buFont typeface="Wingdings" panose="05000000000000000000" pitchFamily="2" charset="2"/>
              <a:buChar char="Ø"/>
            </a:pPr>
            <a:r>
              <a:rPr lang="en-US" sz="1000" dirty="0">
                <a:solidFill>
                  <a:schemeClr val="bg1">
                    <a:lumMod val="50000"/>
                  </a:schemeClr>
                </a:solidFill>
              </a:rPr>
              <a:t>No need for centralized plumbing as each villa can have its own STP. </a:t>
            </a:r>
          </a:p>
          <a:p>
            <a:pPr marL="171450" lvl="0" indent="-171450">
              <a:buFont typeface="Wingdings" panose="05000000000000000000" pitchFamily="2" charset="2"/>
              <a:buChar char="Ø"/>
            </a:pPr>
            <a:r>
              <a:rPr lang="en-US" sz="1000" dirty="0">
                <a:solidFill>
                  <a:schemeClr val="bg1">
                    <a:lumMod val="50000"/>
                  </a:schemeClr>
                </a:solidFill>
              </a:rPr>
              <a:t>Reduces operation and maintenance burden/costs for </a:t>
            </a:r>
            <a:r>
              <a:rPr lang="en-US" sz="1000" dirty="0" smtClean="0">
                <a:solidFill>
                  <a:schemeClr val="bg1">
                    <a:lumMod val="50000"/>
                  </a:schemeClr>
                </a:solidFill>
              </a:rPr>
              <a:t>associations and Reduces </a:t>
            </a:r>
            <a:r>
              <a:rPr lang="en-US" sz="1000" dirty="0">
                <a:solidFill>
                  <a:schemeClr val="bg1">
                    <a:lumMod val="50000"/>
                  </a:schemeClr>
                </a:solidFill>
              </a:rPr>
              <a:t>electricity costs to almost 75%.</a:t>
            </a:r>
          </a:p>
          <a:p>
            <a:pPr marL="171450" lvl="0" indent="-171450">
              <a:buFont typeface="Wingdings" panose="05000000000000000000" pitchFamily="2" charset="2"/>
              <a:buChar char="Ø"/>
            </a:pPr>
            <a:r>
              <a:rPr lang="en-US" sz="1000" dirty="0">
                <a:solidFill>
                  <a:schemeClr val="bg1">
                    <a:lumMod val="50000"/>
                  </a:schemeClr>
                </a:solidFill>
              </a:rPr>
              <a:t>No need for a full time service person to maintain sewage tanks.</a:t>
            </a:r>
          </a:p>
          <a:p>
            <a:pPr marL="171450" lvl="0" indent="-171450">
              <a:buFont typeface="Wingdings" panose="05000000000000000000" pitchFamily="2" charset="2"/>
              <a:buChar char="Ø"/>
            </a:pPr>
            <a:r>
              <a:rPr lang="en-US" sz="1000" dirty="0">
                <a:solidFill>
                  <a:schemeClr val="bg1">
                    <a:lumMod val="50000"/>
                  </a:schemeClr>
                </a:solidFill>
              </a:rPr>
              <a:t>Need not evacuate sludge on a frequent mode, can be done once in a year or more. </a:t>
            </a:r>
          </a:p>
          <a:p>
            <a:pPr marL="171450" lvl="0" indent="-171450">
              <a:buFont typeface="Wingdings" panose="05000000000000000000" pitchFamily="2" charset="2"/>
              <a:buChar char="Ø"/>
            </a:pPr>
            <a:r>
              <a:rPr lang="en-US" sz="1000" dirty="0">
                <a:solidFill>
                  <a:schemeClr val="bg1">
                    <a:lumMod val="50000"/>
                  </a:schemeClr>
                </a:solidFill>
              </a:rPr>
              <a:t>Need not have a large room for sewage treatment plant; this can be fitted within a small underground space. </a:t>
            </a:r>
          </a:p>
          <a:p>
            <a:pPr marL="171450" lvl="0" indent="-171450">
              <a:buFont typeface="Wingdings" panose="05000000000000000000" pitchFamily="2" charset="2"/>
              <a:buChar char="Ø"/>
            </a:pPr>
            <a:r>
              <a:rPr lang="en-US" sz="1000" dirty="0">
                <a:solidFill>
                  <a:schemeClr val="bg1">
                    <a:lumMod val="50000"/>
                  </a:schemeClr>
                </a:solidFill>
              </a:rPr>
              <a:t>Automated maintenance system with 24/7 dashboard links to CPU, smart phones, with email and message (</a:t>
            </a:r>
            <a:r>
              <a:rPr lang="en-US" sz="1000" dirty="0" err="1">
                <a:solidFill>
                  <a:schemeClr val="bg1">
                    <a:lumMod val="50000"/>
                  </a:schemeClr>
                </a:solidFill>
              </a:rPr>
              <a:t>sms</a:t>
            </a:r>
            <a:r>
              <a:rPr lang="en-US" sz="1000" dirty="0">
                <a:solidFill>
                  <a:schemeClr val="bg1">
                    <a:lumMod val="50000"/>
                  </a:schemeClr>
                </a:solidFill>
              </a:rPr>
              <a:t>) indications. </a:t>
            </a:r>
          </a:p>
          <a:p>
            <a:pPr marL="171450" lvl="0" indent="-171450">
              <a:buFont typeface="Wingdings" panose="05000000000000000000" pitchFamily="2" charset="2"/>
              <a:buChar char="Ø"/>
            </a:pPr>
            <a:r>
              <a:rPr lang="en-US" sz="1000" dirty="0">
                <a:solidFill>
                  <a:schemeClr val="bg1">
                    <a:lumMod val="50000"/>
                  </a:schemeClr>
                </a:solidFill>
              </a:rPr>
              <a:t>Any emergency operations can be done through internet or mobile phone. User controls given to each users including operations or just view only. </a:t>
            </a:r>
          </a:p>
          <a:p>
            <a:pPr marL="171450" lvl="0" indent="-171450">
              <a:buFont typeface="Wingdings" panose="05000000000000000000" pitchFamily="2" charset="2"/>
              <a:buChar char="Ø"/>
            </a:pPr>
            <a:r>
              <a:rPr lang="en-US" sz="1000" dirty="0">
                <a:solidFill>
                  <a:schemeClr val="bg1">
                    <a:lumMod val="50000"/>
                  </a:schemeClr>
                </a:solidFill>
              </a:rPr>
              <a:t>Intelligent system with auto sleeps and holiday mode when less inflow, ideal for development where there is lesser number of people during weekdays.</a:t>
            </a:r>
          </a:p>
          <a:p>
            <a:pPr marL="171450" lvl="0" indent="-171450">
              <a:buFont typeface="Wingdings" panose="05000000000000000000" pitchFamily="2" charset="2"/>
              <a:buChar char="Ø"/>
            </a:pPr>
            <a:r>
              <a:rPr lang="en-US" sz="1000" dirty="0">
                <a:solidFill>
                  <a:schemeClr val="bg1">
                    <a:lumMod val="50000"/>
                  </a:schemeClr>
                </a:solidFill>
              </a:rPr>
              <a:t>Water can be reused for gardening purpose, with almost zero smell, further the water can be filtered for toilet reuse with additional simple filter units.</a:t>
            </a:r>
          </a:p>
          <a:p>
            <a:endParaRPr lang="en-US" sz="1000" dirty="0">
              <a:solidFill>
                <a:schemeClr val="bg1">
                  <a:lumMod val="50000"/>
                </a:schemeClr>
              </a:solidFill>
            </a:endParaRPr>
          </a:p>
          <a:p>
            <a:endParaRPr lang="en-US" sz="1000" dirty="0">
              <a:solidFill>
                <a:schemeClr val="bg1">
                  <a:lumMod val="50000"/>
                </a:schemeClr>
              </a:solidFill>
            </a:endParaRPr>
          </a:p>
        </p:txBody>
      </p:sp>
      <p:sp>
        <p:nvSpPr>
          <p:cNvPr id="24" name="object 3"/>
          <p:cNvSpPr/>
          <p:nvPr/>
        </p:nvSpPr>
        <p:spPr>
          <a:xfrm>
            <a:off x="0" y="5410200"/>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5"/>
          <p:cNvSpPr txBox="1"/>
          <p:nvPr/>
        </p:nvSpPr>
        <p:spPr>
          <a:xfrm>
            <a:off x="454723" y="5473853"/>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Treated </a:t>
            </a:r>
            <a:r>
              <a:rPr lang="en-US" sz="1400" b="1" dirty="0">
                <a:solidFill>
                  <a:schemeClr val="bg1">
                    <a:lumMod val="50000"/>
                  </a:schemeClr>
                </a:solidFill>
                <a:cs typeface="Tahoma"/>
              </a:rPr>
              <a:t>Water Parameters</a:t>
            </a:r>
          </a:p>
        </p:txBody>
      </p:sp>
      <p:sp>
        <p:nvSpPr>
          <p:cNvPr id="26" name="object 20">
            <a:extLst>
              <a:ext uri="{FF2B5EF4-FFF2-40B4-BE49-F238E27FC236}">
                <a16:creationId xmlns="" xmlns:a16="http://schemas.microsoft.com/office/drawing/2014/main" id="{6FE6532C-2AFB-4985-81C8-2E14E662312D}"/>
              </a:ext>
            </a:extLst>
          </p:cNvPr>
          <p:cNvSpPr/>
          <p:nvPr/>
        </p:nvSpPr>
        <p:spPr>
          <a:xfrm>
            <a:off x="34671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9710" y="3267754"/>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DISCRIPTION </a:t>
            </a:r>
            <a:r>
              <a:rPr lang="en-US" sz="1600" b="1" kern="0" spc="15" dirty="0">
                <a:solidFill>
                  <a:schemeClr val="bg1">
                    <a:lumMod val="50000"/>
                  </a:schemeClr>
                </a:solidFill>
                <a:latin typeface="+mj-lt"/>
                <a:ea typeface="Lato Black" pitchFamily="34" charset="0"/>
                <a:cs typeface="Lato Black" pitchFamily="34" charset="0"/>
              </a:rPr>
              <a:t>OF THE TREATMENT SCHEME</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28" name="Rectangle 27"/>
          <p:cNvSpPr/>
          <p:nvPr/>
        </p:nvSpPr>
        <p:spPr>
          <a:xfrm>
            <a:off x="266700" y="2187714"/>
            <a:ext cx="7010400" cy="400110"/>
          </a:xfrm>
          <a:prstGeom prst="rect">
            <a:avLst/>
          </a:prstGeom>
        </p:spPr>
        <p:txBody>
          <a:bodyPr wrap="square">
            <a:spAutoFit/>
          </a:bodyPr>
          <a:lstStyle/>
          <a:p>
            <a:r>
              <a:rPr lang="en-US" sz="1000" dirty="0">
                <a:solidFill>
                  <a:schemeClr val="bg1">
                    <a:lumMod val="50000"/>
                  </a:schemeClr>
                </a:solidFill>
              </a:rPr>
              <a:t>This system contain only two tanks which includes total four phases in the whole operation cycle. The four phase operation cycle is described below;</a:t>
            </a:r>
          </a:p>
        </p:txBody>
      </p:sp>
      <p:sp>
        <p:nvSpPr>
          <p:cNvPr id="29" name="object 3"/>
          <p:cNvSpPr/>
          <p:nvPr/>
        </p:nvSpPr>
        <p:spPr>
          <a:xfrm>
            <a:off x="0" y="276986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454723" y="281939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Loading Phase</a:t>
            </a:r>
          </a:p>
        </p:txBody>
      </p:sp>
      <p:sp>
        <p:nvSpPr>
          <p:cNvPr id="31" name="object 20">
            <a:extLst>
              <a:ext uri="{FF2B5EF4-FFF2-40B4-BE49-F238E27FC236}">
                <a16:creationId xmlns="" xmlns:a16="http://schemas.microsoft.com/office/drawing/2014/main" id="{6FE6532C-2AFB-4985-81C8-2E14E662312D}"/>
              </a:ext>
            </a:extLst>
          </p:cNvPr>
          <p:cNvSpPr/>
          <p:nvPr/>
        </p:nvSpPr>
        <p:spPr>
          <a:xfrm>
            <a:off x="4800600" y="276986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33" name="Rectangle 32"/>
          <p:cNvSpPr/>
          <p:nvPr/>
        </p:nvSpPr>
        <p:spPr>
          <a:xfrm>
            <a:off x="266700" y="3276600"/>
            <a:ext cx="4991100" cy="400110"/>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wastewater is initially fed into the sludge tank (1stchamber) where solid constituents are removed. From here, the wastewater is then gradually led into the SBR tank (2nd Chamber).</a:t>
            </a:r>
          </a:p>
        </p:txBody>
      </p:sp>
      <p:sp>
        <p:nvSpPr>
          <p:cNvPr id="3" name="Trapezoid 2"/>
          <p:cNvSpPr/>
          <p:nvPr/>
        </p:nvSpPr>
        <p:spPr>
          <a:xfrm>
            <a:off x="5939710" y="2971800"/>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452500" y="3475484"/>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209702" y="3349161"/>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695478" y="3365361"/>
            <a:ext cx="45719" cy="76200"/>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5400000">
            <a:off x="6186188" y="3385648"/>
            <a:ext cx="79426"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39709" y="3535485"/>
            <a:ext cx="512789" cy="506908"/>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498219" y="3663818"/>
            <a:ext cx="510886" cy="378574"/>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939709" y="4940362"/>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bject 3"/>
          <p:cNvSpPr/>
          <p:nvPr/>
        </p:nvSpPr>
        <p:spPr>
          <a:xfrm>
            <a:off x="-1" y="44196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54722" y="44691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51" name="object 20">
            <a:extLst>
              <a:ext uri="{FF2B5EF4-FFF2-40B4-BE49-F238E27FC236}">
                <a16:creationId xmlns="" xmlns:a16="http://schemas.microsoft.com/office/drawing/2014/main" id="{6FE6532C-2AFB-4985-81C8-2E14E662312D}"/>
              </a:ext>
            </a:extLst>
          </p:cNvPr>
          <p:cNvSpPr/>
          <p:nvPr/>
        </p:nvSpPr>
        <p:spPr>
          <a:xfrm>
            <a:off x="4800599" y="4419601"/>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52" name="Rectangle 51"/>
          <p:cNvSpPr/>
          <p:nvPr/>
        </p:nvSpPr>
        <p:spPr>
          <a:xfrm>
            <a:off x="266699" y="4926333"/>
            <a:ext cx="4991100" cy="707886"/>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SBR tank is where the actual biological treatment process takes place. Here, short aeration and rest phases alternate with one another within the scope of a controlled cleaning process. This means that the so-called activated sludge with its millions of micro-organisms can develop and treat the water thoroughly. </a:t>
            </a:r>
          </a:p>
        </p:txBody>
      </p:sp>
      <p:sp>
        <p:nvSpPr>
          <p:cNvPr id="54" name="Trapezoid 53"/>
          <p:cNvSpPr/>
          <p:nvPr/>
        </p:nvSpPr>
        <p:spPr>
          <a:xfrm>
            <a:off x="5939709" y="4644408"/>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52499" y="5148092"/>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939708" y="5380869"/>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98218" y="5236316"/>
            <a:ext cx="510886" cy="478684"/>
          </a:xfrm>
          <a:prstGeom prst="rect">
            <a:avLst/>
          </a:prstGeom>
          <a:blipFill dpi="0" rotWithShape="1">
            <a:blip r:embed="rId7">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939709" y="6552866"/>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p:nvPr/>
        </p:nvSpPr>
        <p:spPr>
          <a:xfrm>
            <a:off x="-1" y="6032104"/>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4" name="object 5"/>
          <p:cNvSpPr txBox="1"/>
          <p:nvPr/>
        </p:nvSpPr>
        <p:spPr>
          <a:xfrm>
            <a:off x="454722" y="6081635"/>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Rest </a:t>
            </a:r>
            <a:r>
              <a:rPr lang="en-US" sz="1400" b="1" dirty="0">
                <a:solidFill>
                  <a:schemeClr val="bg1">
                    <a:lumMod val="50000"/>
                  </a:schemeClr>
                </a:solidFill>
                <a:latin typeface="+mj-lt"/>
                <a:cs typeface="Tahoma"/>
              </a:rPr>
              <a:t>Phase</a:t>
            </a:r>
            <a:endParaRPr lang="en-US" sz="1400" b="1" dirty="0" smtClean="0">
              <a:solidFill>
                <a:schemeClr val="bg1">
                  <a:lumMod val="50000"/>
                </a:schemeClr>
              </a:solidFill>
              <a:latin typeface="+mj-lt"/>
              <a:cs typeface="Tahoma"/>
            </a:endParaRPr>
          </a:p>
        </p:txBody>
      </p:sp>
      <p:sp>
        <p:nvSpPr>
          <p:cNvPr id="65" name="object 20">
            <a:extLst>
              <a:ext uri="{FF2B5EF4-FFF2-40B4-BE49-F238E27FC236}">
                <a16:creationId xmlns="" xmlns:a16="http://schemas.microsoft.com/office/drawing/2014/main" id="{6FE6532C-2AFB-4985-81C8-2E14E662312D}"/>
              </a:ext>
            </a:extLst>
          </p:cNvPr>
          <p:cNvSpPr/>
          <p:nvPr/>
        </p:nvSpPr>
        <p:spPr>
          <a:xfrm>
            <a:off x="4800599" y="6032105"/>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66" name="Rectangle 65"/>
          <p:cNvSpPr/>
          <p:nvPr/>
        </p:nvSpPr>
        <p:spPr>
          <a:xfrm>
            <a:off x="266699" y="6538837"/>
            <a:ext cx="4991100" cy="400110"/>
          </a:xfrm>
          <a:prstGeom prst="rect">
            <a:avLst/>
          </a:prstGeom>
        </p:spPr>
        <p:txBody>
          <a:bodyPr wrap="square">
            <a:spAutoFit/>
          </a:bodyPr>
          <a:lstStyle/>
          <a:p>
            <a:r>
              <a:rPr lang="en-US" sz="1000" dirty="0" smtClean="0">
                <a:solidFill>
                  <a:schemeClr val="bg1">
                    <a:lumMod val="50000"/>
                  </a:schemeClr>
                </a:solidFill>
              </a:rPr>
              <a:t>During </a:t>
            </a:r>
            <a:r>
              <a:rPr lang="en-US" sz="1000" dirty="0">
                <a:solidFill>
                  <a:schemeClr val="bg1">
                    <a:lumMod val="50000"/>
                  </a:schemeClr>
                </a:solidFill>
              </a:rPr>
              <a:t>the 90 minute rest phase, the activated sludge then settles on the bottom of the tank. A clear water zone forms on the upper part of the SBR tank.</a:t>
            </a:r>
          </a:p>
        </p:txBody>
      </p:sp>
      <p:sp>
        <p:nvSpPr>
          <p:cNvPr id="67" name="Trapezoid 66"/>
          <p:cNvSpPr/>
          <p:nvPr/>
        </p:nvSpPr>
        <p:spPr>
          <a:xfrm>
            <a:off x="5939709" y="6256912"/>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452499" y="6760596"/>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5939708" y="6993373"/>
            <a:ext cx="512789" cy="33413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498218" y="6848820"/>
            <a:ext cx="510886" cy="478684"/>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descr="Image result for PNG Of Sand Ti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PNG Of Sand Tim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84164" y="6944518"/>
            <a:ext cx="175504" cy="30052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5939710" y="8234189"/>
            <a:ext cx="1069394" cy="774638"/>
          </a:xfrm>
          <a:prstGeom prst="rect">
            <a:avLst/>
          </a:prstGeom>
          <a:solidFill>
            <a:srgbClr val="DFEBB7"/>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bject 3"/>
          <p:cNvSpPr/>
          <p:nvPr/>
        </p:nvSpPr>
        <p:spPr>
          <a:xfrm>
            <a:off x="0" y="7713427"/>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7762958"/>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Clearwater Extraction</a:t>
            </a:r>
            <a:endParaRPr lang="en-US" sz="1400" b="1" dirty="0" smtClean="0">
              <a:solidFill>
                <a:schemeClr val="bg1">
                  <a:lumMod val="50000"/>
                </a:schemeClr>
              </a:solidFill>
              <a:latin typeface="+mj-lt"/>
              <a:cs typeface="Tahoma"/>
            </a:endParaRPr>
          </a:p>
        </p:txBody>
      </p:sp>
      <p:sp>
        <p:nvSpPr>
          <p:cNvPr id="77" name="object 20">
            <a:extLst>
              <a:ext uri="{FF2B5EF4-FFF2-40B4-BE49-F238E27FC236}">
                <a16:creationId xmlns="" xmlns:a16="http://schemas.microsoft.com/office/drawing/2014/main" id="{6FE6532C-2AFB-4985-81C8-2E14E662312D}"/>
              </a:ext>
            </a:extLst>
          </p:cNvPr>
          <p:cNvSpPr/>
          <p:nvPr/>
        </p:nvSpPr>
        <p:spPr>
          <a:xfrm>
            <a:off x="4800600" y="7713428"/>
            <a:ext cx="457200" cy="354332"/>
          </a:xfrm>
          <a:prstGeom prst="rect">
            <a:avLst/>
          </a:prstGeom>
          <a:blipFill>
            <a:blip r:embed="rId5" cstate="print"/>
            <a:stretch>
              <a:fillRect/>
            </a:stretch>
          </a:blipFill>
        </p:spPr>
        <p:txBody>
          <a:bodyPr wrap="square" lIns="0" tIns="0" rIns="0" bIns="0" rtlCol="0"/>
          <a:lstStyle/>
          <a:p>
            <a:endParaRPr sz="1714">
              <a:latin typeface="Lato" panose="020F0502020204030203" pitchFamily="34" charset="0"/>
            </a:endParaRPr>
          </a:p>
        </p:txBody>
      </p:sp>
      <p:sp>
        <p:nvSpPr>
          <p:cNvPr id="78" name="Rectangle 77"/>
          <p:cNvSpPr/>
          <p:nvPr/>
        </p:nvSpPr>
        <p:spPr>
          <a:xfrm>
            <a:off x="266700" y="8220160"/>
            <a:ext cx="4991100" cy="553998"/>
          </a:xfrm>
          <a:prstGeom prst="rect">
            <a:avLst/>
          </a:prstGeom>
        </p:spPr>
        <p:txBody>
          <a:bodyPr wrap="square">
            <a:spAutoFit/>
          </a:bodyPr>
          <a:lstStyle/>
          <a:p>
            <a:r>
              <a:rPr lang="en-US" sz="1000" dirty="0" smtClean="0">
                <a:solidFill>
                  <a:schemeClr val="bg1">
                    <a:lumMod val="50000"/>
                  </a:schemeClr>
                </a:solidFill>
              </a:rPr>
              <a:t>The </a:t>
            </a:r>
            <a:r>
              <a:rPr lang="en-US" sz="1000" dirty="0">
                <a:solidFill>
                  <a:schemeClr val="bg1">
                    <a:lumMod val="50000"/>
                  </a:schemeClr>
                </a:solidFill>
              </a:rPr>
              <a:t>separated clear water is then led from the SBR tank to the receiving water (stream, river or lake) or into a percolation system. Afterwards, the sludge is returned to the first chamber from the SBR tank and the process starts again from the beginning.</a:t>
            </a:r>
          </a:p>
        </p:txBody>
      </p:sp>
      <p:sp>
        <p:nvSpPr>
          <p:cNvPr id="79" name="Trapezoid 78"/>
          <p:cNvSpPr/>
          <p:nvPr/>
        </p:nvSpPr>
        <p:spPr>
          <a:xfrm>
            <a:off x="5939710" y="7938235"/>
            <a:ext cx="1069394" cy="295954"/>
          </a:xfrm>
          <a:prstGeom prst="trapezoid">
            <a:avLst>
              <a:gd name="adj" fmla="val 93659"/>
            </a:avLst>
          </a:prstGeom>
          <a:solidFill>
            <a:srgbClr val="DFEBB7"/>
          </a:solidFill>
          <a:ln w="9525">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52500" y="8441919"/>
            <a:ext cx="45719" cy="566908"/>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939709" y="8662826"/>
            <a:ext cx="512789" cy="346001"/>
          </a:xfrm>
          <a:prstGeom prst="rect">
            <a:avLst/>
          </a:prstGeom>
          <a:blipFill>
            <a:blip r:embed="rId6"/>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498219" y="8516446"/>
            <a:ext cx="510886" cy="492381"/>
          </a:xfrm>
          <a:prstGeom prst="rect">
            <a:avLst/>
          </a:prstGeom>
          <a:blipFill dpi="0" rotWithShape="1">
            <a:blip r:embed="rId7"/>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743700" y="8356258"/>
            <a:ext cx="300803"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1568" y="8370347"/>
            <a:ext cx="531495"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a:off x="6042714" y="8382900"/>
            <a:ext cx="45719" cy="131884"/>
          </a:xfrm>
          <a:prstGeom prst="down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26882" y="8356258"/>
            <a:ext cx="78105" cy="32400"/>
          </a:xfrm>
          <a:prstGeom prst="rightArrow">
            <a:avLst/>
          </a:prstGeom>
          <a:solidFill>
            <a:srgbClr val="1593B4"/>
          </a:solidFill>
          <a:ln>
            <a:solidFill>
              <a:srgbClr val="1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6695485" y="8440142"/>
            <a:ext cx="128830"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498218" y="8932588"/>
            <a:ext cx="510886" cy="77873"/>
          </a:xfrm>
          <a:prstGeom prst="rect">
            <a:avLst/>
          </a:prstGeom>
          <a:blipFill dpi="0" rotWithShape="1">
            <a:blip r:embed="rId6">
              <a:alphaModFix amt="66000"/>
            </a:blip>
            <a:srcRect/>
            <a:tile tx="0" ty="0" sx="100000" sy="100000" flip="none" algn="tl"/>
          </a:blip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rot="5400000">
            <a:off x="6278986" y="8655257"/>
            <a:ext cx="602387" cy="32400"/>
          </a:xfrm>
          <a:prstGeom prst="rect">
            <a:avLst/>
          </a:prstGeom>
          <a:solidFill>
            <a:srgbClr val="1593B4"/>
          </a:solidFill>
          <a:ln w="9525">
            <a:solidFill>
              <a:srgbClr val="149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PLANT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65168247"/>
              </p:ext>
            </p:extLst>
          </p:nvPr>
        </p:nvGraphicFramePr>
        <p:xfrm>
          <a:off x="342900" y="2709291"/>
          <a:ext cx="6895974" cy="2495550"/>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Units/Items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16919">
                <a:tc gridSpan="3">
                  <a:txBody>
                    <a:bodyPr/>
                    <a:lstStyle/>
                    <a:p>
                      <a:pPr marL="171450" indent="-171450" algn="l" fontAlgn="b">
                        <a:buFont typeface="Wingdings" panose="05000000000000000000" pitchFamily="2" charset="2"/>
                        <a:buChar char="§"/>
                      </a:pPr>
                      <a:r>
                        <a:rPr lang="en-US" sz="1000" b="0" i="0" u="none" strike="noStrike" dirty="0" smtClean="0">
                          <a:solidFill>
                            <a:srgbClr val="808080"/>
                          </a:solidFill>
                          <a:effectLst/>
                          <a:latin typeface="Calibri" panose="020F0502020204030204" pitchFamily="34" charset="0"/>
                        </a:rPr>
                        <a:t>ENVIRON SBR Unit for 40 m3/day</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For Retrofitting The Following New Sewage Pits: The Plant Will Be Retrofitted In The Tanks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The Two Chamber Pit Consists Of : Mounting Parts;</a:t>
                      </a:r>
                    </a:p>
                    <a:p>
                      <a:pPr algn="l" fontAlgn="ctr"/>
                      <a:r>
                        <a:rPr lang="en-US" sz="1000" b="0" i="0" u="none" strike="noStrike" dirty="0" smtClean="0">
                          <a:solidFill>
                            <a:srgbClr val="808080"/>
                          </a:solidFill>
                          <a:effectLst/>
                          <a:latin typeface="Calibri" panose="020F0502020204030204" pitchFamily="34" charset="0"/>
                        </a:rPr>
                        <a:t>Charging Air Lifter</a:t>
                      </a:r>
                    </a:p>
                    <a:p>
                      <a:pPr algn="l" fontAlgn="ctr"/>
                      <a:r>
                        <a:rPr lang="en-US" sz="1000" b="0" i="0" u="none" strike="noStrike" dirty="0" smtClean="0">
                          <a:solidFill>
                            <a:srgbClr val="808080"/>
                          </a:solidFill>
                          <a:effectLst/>
                          <a:latin typeface="Calibri" panose="020F0502020204030204" pitchFamily="34" charset="0"/>
                        </a:rPr>
                        <a:t>Clear Water Air Lifter</a:t>
                      </a:r>
                    </a:p>
                    <a:p>
                      <a:pPr algn="l" fontAlgn="ctr"/>
                      <a:r>
                        <a:rPr lang="en-US" sz="1000" b="0" i="0" u="none" strike="noStrike" dirty="0" smtClean="0">
                          <a:solidFill>
                            <a:srgbClr val="808080"/>
                          </a:solidFill>
                          <a:effectLst/>
                          <a:latin typeface="Calibri" panose="020F0502020204030204" pitchFamily="34" charset="0"/>
                        </a:rPr>
                        <a:t>Excessive Air Sludge Lifter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ENVIRON - Hose Set</a:t>
                      </a:r>
                    </a:p>
                    <a:p>
                      <a:pPr algn="l" fontAlgn="ctr"/>
                      <a:r>
                        <a:rPr lang="en-US" sz="1000" b="0" i="0" u="none" strike="noStrike" dirty="0" smtClean="0">
                          <a:solidFill>
                            <a:srgbClr val="808080"/>
                          </a:solidFill>
                          <a:effectLst/>
                          <a:latin typeface="Calibri" panose="020F0502020204030204" pitchFamily="34" charset="0"/>
                        </a:rPr>
                        <a:t>Membrane Air Diffuser (Finely Perforated EPDM)</a:t>
                      </a:r>
                    </a:p>
                    <a:p>
                      <a:pPr algn="l" fontAlgn="ctr"/>
                      <a:r>
                        <a:rPr lang="en-US" sz="1000" b="0" i="0" u="none" strike="noStrike" dirty="0" smtClean="0">
                          <a:solidFill>
                            <a:srgbClr val="808080"/>
                          </a:solidFill>
                          <a:effectLst/>
                          <a:latin typeface="Calibri" panose="020F0502020204030204" pitchFamily="34" charset="0"/>
                        </a:rPr>
                        <a:t>Stainless Steel Air Supply System</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Fixing Material</a:t>
                      </a:r>
                    </a:p>
                    <a:p>
                      <a:pPr algn="l" fontAlgn="ctr"/>
                      <a:r>
                        <a:rPr lang="en-US" sz="1000" b="0" i="0" u="none" strike="noStrike" dirty="0" smtClean="0">
                          <a:solidFill>
                            <a:srgbClr val="808080"/>
                          </a:solidFill>
                          <a:effectLst/>
                          <a:latin typeface="Calibri" panose="020F0502020204030204" pitchFamily="34" charset="0"/>
                        </a:rPr>
                        <a:t>Machine Technology For Indoor Installation, In A Cool, Dry And Dust-free Environment</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Compressor Rotary Vane Compressor  (0.20 Kw, 220v, 1 ~)</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1 No. With Microprocessor Control With Preset Work Cycles, Real-time Controlled, Graphic Display, 14 Operating Keys, Operating Hours Counter, Optional Manual And Automatic Mode</a:t>
                      </a:r>
                    </a:p>
                    <a:p>
                      <a:pPr marL="171450" indent="-171450" algn="l" fontAlgn="ctr">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3 Operating Levels, (Operator, Service, Manufacturer)</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 </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7" name="object 3"/>
          <p:cNvSpPr/>
          <p:nvPr/>
        </p:nvSpPr>
        <p:spPr>
          <a:xfrm>
            <a:off x="0" y="541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545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DETAILS OF THE CIVIL UNITS (CLIENT’S SCOPE)</a:t>
            </a:r>
            <a:endParaRPr lang="en-US" sz="1400" b="1" dirty="0" smtClean="0">
              <a:solidFill>
                <a:schemeClr val="bg1">
                  <a:lumMod val="50000"/>
                </a:schemeClr>
              </a:solidFill>
              <a:latin typeface="+mj-lt"/>
              <a:cs typeface="Tahoma"/>
            </a:endParaRPr>
          </a:p>
        </p:txBody>
      </p:sp>
      <p:sp>
        <p:nvSpPr>
          <p:cNvPr id="25" name="object 20">
            <a:extLst>
              <a:ext uri="{FF2B5EF4-FFF2-40B4-BE49-F238E27FC236}">
                <a16:creationId xmlns="" xmlns:a16="http://schemas.microsoft.com/office/drawing/2014/main" id="{6FE6532C-2AFB-4985-81C8-2E14E662312D}"/>
              </a:ext>
            </a:extLst>
          </p:cNvPr>
          <p:cNvSpPr/>
          <p:nvPr/>
        </p:nvSpPr>
        <p:spPr>
          <a:xfrm>
            <a:off x="4800600" y="541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455577302"/>
              </p:ext>
            </p:extLst>
          </p:nvPr>
        </p:nvGraphicFramePr>
        <p:xfrm>
          <a:off x="342901" y="5943601"/>
          <a:ext cx="6934200" cy="1123950"/>
        </p:xfrm>
        <a:graphic>
          <a:graphicData uri="http://schemas.openxmlformats.org/drawingml/2006/table">
            <a:tbl>
              <a:tblPr firstRow="1" bandRow="1">
                <a:tableStyleId>{5C22544A-7EE6-4342-B048-85BDC9FD1C3A}</a:tableStyleId>
              </a:tblPr>
              <a:tblGrid>
                <a:gridCol w="473904">
                  <a:extLst>
                    <a:ext uri="{9D8B030D-6E8A-4147-A177-3AD203B41FA5}">
                      <a16:colId xmlns="" xmlns:a16="http://schemas.microsoft.com/office/drawing/2014/main" val="3373966583"/>
                    </a:ext>
                  </a:extLst>
                </a:gridCol>
                <a:gridCol w="3481064">
                  <a:extLst>
                    <a:ext uri="{9D8B030D-6E8A-4147-A177-3AD203B41FA5}">
                      <a16:colId xmlns="" xmlns:a16="http://schemas.microsoft.com/office/drawing/2014/main" val="3157014140"/>
                    </a:ext>
                  </a:extLst>
                </a:gridCol>
                <a:gridCol w="1626576"/>
                <a:gridCol w="1352656">
                  <a:extLst>
                    <a:ext uri="{9D8B030D-6E8A-4147-A177-3AD203B41FA5}">
                      <a16:colId xmlns="" xmlns:a16="http://schemas.microsoft.com/office/drawing/2014/main" val="1971015666"/>
                    </a:ext>
                  </a:extLst>
                </a:gridCol>
              </a:tblGrid>
              <a:tr h="119742">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Units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Volume (m3)*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Sequential Batch Reactor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 Tank (If Required)</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6168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Miscellaneous Civil Work (Piping Network)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Requirement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61686">
                <a:tc gridSpan="4">
                  <a:txBody>
                    <a:bodyPr/>
                    <a:lstStyle/>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Above volumes are liquid volumes only. Exact dimensions of the units will be provided in detailed design drawings in future.</a:t>
                      </a:r>
                    </a:p>
                    <a:p>
                      <a:pPr marL="171450" indent="-171450" algn="l" fontAlgn="b">
                        <a:buFont typeface="Wingdings" panose="05000000000000000000" pitchFamily="2" charset="2"/>
                        <a:buChar char="Ø"/>
                      </a:pPr>
                      <a:r>
                        <a:rPr lang="en-US" sz="1000" b="0" i="0" u="none" strike="noStrike" dirty="0" smtClean="0">
                          <a:solidFill>
                            <a:srgbClr val="808080"/>
                          </a:solidFill>
                          <a:effectLst/>
                          <a:latin typeface="Calibri" panose="020F0502020204030204" pitchFamily="34" charset="0"/>
                        </a:rPr>
                        <a:t>The above tank volume will depend on water depth. Water depth should be 2.5m. If it is changed than dimension will be changed.</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2432</TotalTime>
  <Words>1639</Words>
  <Application>Microsoft Office PowerPoint</Application>
  <PresentationFormat>Custom</PresentationFormat>
  <Paragraphs>203</Paragraphs>
  <Slides>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452</cp:revision>
  <cp:lastPrinted>2018-03-03T08:51:40Z</cp:lastPrinted>
  <dcterms:created xsi:type="dcterms:W3CDTF">2018-02-18T07:33:25Z</dcterms:created>
  <dcterms:modified xsi:type="dcterms:W3CDTF">2018-09-08T12:19:58Z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