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35" r:id="rId2"/>
    <p:sldId id="336" r:id="rId3"/>
    <p:sldId id="337" r:id="rId4"/>
    <p:sldId id="338" r:id="rId5"/>
    <p:sldId id="339" r:id="rId6"/>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93B4"/>
    <a:srgbClr val="1496B6"/>
    <a:srgbClr val="DFEBB7"/>
    <a:srgbClr val="267D9D"/>
    <a:srgbClr val="FFC033"/>
    <a:srgbClr val="EAF2D2"/>
    <a:srgbClr val="BCD668"/>
    <a:srgbClr val="E9F2CE"/>
    <a:srgbClr val="A4C736"/>
    <a:srgbClr val="0888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5417" autoAdjust="0"/>
  </p:normalViewPr>
  <p:slideViewPr>
    <p:cSldViewPr>
      <p:cViewPr>
        <p:scale>
          <a:sx n="100" d="100"/>
          <a:sy n="100" d="100"/>
        </p:scale>
        <p:origin x="1134" y="-1590"/>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08-09-2018</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4</a:t>
            </a:fld>
            <a:endParaRPr lang="en-IN" dirty="0"/>
          </a:p>
        </p:txBody>
      </p:sp>
    </p:spTree>
    <p:extLst>
      <p:ext uri="{BB962C8B-B14F-4D97-AF65-F5344CB8AC3E}">
        <p14:creationId xmlns:p14="http://schemas.microsoft.com/office/powerpoint/2010/main" val="4019771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8 September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8 September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8 September 2018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8 September 2018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8 September 2018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8 September 2018</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 xmlns:a16="http://schemas.microsoft.com/office/drawing/2014/main"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 xmlns:a16="http://schemas.microsoft.com/office/drawing/2014/main" val="2856138856"/>
                    </a:ext>
                  </a:extLst>
                </a:gridCol>
                <a:gridCol w="2362200">
                  <a:extLst>
                    <a:ext uri="{9D8B030D-6E8A-4147-A177-3AD203B41FA5}">
                      <a16:colId xmlns="" xmlns:a16="http://schemas.microsoft.com/office/drawing/2014/main" val="1236899644"/>
                    </a:ext>
                  </a:extLst>
                </a:gridCol>
                <a:gridCol w="2286000">
                  <a:extLst>
                    <a:ext uri="{9D8B030D-6E8A-4147-A177-3AD203B41FA5}">
                      <a16:colId xmlns="" xmlns:a16="http://schemas.microsoft.com/office/drawing/2014/main"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47124901"/>
                  </a:ext>
                </a:extLst>
              </a:tr>
            </a:tbl>
          </a:graphicData>
        </a:graphic>
      </p:graphicFrame>
      <p:graphicFrame>
        <p:nvGraphicFramePr>
          <p:cNvPr id="109" name="Table 108">
            <a:extLst>
              <a:ext uri="{FF2B5EF4-FFF2-40B4-BE49-F238E27FC236}">
                <a16:creationId xmlns="" xmlns:a16="http://schemas.microsoft.com/office/drawing/2014/main"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0" name="Table 109">
            <a:extLst>
              <a:ext uri="{FF2B5EF4-FFF2-40B4-BE49-F238E27FC236}">
                <a16:creationId xmlns="" xmlns:a16="http://schemas.microsoft.com/office/drawing/2014/main"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1" name="Table 110">
            <a:extLst>
              <a:ext uri="{FF2B5EF4-FFF2-40B4-BE49-F238E27FC236}">
                <a16:creationId xmlns="" xmlns:a16="http://schemas.microsoft.com/office/drawing/2014/main"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 xmlns:a16="http://schemas.microsoft.com/office/drawing/2014/main"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2" name="Table 111">
            <a:extLst>
              <a:ext uri="{FF2B5EF4-FFF2-40B4-BE49-F238E27FC236}">
                <a16:creationId xmlns="" xmlns:a16="http://schemas.microsoft.com/office/drawing/2014/main"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3" name="Table 112">
            <a:extLst>
              <a:ext uri="{FF2B5EF4-FFF2-40B4-BE49-F238E27FC236}">
                <a16:creationId xmlns="" xmlns:a16="http://schemas.microsoft.com/office/drawing/2014/main"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 xmlns:a16="http://schemas.microsoft.com/office/drawing/2014/main"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4" name="Table 113">
            <a:extLst>
              <a:ext uri="{FF2B5EF4-FFF2-40B4-BE49-F238E27FC236}">
                <a16:creationId xmlns="" xmlns:a16="http://schemas.microsoft.com/office/drawing/2014/main" id="{8D7DFF25-55C5-4D36-B9F9-EFCCCEDADAD8}"/>
              </a:ext>
            </a:extLst>
          </p:cNvPr>
          <p:cNvGraphicFramePr>
            <a:graphicFrameLocks noGrp="1"/>
          </p:cNvGraphicFramePr>
          <p:nvPr>
            <p:extLst>
              <p:ext uri="{D42A27DB-BD31-4B8C-83A1-F6EECF244321}">
                <p14:modId xmlns:p14="http://schemas.microsoft.com/office/powerpoint/2010/main" val="2891637590"/>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 xmlns:a16="http://schemas.microsoft.com/office/drawing/2014/main" val="2342809242"/>
                    </a:ext>
                  </a:extLst>
                </a:gridCol>
                <a:gridCol w="3506450">
                  <a:extLst>
                    <a:ext uri="{9D8B030D-6E8A-4147-A177-3AD203B41FA5}">
                      <a16:colId xmlns="" xmlns:a16="http://schemas.microsoft.com/office/drawing/2014/main"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ENVQ891543</a:t>
                      </a:r>
                    </a:p>
                    <a:p>
                      <a:r>
                        <a:rPr lang="en-IN" sz="1000" b="1" dirty="0" smtClean="0">
                          <a:solidFill>
                            <a:schemeClr val="tx1">
                              <a:lumMod val="50000"/>
                              <a:lumOff val="50000"/>
                            </a:schemeClr>
                          </a:solidFill>
                          <a:latin typeface="+mj-lt"/>
                        </a:rPr>
                        <a:t>Quotation Date		: 06.09.2018</a:t>
                      </a:r>
                    </a:p>
                    <a:p>
                      <a:r>
                        <a:rPr lang="en-IN" sz="1000" b="1" dirty="0"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r>
                        <a:rPr lang="en-IN" sz="1000" b="1" dirty="0" err="1" smtClean="0">
                          <a:solidFill>
                            <a:schemeClr val="tx1">
                              <a:lumMod val="50000"/>
                              <a:lumOff val="50000"/>
                            </a:schemeClr>
                          </a:solidFill>
                          <a:latin typeface="+mj-lt"/>
                        </a:rPr>
                        <a:t>Nilesh</a:t>
                      </a:r>
                      <a:r>
                        <a:rPr lang="en-IN" sz="1000" b="1" baseline="0" dirty="0" smtClean="0">
                          <a:solidFill>
                            <a:schemeClr val="tx1">
                              <a:lumMod val="50000"/>
                              <a:lumOff val="50000"/>
                            </a:schemeClr>
                          </a:solidFill>
                          <a:latin typeface="+mj-lt"/>
                        </a:rPr>
                        <a:t> </a:t>
                      </a:r>
                      <a:r>
                        <a:rPr lang="en-IN" sz="1000" b="1" baseline="0" dirty="0" err="1" smtClean="0">
                          <a:solidFill>
                            <a:schemeClr val="tx1">
                              <a:lumMod val="50000"/>
                              <a:lumOff val="50000"/>
                            </a:schemeClr>
                          </a:solidFill>
                          <a:latin typeface="+mj-lt"/>
                        </a:rPr>
                        <a:t>Gadgi</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Contact No		: +91 </a:t>
                      </a:r>
                      <a:r>
                        <a:rPr lang="en-IN" sz="1000" b="1" dirty="0" smtClean="0">
                          <a:solidFill>
                            <a:schemeClr val="tx1">
                              <a:lumMod val="50000"/>
                              <a:lumOff val="50000"/>
                            </a:schemeClr>
                          </a:solidFill>
                          <a:latin typeface="+mj-lt"/>
                        </a:rPr>
                        <a:t>7227988038</a:t>
                      </a: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251518033"/>
                  </a:ext>
                </a:extLst>
              </a:tr>
              <a:tr h="637540">
                <a:tc>
                  <a:txBody>
                    <a:bodyPr/>
                    <a:lstStyle/>
                    <a:p>
                      <a:r>
                        <a:rPr lang="en-IN" sz="1000" b="1" dirty="0">
                          <a:solidFill>
                            <a:schemeClr val="tx1">
                              <a:lumMod val="50000"/>
                              <a:lumOff val="50000"/>
                            </a:schemeClr>
                          </a:solidFill>
                          <a:effectLst/>
                          <a:latin typeface="+mj-lt"/>
                          <a:ea typeface="+mn-ea"/>
                          <a:cs typeface="+mn-cs"/>
                        </a:rPr>
                        <a:t>To,</a:t>
                      </a:r>
                    </a:p>
                    <a:p>
                      <a:r>
                        <a:rPr lang="en-IN" sz="1000" b="1" dirty="0" err="1" smtClean="0">
                          <a:solidFill>
                            <a:schemeClr val="tx1">
                              <a:lumMod val="50000"/>
                              <a:lumOff val="50000"/>
                            </a:schemeClr>
                          </a:solidFill>
                          <a:effectLst/>
                          <a:latin typeface="+mj-lt"/>
                          <a:ea typeface="+mn-ea"/>
                          <a:cs typeface="+mn-cs"/>
                        </a:rPr>
                        <a:t>Metso</a:t>
                      </a:r>
                      <a:r>
                        <a:rPr lang="en-IN" sz="1000" b="1" dirty="0" smtClean="0">
                          <a:solidFill>
                            <a:schemeClr val="tx1">
                              <a:lumMod val="50000"/>
                              <a:lumOff val="50000"/>
                            </a:schemeClr>
                          </a:solidFill>
                          <a:effectLst/>
                          <a:latin typeface="+mj-lt"/>
                          <a:ea typeface="+mn-ea"/>
                          <a:cs typeface="+mn-cs"/>
                        </a:rPr>
                        <a:t> India Private Limited.</a:t>
                      </a:r>
                    </a:p>
                    <a:p>
                      <a:r>
                        <a:rPr lang="en-IN" sz="1000" b="1" dirty="0" smtClean="0">
                          <a:solidFill>
                            <a:schemeClr val="tx1">
                              <a:lumMod val="50000"/>
                              <a:lumOff val="50000"/>
                            </a:schemeClr>
                          </a:solidFill>
                          <a:effectLst/>
                          <a:latin typeface="+mj-lt"/>
                          <a:ea typeface="+mn-ea"/>
                          <a:cs typeface="+mn-cs"/>
                        </a:rPr>
                        <a:t>Opp. </a:t>
                      </a:r>
                      <a:r>
                        <a:rPr lang="en-IN" sz="1000" b="1" dirty="0" err="1" smtClean="0">
                          <a:solidFill>
                            <a:schemeClr val="tx1">
                              <a:lumMod val="50000"/>
                              <a:lumOff val="50000"/>
                            </a:schemeClr>
                          </a:solidFill>
                          <a:effectLst/>
                          <a:latin typeface="+mj-lt"/>
                          <a:ea typeface="+mn-ea"/>
                          <a:cs typeface="+mn-cs"/>
                        </a:rPr>
                        <a:t>Vallabhnagar</a:t>
                      </a:r>
                      <a:r>
                        <a:rPr lang="en-IN" sz="1000" b="1" dirty="0" smtClean="0">
                          <a:solidFill>
                            <a:schemeClr val="tx1">
                              <a:lumMod val="50000"/>
                              <a:lumOff val="50000"/>
                            </a:schemeClr>
                          </a:solidFill>
                          <a:effectLst/>
                          <a:latin typeface="+mj-lt"/>
                          <a:ea typeface="+mn-ea"/>
                          <a:cs typeface="+mn-cs"/>
                        </a:rPr>
                        <a:t>, </a:t>
                      </a:r>
                      <a:r>
                        <a:rPr lang="en-IN" sz="1000" b="1" dirty="0" err="1" smtClean="0">
                          <a:solidFill>
                            <a:schemeClr val="tx1">
                              <a:lumMod val="50000"/>
                              <a:lumOff val="50000"/>
                            </a:schemeClr>
                          </a:solidFill>
                          <a:effectLst/>
                          <a:latin typeface="+mj-lt"/>
                          <a:ea typeface="+mn-ea"/>
                          <a:cs typeface="+mn-cs"/>
                        </a:rPr>
                        <a:t>Odhav</a:t>
                      </a:r>
                      <a:r>
                        <a:rPr lang="en-IN" sz="1000" b="1" dirty="0" smtClean="0">
                          <a:solidFill>
                            <a:schemeClr val="tx1">
                              <a:lumMod val="50000"/>
                              <a:lumOff val="50000"/>
                            </a:schemeClr>
                          </a:solidFill>
                          <a:effectLst/>
                          <a:latin typeface="+mj-lt"/>
                          <a:ea typeface="+mn-ea"/>
                          <a:cs typeface="+mn-cs"/>
                        </a:rPr>
                        <a:t>,</a:t>
                      </a:r>
                    </a:p>
                    <a:p>
                      <a:r>
                        <a:rPr lang="en-IN" sz="1000" b="1" dirty="0" smtClean="0">
                          <a:solidFill>
                            <a:schemeClr val="tx1">
                              <a:lumMod val="50000"/>
                              <a:lumOff val="50000"/>
                            </a:schemeClr>
                          </a:solidFill>
                          <a:effectLst/>
                          <a:latin typeface="+mj-lt"/>
                          <a:ea typeface="+mn-ea"/>
                          <a:cs typeface="+mn-cs"/>
                        </a:rPr>
                        <a:t>Ahmedabad – 382415</a:t>
                      </a:r>
                    </a:p>
                    <a:p>
                      <a:r>
                        <a:rPr lang="en-IN" sz="1000" b="1" dirty="0" smtClean="0">
                          <a:solidFill>
                            <a:schemeClr val="tx1">
                              <a:lumMod val="50000"/>
                              <a:lumOff val="50000"/>
                            </a:schemeClr>
                          </a:solidFill>
                          <a:effectLst/>
                          <a:latin typeface="+mj-lt"/>
                          <a:ea typeface="+mn-ea"/>
                          <a:cs typeface="+mn-cs"/>
                        </a:rPr>
                        <a:t>Phone : +91 79 30260408.</a:t>
                      </a:r>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Visit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 </a:t>
                      </a:r>
                      <a:r>
                        <a:rPr lang="en-IN" sz="1000" b="1" dirty="0" smtClean="0">
                          <a:solidFill>
                            <a:schemeClr val="tx1">
                              <a:lumMod val="50000"/>
                              <a:lumOff val="50000"/>
                            </a:schemeClr>
                          </a:solidFill>
                          <a:latin typeface="+mj-lt"/>
                        </a:rPr>
                        <a:t>10.08.2018</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 vipul.patel@metso.com</a:t>
                      </a:r>
                      <a:endParaRPr lang="en-IN" sz="10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 </a:t>
                      </a:r>
                      <a:r>
                        <a:rPr lang="en-IN" sz="1000" b="1" dirty="0" err="1">
                          <a:solidFill>
                            <a:schemeClr val="tx1">
                              <a:lumMod val="50000"/>
                              <a:lumOff val="50000"/>
                            </a:schemeClr>
                          </a:solidFill>
                          <a:latin typeface="+mj-lt"/>
                        </a:rPr>
                        <a:t>Mr.</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Vipul</a:t>
                      </a:r>
                      <a:r>
                        <a:rPr lang="en-IN" sz="1000" b="1" dirty="0" smtClean="0">
                          <a:solidFill>
                            <a:schemeClr val="tx1">
                              <a:lumMod val="50000"/>
                              <a:lumOff val="50000"/>
                            </a:schemeClr>
                          </a:solidFill>
                          <a:latin typeface="+mj-lt"/>
                        </a:rPr>
                        <a:t> Patel</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Mobile No.		: +91</a:t>
                      </a:r>
                      <a:r>
                        <a:rPr lang="en-IN" sz="1000" b="1" dirty="0">
                          <a:solidFill>
                            <a:schemeClr val="tx1">
                              <a:lumMod val="50000"/>
                              <a:lumOff val="50000"/>
                            </a:schemeClr>
                          </a:solidFill>
                          <a:latin typeface="+mj-lt"/>
                          <a:ea typeface="+mn-ea"/>
                          <a:cs typeface="+mn-cs"/>
                        </a:rPr>
                        <a:t> </a:t>
                      </a:r>
                      <a:r>
                        <a:rPr lang="en-IN" sz="1000" b="1" dirty="0" smtClean="0">
                          <a:solidFill>
                            <a:schemeClr val="tx1">
                              <a:lumMod val="50000"/>
                              <a:lumOff val="50000"/>
                            </a:schemeClr>
                          </a:solidFill>
                          <a:latin typeface="+mj-lt"/>
                          <a:ea typeface="+mn-ea"/>
                          <a:cs typeface="+mn-cs"/>
                        </a:rPr>
                        <a:t>  7575807850</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856036356"/>
                  </a:ext>
                </a:extLst>
              </a:tr>
            </a:tbl>
          </a:graphicData>
        </a:graphic>
      </p:graphicFrame>
      <p:graphicFrame>
        <p:nvGraphicFramePr>
          <p:cNvPr id="115" name="Table 114">
            <a:extLst>
              <a:ext uri="{FF2B5EF4-FFF2-40B4-BE49-F238E27FC236}">
                <a16:creationId xmlns="" xmlns:a16="http://schemas.microsoft.com/office/drawing/2014/main" id="{76B1AAC6-23DE-4438-BC97-3B72CCC02752}"/>
              </a:ext>
            </a:extLst>
          </p:cNvPr>
          <p:cNvGraphicFramePr>
            <a:graphicFrameLocks noGrp="1"/>
          </p:cNvGraphicFramePr>
          <p:nvPr>
            <p:extLst>
              <p:ext uri="{D42A27DB-BD31-4B8C-83A1-F6EECF244321}">
                <p14:modId xmlns:p14="http://schemas.microsoft.com/office/powerpoint/2010/main" val="1992020601"/>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 xmlns:a16="http://schemas.microsoft.com/office/drawing/2014/main" val="426547591"/>
                    </a:ext>
                  </a:extLst>
                </a:gridCol>
                <a:gridCol w="3239048">
                  <a:extLst>
                    <a:ext uri="{9D8B030D-6E8A-4147-A177-3AD203B41FA5}">
                      <a16:colId xmlns="" xmlns:a16="http://schemas.microsoft.com/office/drawing/2014/main" val="2169212374"/>
                    </a:ext>
                  </a:extLst>
                </a:gridCol>
                <a:gridCol w="441689">
                  <a:extLst>
                    <a:ext uri="{9D8B030D-6E8A-4147-A177-3AD203B41FA5}">
                      <a16:colId xmlns="" xmlns:a16="http://schemas.microsoft.com/office/drawing/2014/main" val="3509574035"/>
                    </a:ext>
                  </a:extLst>
                </a:gridCol>
                <a:gridCol w="588918">
                  <a:extLst>
                    <a:ext uri="{9D8B030D-6E8A-4147-A177-3AD203B41FA5}">
                      <a16:colId xmlns="" xmlns:a16="http://schemas.microsoft.com/office/drawing/2014/main" val="1065217496"/>
                    </a:ext>
                  </a:extLst>
                </a:gridCol>
                <a:gridCol w="1082798">
                  <a:extLst>
                    <a:ext uri="{9D8B030D-6E8A-4147-A177-3AD203B41FA5}">
                      <a16:colId xmlns="" xmlns:a16="http://schemas.microsoft.com/office/drawing/2014/main" val="1763197752"/>
                    </a:ext>
                  </a:extLst>
                </a:gridCol>
                <a:gridCol w="1032154">
                  <a:extLst>
                    <a:ext uri="{9D8B030D-6E8A-4147-A177-3AD203B41FA5}">
                      <a16:colId xmlns="" xmlns:a16="http://schemas.microsoft.com/office/drawing/2014/main"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Sewage Treatment Plant Of Capacity 40 KLD ( SBR Technology )</a:t>
                      </a: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n-lt"/>
                          <a:ea typeface="+mn-ea"/>
                          <a:cs typeface="+mn-cs"/>
                        </a:rPr>
                        <a:t>Annexure I - Basis of Design</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n-lt"/>
                          <a:ea typeface="+mn-ea"/>
                          <a:cs typeface="+mn-cs"/>
                        </a:rPr>
                        <a:t> Annexure II - </a:t>
                      </a:r>
                      <a:r>
                        <a:rPr lang="en-US" sz="1000" b="1" dirty="0" smtClean="0">
                          <a:solidFill>
                            <a:schemeClr val="bg1">
                              <a:lumMod val="50000"/>
                            </a:schemeClr>
                          </a:solidFill>
                          <a:latin typeface="+mn-lt"/>
                          <a:ea typeface="+mn-ea"/>
                          <a:cs typeface="+mn-cs"/>
                        </a:rPr>
                        <a:t>Description of the treatment scheme</a:t>
                      </a:r>
                      <a:endParaRPr lang="en-IN" sz="1000" b="1" noProof="0" dirty="0" smtClean="0">
                        <a:solidFill>
                          <a:schemeClr val="bg1">
                            <a:lumMod val="50000"/>
                          </a:schemeClr>
                        </a:solidFill>
                        <a:latin typeface="+mn-lt"/>
                        <a:ea typeface="+mn-ea"/>
                        <a:cs typeface="+mn-cs"/>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n-lt"/>
                          <a:ea typeface="+mn-ea"/>
                          <a:cs typeface="+mn-cs"/>
                        </a:rPr>
                        <a:t> Annexure III – Scope</a:t>
                      </a:r>
                      <a:r>
                        <a:rPr lang="en-IN" sz="1000" b="1" baseline="0" dirty="0" smtClean="0">
                          <a:solidFill>
                            <a:schemeClr val="bg1">
                              <a:lumMod val="50000"/>
                            </a:schemeClr>
                          </a:solidFill>
                          <a:latin typeface="+mn-lt"/>
                          <a:ea typeface="+mn-ea"/>
                          <a:cs typeface="+mn-cs"/>
                        </a:rPr>
                        <a:t> of supply</a:t>
                      </a:r>
                      <a:endParaRPr lang="en-IN" sz="1000" b="1" dirty="0" smtClean="0">
                        <a:solidFill>
                          <a:schemeClr val="bg1">
                            <a:lumMod val="50000"/>
                          </a:schemeClr>
                        </a:solidFill>
                        <a:latin typeface="+mn-lt"/>
                        <a:ea typeface="+mn-ea"/>
                        <a:cs typeface="+mn-cs"/>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smtClean="0">
                          <a:solidFill>
                            <a:schemeClr val="bg1">
                              <a:lumMod val="50000"/>
                            </a:schemeClr>
                          </a:solidFill>
                          <a:latin typeface="+mn-lt"/>
                          <a:ea typeface="+mn-ea"/>
                          <a:cs typeface="+mn-cs"/>
                        </a:rPr>
                        <a:t> Annexure IV - Technical Data Sheet</a:t>
                      </a: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Nos</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Rs. 9,95,000/-</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n-lt"/>
                          <a:ea typeface="+mn-ea"/>
                          <a:cs typeface="+mn-cs"/>
                        </a:rPr>
                        <a:t>Rs. 9,95,000/-</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760128737"/>
                  </a:ext>
                </a:extLst>
              </a:tr>
            </a:tbl>
          </a:graphicData>
        </a:graphic>
      </p:graphicFrame>
      <p:cxnSp>
        <p:nvCxnSpPr>
          <p:cNvPr id="116" name="Straight Connector 115">
            <a:extLst>
              <a:ext uri="{FF2B5EF4-FFF2-40B4-BE49-F238E27FC236}">
                <a16:creationId xmlns="" xmlns:a16="http://schemas.microsoft.com/office/drawing/2014/main"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 xmlns:a16="http://schemas.microsoft.com/office/drawing/2014/main"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898449927"/>
              </p:ext>
            </p:extLst>
          </p:nvPr>
        </p:nvGraphicFramePr>
        <p:xfrm>
          <a:off x="285750" y="1981200"/>
          <a:ext cx="6991350" cy="7115175"/>
        </p:xfrm>
        <a:graphic>
          <a:graphicData uri="http://schemas.openxmlformats.org/drawingml/2006/table">
            <a:tbl>
              <a:tblPr firstRow="1" bandRow="1">
                <a:tableStyleId>{5C22544A-7EE6-4342-B048-85BDC9FD1C3A}</a:tableStyleId>
              </a:tblPr>
              <a:tblGrid>
                <a:gridCol w="379538">
                  <a:extLst>
                    <a:ext uri="{9D8B030D-6E8A-4147-A177-3AD203B41FA5}">
                      <a16:colId xmlns="" xmlns:a16="http://schemas.microsoft.com/office/drawing/2014/main" val="3373966583"/>
                    </a:ext>
                  </a:extLst>
                </a:gridCol>
                <a:gridCol w="1944650">
                  <a:extLst>
                    <a:ext uri="{9D8B030D-6E8A-4147-A177-3AD203B41FA5}">
                      <a16:colId xmlns="" xmlns:a16="http://schemas.microsoft.com/office/drawing/2014/main" val="3157014140"/>
                    </a:ext>
                  </a:extLst>
                </a:gridCol>
                <a:gridCol w="4667162">
                  <a:extLst>
                    <a:ext uri="{9D8B030D-6E8A-4147-A177-3AD203B41FA5}">
                      <a16:colId xmlns="" xmlns:a16="http://schemas.microsoft.com/office/drawing/2014/main"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Packing, Forwarding &amp; Freight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t>
                      </a:r>
                      <a:r>
                        <a:rPr lang="en-IN" sz="1000" b="1" i="0" u="none" strike="noStrike" dirty="0" smtClean="0">
                          <a:solidFill>
                            <a:srgbClr val="7F7F7F"/>
                          </a:solidFill>
                          <a:effectLst/>
                          <a:latin typeface="+mj-lt"/>
                        </a:rPr>
                        <a:t>actual ( Client Scope )</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15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18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Erection charges are included in our scope. The chemical dosing which requires at commissioning &amp;operation time will be in our scope. Required cow dung for commissioning &amp; other like Urea, DAP; Dextrose, jiggery etc will be under our scope in quantity as we say. However, supervisory services will be provided for the commissioning of the system on the following terms &amp; conditions. We shall depute our engineers to site for assistance of commissioning at a cost of Rs. 3000/- per persons per day (8 working hours) </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To &amp; fro traveling, lodging &amp; boarding, local traveling shall be borne by client.</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Skilled &amp; unskilled labor and tools &amp; tackles to be provided by client.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Collection tank with slab on top for keeping plant. Two Man hole of 400 x 400 mm to be provided on slab.</a:t>
                      </a:r>
                    </a:p>
                    <a:p>
                      <a:pPr algn="l" fontAlgn="ctr"/>
                      <a:r>
                        <a:rPr lang="en-US" sz="1000" b="1" i="0" u="none" strike="noStrike" dirty="0" smtClean="0">
                          <a:solidFill>
                            <a:srgbClr val="7F7F7F"/>
                          </a:solidFill>
                          <a:effectLst/>
                          <a:latin typeface="+mj-lt"/>
                        </a:rPr>
                        <a:t>2.  Incoming waste</a:t>
                      </a:r>
                      <a:r>
                        <a:rPr lang="en-US" sz="1000" b="1" i="0" u="none" strike="noStrike" baseline="0" dirty="0" smtClean="0">
                          <a:solidFill>
                            <a:srgbClr val="7F7F7F"/>
                          </a:solidFill>
                          <a:effectLst/>
                          <a:latin typeface="+mj-lt"/>
                        </a:rPr>
                        <a:t> </a:t>
                      </a:r>
                      <a:r>
                        <a:rPr lang="en-US" sz="1000" b="1" i="0" u="none" strike="noStrike" dirty="0" smtClean="0">
                          <a:solidFill>
                            <a:srgbClr val="7F7F7F"/>
                          </a:solidFill>
                          <a:effectLst/>
                          <a:latin typeface="+mj-lt"/>
                        </a:rPr>
                        <a:t>water up to raw transfer pumps.</a:t>
                      </a:r>
                    </a:p>
                    <a:p>
                      <a:pPr algn="l" fontAlgn="ctr"/>
                      <a:r>
                        <a:rPr lang="en-US" sz="1000" b="1" i="0" u="none" strike="noStrike" dirty="0" smtClean="0">
                          <a:solidFill>
                            <a:srgbClr val="7F7F7F"/>
                          </a:solidFill>
                          <a:effectLst/>
                          <a:latin typeface="+mj-lt"/>
                        </a:rPr>
                        <a:t>3. Treated water storage tank.</a:t>
                      </a:r>
                    </a:p>
                    <a:p>
                      <a:pPr algn="l" fontAlgn="ctr"/>
                      <a:r>
                        <a:rPr lang="en-US" sz="1000" b="1" i="0" u="none" strike="noStrike" dirty="0" smtClean="0">
                          <a:solidFill>
                            <a:srgbClr val="7F7F7F"/>
                          </a:solidFill>
                          <a:effectLst/>
                          <a:latin typeface="+mj-lt"/>
                        </a:rPr>
                        <a:t>4. Chemicals required for plant operation up to the dosing tank.</a:t>
                      </a:r>
                    </a:p>
                    <a:p>
                      <a:pPr algn="l" fontAlgn="ctr"/>
                      <a:r>
                        <a:rPr lang="en-US" sz="1000" b="1" i="0" u="none" strike="noStrike" dirty="0" smtClean="0">
                          <a:solidFill>
                            <a:srgbClr val="7F7F7F"/>
                          </a:solidFill>
                          <a:effectLst/>
                          <a:latin typeface="+mj-lt"/>
                        </a:rPr>
                        <a:t>5. Supply/ laying and termination of incoming power cables up to local electrical panel.</a:t>
                      </a:r>
                    </a:p>
                    <a:p>
                      <a:pPr algn="l" fontAlgn="ctr"/>
                      <a:r>
                        <a:rPr lang="en-US" sz="1000" b="1" i="0" u="none" strike="noStrike" dirty="0" smtClean="0">
                          <a:solidFill>
                            <a:srgbClr val="7F7F7F"/>
                          </a:solidFill>
                          <a:effectLst/>
                          <a:latin typeface="+mj-lt"/>
                        </a:rPr>
                        <a:t>6. Any emergency/ critical power supply.</a:t>
                      </a:r>
                    </a:p>
                    <a:p>
                      <a:pPr algn="l" fontAlgn="ctr"/>
                      <a:r>
                        <a:rPr lang="en-US" sz="1000" b="1" i="0" u="none" strike="noStrike" dirty="0" smtClean="0">
                          <a:solidFill>
                            <a:srgbClr val="7F7F7F"/>
                          </a:solidFill>
                          <a:effectLst/>
                          <a:latin typeface="+mj-lt"/>
                        </a:rPr>
                        <a:t>7. Any other studies or modification of the scope shall be carried out with extra costs.</a:t>
                      </a:r>
                    </a:p>
                    <a:p>
                      <a:pPr algn="l" fontAlgn="ctr"/>
                      <a:r>
                        <a:rPr lang="en-US" sz="1000" b="1" i="0" u="none" strike="noStrike" dirty="0" smtClean="0">
                          <a:solidFill>
                            <a:srgbClr val="7F7F7F"/>
                          </a:solidFill>
                          <a:effectLst/>
                          <a:latin typeface="+mj-lt"/>
                        </a:rPr>
                        <a:t>8. Liaison work (if any) will not be in scope of Environ</a:t>
                      </a:r>
                    </a:p>
                    <a:p>
                      <a:pPr algn="l" fontAlgn="ctr"/>
                      <a:r>
                        <a:rPr lang="en-US" sz="1000" b="1" i="0" u="none" strike="noStrike" dirty="0" smtClean="0">
                          <a:solidFill>
                            <a:srgbClr val="7F7F7F"/>
                          </a:solidFill>
                          <a:effectLst/>
                          <a:latin typeface="+mj-lt"/>
                        </a:rPr>
                        <a:t>9. Safety and security by client. </a:t>
                      </a:r>
                    </a:p>
                    <a:p>
                      <a:pPr algn="l" fontAlgn="ctr"/>
                      <a:r>
                        <a:rPr lang="en-US" sz="1000" b="1" i="0" u="none" strike="noStrike" dirty="0" smtClean="0">
                          <a:solidFill>
                            <a:srgbClr val="7F7F7F"/>
                          </a:solidFill>
                          <a:effectLst/>
                          <a:latin typeface="+mj-lt"/>
                        </a:rPr>
                        <a:t>10.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38"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7"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a:t>
            </a:r>
          </a:p>
          <a:p>
            <a:pPr marL="12700" lvl="0" algn="ctr" defTabSz="914400">
              <a:spcBef>
                <a:spcPts val="100"/>
              </a:spcBef>
            </a:pPr>
            <a:r>
              <a:rPr lang="en-US" sz="1600" b="1" kern="0" spc="15" dirty="0">
                <a:solidFill>
                  <a:schemeClr val="bg1">
                    <a:lumMod val="50000"/>
                  </a:schemeClr>
                </a:solidFill>
                <a:latin typeface="+mj-lt"/>
                <a:ea typeface="Lato Black" pitchFamily="34" charset="0"/>
                <a:cs typeface="Lato Black" pitchFamily="34" charset="0"/>
              </a:rPr>
              <a:t>DESIGN BASES</a:t>
            </a:r>
            <a:endParaRPr lang="en-US" sz="1600" b="1" kern="0" spc="15" dirty="0" smtClean="0">
              <a:solidFill>
                <a:schemeClr val="bg1">
                  <a:lumMod val="50000"/>
                </a:schemeClr>
              </a:solidFill>
              <a:latin typeface="+mj-lt"/>
              <a:ea typeface="Lato Black" pitchFamily="34" charset="0"/>
              <a:cs typeface="Lato Black" pitchFamily="34" charset="0"/>
            </a:endParaRPr>
          </a:p>
        </p:txBody>
      </p:sp>
      <p:graphicFrame>
        <p:nvGraphicFramePr>
          <p:cNvPr id="12" name="Table 11">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959152944"/>
              </p:ext>
            </p:extLst>
          </p:nvPr>
        </p:nvGraphicFramePr>
        <p:xfrm>
          <a:off x="342900" y="2693194"/>
          <a:ext cx="6535612"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59356">
                <a:tc>
                  <a:txBody>
                    <a:bodyPr/>
                    <a:lstStyle/>
                    <a:p>
                      <a:pPr algn="l" fontAlgn="ctr"/>
                      <a:r>
                        <a:rPr lang="en-US" sz="1000" b="0" i="0" u="none" strike="noStrike" dirty="0" smtClean="0">
                          <a:solidFill>
                            <a:schemeClr val="bg1">
                              <a:lumMod val="50000"/>
                            </a:schemeClr>
                          </a:solidFill>
                          <a:effectLst/>
                          <a:latin typeface="+mj-lt"/>
                        </a:rPr>
                        <a:t>Daily Flow (Maximum)</a:t>
                      </a:r>
                      <a:endParaRPr lang="en-IN" sz="1000" b="0" i="0" u="none" strike="noStrike" dirty="0">
                        <a:solidFill>
                          <a:schemeClr val="bg1">
                            <a:lumMod val="50000"/>
                          </a:schemeClr>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Times New Roman"/>
                          <a:cs typeface="Calibri"/>
                        </a:rPr>
                        <a:t>40 m</a:t>
                      </a:r>
                      <a:r>
                        <a:rPr lang="en-US" sz="1000" b="0" baseline="30000" dirty="0" smtClean="0">
                          <a:solidFill>
                            <a:schemeClr val="bg1">
                              <a:lumMod val="50000"/>
                            </a:schemeClr>
                          </a:solidFill>
                          <a:latin typeface="+mj-lt"/>
                          <a:ea typeface="Times New Roman"/>
                          <a:cs typeface="Calibri"/>
                        </a:rPr>
                        <a:t>3</a:t>
                      </a:r>
                      <a:r>
                        <a:rPr lang="en-US" sz="1000" b="0" dirty="0" smtClean="0">
                          <a:solidFill>
                            <a:schemeClr val="bg1">
                              <a:lumMod val="50000"/>
                            </a:schemeClr>
                          </a:solidFill>
                          <a:latin typeface="+mj-lt"/>
                          <a:ea typeface="Times New Roman"/>
                          <a:cs typeface="Calibri"/>
                        </a:rPr>
                        <a:t>/Day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800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300mg/l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400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object 3"/>
          <p:cNvSpPr/>
          <p:nvPr/>
        </p:nvSpPr>
        <p:spPr>
          <a:xfrm>
            <a:off x="0" y="2184980"/>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2234511"/>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Raw Water Parameters</a:t>
            </a:r>
          </a:p>
        </p:txBody>
      </p:sp>
      <p:sp>
        <p:nvSpPr>
          <p:cNvPr id="16" name="object 20">
            <a:extLst>
              <a:ext uri="{FF2B5EF4-FFF2-40B4-BE49-F238E27FC236}">
                <a16:creationId xmlns="" xmlns:a16="http://schemas.microsoft.com/office/drawing/2014/main" id="{6FE6532C-2AFB-4985-81C8-2E14E662312D}"/>
              </a:ext>
            </a:extLst>
          </p:cNvPr>
          <p:cNvSpPr/>
          <p:nvPr/>
        </p:nvSpPr>
        <p:spPr>
          <a:xfrm>
            <a:off x="3467100" y="218498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17" name="object 3"/>
          <p:cNvSpPr/>
          <p:nvPr/>
        </p:nvSpPr>
        <p:spPr>
          <a:xfrm>
            <a:off x="0" y="3569494"/>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3633147"/>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cs typeface="Tahoma"/>
              </a:rPr>
              <a:t>Treated </a:t>
            </a:r>
            <a:r>
              <a:rPr lang="en-US" sz="1400" b="1" dirty="0">
                <a:solidFill>
                  <a:schemeClr val="bg1">
                    <a:lumMod val="50000"/>
                  </a:schemeClr>
                </a:solidFill>
                <a:cs typeface="Tahoma"/>
              </a:rPr>
              <a:t>Water Parameters</a:t>
            </a:r>
          </a:p>
        </p:txBody>
      </p:sp>
      <p:sp>
        <p:nvSpPr>
          <p:cNvPr id="19" name="object 20">
            <a:extLst>
              <a:ext uri="{FF2B5EF4-FFF2-40B4-BE49-F238E27FC236}">
                <a16:creationId xmlns="" xmlns:a16="http://schemas.microsoft.com/office/drawing/2014/main" id="{6FE6532C-2AFB-4985-81C8-2E14E662312D}"/>
              </a:ext>
            </a:extLst>
          </p:cNvPr>
          <p:cNvSpPr/>
          <p:nvPr/>
        </p:nvSpPr>
        <p:spPr>
          <a:xfrm>
            <a:off x="3467100" y="3569495"/>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0" name="Table 1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959786620"/>
              </p:ext>
            </p:extLst>
          </p:nvPr>
        </p:nvGraphicFramePr>
        <p:xfrm>
          <a:off x="342900" y="4075107"/>
          <a:ext cx="6535612" cy="52578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&lt;100mg/l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&lt;30mg/l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1" name="Picture 20"/>
          <p:cNvPicPr>
            <a:picLocks noChangeAspect="1"/>
          </p:cNvPicPr>
          <p:nvPr/>
        </p:nvPicPr>
        <p:blipFill>
          <a:blip r:embed="rId4"/>
          <a:stretch>
            <a:fillRect/>
          </a:stretch>
        </p:blipFill>
        <p:spPr>
          <a:xfrm>
            <a:off x="0" y="0"/>
            <a:ext cx="7543800" cy="1435162"/>
          </a:xfrm>
          <a:prstGeom prst="rect">
            <a:avLst/>
          </a:prstGeom>
        </p:spPr>
      </p:pic>
      <p:sp>
        <p:nvSpPr>
          <p:cNvPr id="3" name="Rectangle 2"/>
          <p:cNvSpPr/>
          <p:nvPr/>
        </p:nvSpPr>
        <p:spPr>
          <a:xfrm>
            <a:off x="266700" y="4742795"/>
            <a:ext cx="7010400" cy="553998"/>
          </a:xfrm>
          <a:prstGeom prst="rect">
            <a:avLst/>
          </a:prstGeom>
        </p:spPr>
        <p:txBody>
          <a:bodyPr wrap="square">
            <a:spAutoFit/>
          </a:bodyPr>
          <a:lstStyle/>
          <a:p>
            <a:pPr marL="171450" indent="-171450">
              <a:buFont typeface="Wingdings" panose="05000000000000000000" pitchFamily="2" charset="2"/>
              <a:buChar char="Ø"/>
            </a:pPr>
            <a:r>
              <a:rPr lang="en-US" sz="1000" dirty="0">
                <a:solidFill>
                  <a:schemeClr val="bg1">
                    <a:lumMod val="50000"/>
                  </a:schemeClr>
                </a:solidFill>
              </a:rPr>
              <a:t>The quality and quantity of treated water will be based on the raw/feed water quality and quantity. Any change in raw/feed water quality and/or quantity, it will reflect in the treated water quality and/or quantity</a:t>
            </a:r>
            <a:r>
              <a:rPr lang="en-US" sz="1000" dirty="0" smtClean="0">
                <a:solidFill>
                  <a:schemeClr val="bg1">
                    <a:lumMod val="50000"/>
                  </a:schemeClr>
                </a:solidFill>
              </a:rPr>
              <a:t>.</a:t>
            </a:r>
          </a:p>
          <a:p>
            <a:pPr marL="171450" indent="-171450">
              <a:buFont typeface="Wingdings" panose="05000000000000000000" pitchFamily="2" charset="2"/>
              <a:buChar char="Ø"/>
            </a:pPr>
            <a:r>
              <a:rPr lang="en-US" sz="1000" dirty="0" smtClean="0">
                <a:solidFill>
                  <a:schemeClr val="bg1">
                    <a:lumMod val="50000"/>
                  </a:schemeClr>
                </a:solidFill>
              </a:rPr>
              <a:t>The </a:t>
            </a:r>
            <a:r>
              <a:rPr lang="en-US" sz="1000" dirty="0">
                <a:solidFill>
                  <a:schemeClr val="bg1">
                    <a:lumMod val="50000"/>
                  </a:schemeClr>
                </a:solidFill>
              </a:rPr>
              <a:t>treated sewage can be utilized for gardening, horticulture and/or irrigation purpose.</a:t>
            </a:r>
          </a:p>
        </p:txBody>
      </p:sp>
      <p:sp>
        <p:nvSpPr>
          <p:cNvPr id="23" name="Rectangle 22"/>
          <p:cNvSpPr/>
          <p:nvPr/>
        </p:nvSpPr>
        <p:spPr>
          <a:xfrm>
            <a:off x="266700" y="5867400"/>
            <a:ext cx="7010400" cy="4093428"/>
          </a:xfrm>
          <a:prstGeom prst="rect">
            <a:avLst/>
          </a:prstGeom>
        </p:spPr>
        <p:txBody>
          <a:bodyPr wrap="square">
            <a:spAutoFit/>
          </a:bodyPr>
          <a:lstStyle/>
          <a:p>
            <a:r>
              <a:rPr lang="en-US" sz="1000" dirty="0">
                <a:solidFill>
                  <a:schemeClr val="bg1">
                    <a:lumMod val="50000"/>
                  </a:schemeClr>
                </a:solidFill>
              </a:rPr>
              <a:t>Environ is the pioneer in sewage treatment systems that are fully automatic, efficient and meet the treatment standards which are higher than the statutory requirements. Our treatment systems have won the confidence of many clients and every client has been testimonial to the plant performance. The choice of the electro-mechanical equipment and the meticulous design set us ahead in the market for high quality sewage treatment systems. </a:t>
            </a:r>
          </a:p>
          <a:p>
            <a:pPr marL="171450" indent="-171450">
              <a:buFont typeface="Wingdings" panose="05000000000000000000" pitchFamily="2" charset="2"/>
              <a:buChar char="Ø"/>
            </a:pPr>
            <a:r>
              <a:rPr lang="en-US" sz="1000" dirty="0" smtClean="0">
                <a:solidFill>
                  <a:schemeClr val="bg1">
                    <a:lumMod val="50000"/>
                  </a:schemeClr>
                </a:solidFill>
              </a:rPr>
              <a:t>Fully </a:t>
            </a:r>
            <a:r>
              <a:rPr lang="en-US" sz="1000" dirty="0">
                <a:solidFill>
                  <a:schemeClr val="bg1">
                    <a:lumMod val="50000"/>
                  </a:schemeClr>
                </a:solidFill>
              </a:rPr>
              <a:t>automatic sewage treatment systems by Environ can be installed and retrofitted in the plastic or concrete container at any time.</a:t>
            </a:r>
          </a:p>
          <a:p>
            <a:pPr marL="171450" indent="-171450">
              <a:buFont typeface="Wingdings" panose="05000000000000000000" pitchFamily="2" charset="2"/>
              <a:buChar char="Ø"/>
            </a:pPr>
            <a:r>
              <a:rPr lang="en-US" sz="1000" dirty="0" smtClean="0">
                <a:solidFill>
                  <a:schemeClr val="bg1">
                    <a:lumMod val="50000"/>
                  </a:schemeClr>
                </a:solidFill>
              </a:rPr>
              <a:t>Fully </a:t>
            </a:r>
            <a:r>
              <a:rPr lang="en-US" sz="1000" dirty="0">
                <a:solidFill>
                  <a:schemeClr val="bg1">
                    <a:lumMod val="50000"/>
                  </a:schemeClr>
                </a:solidFill>
              </a:rPr>
              <a:t>biological small wastewater treatment plant based on the SBR </a:t>
            </a:r>
            <a:r>
              <a:rPr lang="en-US" sz="1000" dirty="0" smtClean="0">
                <a:solidFill>
                  <a:schemeClr val="bg1">
                    <a:lumMod val="50000"/>
                  </a:schemeClr>
                </a:solidFill>
              </a:rPr>
              <a:t>principle.</a:t>
            </a:r>
          </a:p>
          <a:p>
            <a:pPr marL="171450" indent="-171450">
              <a:buFont typeface="Wingdings" panose="05000000000000000000" pitchFamily="2" charset="2"/>
              <a:buChar char="Ø"/>
            </a:pPr>
            <a:r>
              <a:rPr lang="en-US" sz="1000" dirty="0" smtClean="0">
                <a:solidFill>
                  <a:schemeClr val="bg1">
                    <a:lumMod val="50000"/>
                  </a:schemeClr>
                </a:solidFill>
              </a:rPr>
              <a:t>Single </a:t>
            </a:r>
            <a:r>
              <a:rPr lang="en-US" sz="1000" dirty="0">
                <a:solidFill>
                  <a:schemeClr val="bg1">
                    <a:lumMod val="50000"/>
                  </a:schemeClr>
                </a:solidFill>
              </a:rPr>
              <a:t>or multiple container models from 1 KLD to 500 KLD</a:t>
            </a:r>
            <a:r>
              <a:rPr lang="en-US" sz="1000" dirty="0" smtClean="0">
                <a:solidFill>
                  <a:schemeClr val="bg1">
                    <a:lumMod val="50000"/>
                  </a:schemeClr>
                </a:solidFill>
              </a:rPr>
              <a:t>.</a:t>
            </a:r>
          </a:p>
          <a:p>
            <a:pPr marL="171450" lvl="0" indent="-171450">
              <a:buFont typeface="Wingdings" panose="05000000000000000000" pitchFamily="2" charset="2"/>
              <a:buChar char="Ø"/>
            </a:pPr>
            <a:r>
              <a:rPr lang="en-AU" sz="1000" dirty="0" smtClean="0">
                <a:solidFill>
                  <a:schemeClr val="bg1">
                    <a:lumMod val="50000"/>
                  </a:schemeClr>
                </a:solidFill>
              </a:rPr>
              <a:t>Energy-efficient </a:t>
            </a:r>
            <a:r>
              <a:rPr lang="en-AU" sz="1000" dirty="0">
                <a:solidFill>
                  <a:schemeClr val="bg1">
                    <a:lumMod val="50000"/>
                  </a:schemeClr>
                </a:solidFill>
              </a:rPr>
              <a:t>due to fine-bubble pressure diffusion and ventilation.</a:t>
            </a:r>
            <a:endParaRPr lang="en-US" sz="1000" dirty="0">
              <a:solidFill>
                <a:schemeClr val="bg1">
                  <a:lumMod val="50000"/>
                </a:schemeClr>
              </a:solidFill>
            </a:endParaRPr>
          </a:p>
          <a:p>
            <a:pPr marL="171450" lvl="0" indent="-171450">
              <a:buFont typeface="Wingdings" panose="05000000000000000000" pitchFamily="2" charset="2"/>
              <a:buChar char="Ø"/>
            </a:pPr>
            <a:r>
              <a:rPr lang="en-US" sz="1000" dirty="0">
                <a:solidFill>
                  <a:schemeClr val="bg1">
                    <a:lumMod val="50000"/>
                  </a:schemeClr>
                </a:solidFill>
              </a:rPr>
              <a:t>Due to the compact design, Environ saves large space which is </a:t>
            </a:r>
            <a:r>
              <a:rPr lang="en-US" sz="1000" dirty="0" err="1">
                <a:solidFill>
                  <a:schemeClr val="bg1">
                    <a:lumMod val="50000"/>
                  </a:schemeClr>
                </a:solidFill>
              </a:rPr>
              <a:t>advantageousto</a:t>
            </a:r>
            <a:r>
              <a:rPr lang="en-US" sz="1000" dirty="0">
                <a:solidFill>
                  <a:schemeClr val="bg1">
                    <a:lumMod val="50000"/>
                  </a:schemeClr>
                </a:solidFill>
              </a:rPr>
              <a:t> the Real Estate Developers and promoters as more space will be available for construction, recreation and other developments.</a:t>
            </a:r>
          </a:p>
          <a:p>
            <a:pPr marL="171450" lvl="0" indent="-171450">
              <a:buFont typeface="Wingdings" panose="05000000000000000000" pitchFamily="2" charset="2"/>
              <a:buChar char="Ø"/>
            </a:pPr>
            <a:r>
              <a:rPr lang="en-US" sz="1000" dirty="0">
                <a:solidFill>
                  <a:schemeClr val="bg1">
                    <a:lumMod val="50000"/>
                  </a:schemeClr>
                </a:solidFill>
              </a:rPr>
              <a:t>No need for centralized plumbing as each villa can have its own STP. </a:t>
            </a:r>
          </a:p>
          <a:p>
            <a:pPr marL="171450" lvl="0" indent="-171450">
              <a:buFont typeface="Wingdings" panose="05000000000000000000" pitchFamily="2" charset="2"/>
              <a:buChar char="Ø"/>
            </a:pPr>
            <a:r>
              <a:rPr lang="en-US" sz="1000" dirty="0">
                <a:solidFill>
                  <a:schemeClr val="bg1">
                    <a:lumMod val="50000"/>
                  </a:schemeClr>
                </a:solidFill>
              </a:rPr>
              <a:t>Reduces operation and maintenance burden/costs for </a:t>
            </a:r>
            <a:r>
              <a:rPr lang="en-US" sz="1000" dirty="0" smtClean="0">
                <a:solidFill>
                  <a:schemeClr val="bg1">
                    <a:lumMod val="50000"/>
                  </a:schemeClr>
                </a:solidFill>
              </a:rPr>
              <a:t>associations and Reduces </a:t>
            </a:r>
            <a:r>
              <a:rPr lang="en-US" sz="1000" dirty="0">
                <a:solidFill>
                  <a:schemeClr val="bg1">
                    <a:lumMod val="50000"/>
                  </a:schemeClr>
                </a:solidFill>
              </a:rPr>
              <a:t>electricity costs to almost 75%.</a:t>
            </a:r>
          </a:p>
          <a:p>
            <a:pPr marL="171450" lvl="0" indent="-171450">
              <a:buFont typeface="Wingdings" panose="05000000000000000000" pitchFamily="2" charset="2"/>
              <a:buChar char="Ø"/>
            </a:pPr>
            <a:r>
              <a:rPr lang="en-US" sz="1000" dirty="0">
                <a:solidFill>
                  <a:schemeClr val="bg1">
                    <a:lumMod val="50000"/>
                  </a:schemeClr>
                </a:solidFill>
              </a:rPr>
              <a:t>No need for a full time service person to maintain sewage tanks.</a:t>
            </a:r>
          </a:p>
          <a:p>
            <a:pPr marL="171450" lvl="0" indent="-171450">
              <a:buFont typeface="Wingdings" panose="05000000000000000000" pitchFamily="2" charset="2"/>
              <a:buChar char="Ø"/>
            </a:pPr>
            <a:r>
              <a:rPr lang="en-US" sz="1000" dirty="0">
                <a:solidFill>
                  <a:schemeClr val="bg1">
                    <a:lumMod val="50000"/>
                  </a:schemeClr>
                </a:solidFill>
              </a:rPr>
              <a:t>Need not evacuate sludge on a frequent mode, can be done once in a year or more. </a:t>
            </a:r>
          </a:p>
          <a:p>
            <a:pPr marL="171450" lvl="0" indent="-171450">
              <a:buFont typeface="Wingdings" panose="05000000000000000000" pitchFamily="2" charset="2"/>
              <a:buChar char="Ø"/>
            </a:pPr>
            <a:r>
              <a:rPr lang="en-US" sz="1000" dirty="0">
                <a:solidFill>
                  <a:schemeClr val="bg1">
                    <a:lumMod val="50000"/>
                  </a:schemeClr>
                </a:solidFill>
              </a:rPr>
              <a:t>Need not have a large room for sewage treatment plant; this can be fitted within a small underground space. </a:t>
            </a:r>
          </a:p>
          <a:p>
            <a:pPr marL="171450" lvl="0" indent="-171450">
              <a:buFont typeface="Wingdings" panose="05000000000000000000" pitchFamily="2" charset="2"/>
              <a:buChar char="Ø"/>
            </a:pPr>
            <a:r>
              <a:rPr lang="en-US" sz="1000" dirty="0">
                <a:solidFill>
                  <a:schemeClr val="bg1">
                    <a:lumMod val="50000"/>
                  </a:schemeClr>
                </a:solidFill>
              </a:rPr>
              <a:t>Automated maintenance system with 24/7 dashboard links to CPU, smart phones, with email and message (</a:t>
            </a:r>
            <a:r>
              <a:rPr lang="en-US" sz="1000" dirty="0" err="1">
                <a:solidFill>
                  <a:schemeClr val="bg1">
                    <a:lumMod val="50000"/>
                  </a:schemeClr>
                </a:solidFill>
              </a:rPr>
              <a:t>sms</a:t>
            </a:r>
            <a:r>
              <a:rPr lang="en-US" sz="1000" dirty="0">
                <a:solidFill>
                  <a:schemeClr val="bg1">
                    <a:lumMod val="50000"/>
                  </a:schemeClr>
                </a:solidFill>
              </a:rPr>
              <a:t>) indications. </a:t>
            </a:r>
          </a:p>
          <a:p>
            <a:pPr marL="171450" lvl="0" indent="-171450">
              <a:buFont typeface="Wingdings" panose="05000000000000000000" pitchFamily="2" charset="2"/>
              <a:buChar char="Ø"/>
            </a:pPr>
            <a:r>
              <a:rPr lang="en-US" sz="1000" dirty="0">
                <a:solidFill>
                  <a:schemeClr val="bg1">
                    <a:lumMod val="50000"/>
                  </a:schemeClr>
                </a:solidFill>
              </a:rPr>
              <a:t>Any emergency operations can be done through internet or mobile phone. User controls given to each users including operations or just view only. </a:t>
            </a:r>
          </a:p>
          <a:p>
            <a:pPr marL="171450" lvl="0" indent="-171450">
              <a:buFont typeface="Wingdings" panose="05000000000000000000" pitchFamily="2" charset="2"/>
              <a:buChar char="Ø"/>
            </a:pPr>
            <a:r>
              <a:rPr lang="en-US" sz="1000" dirty="0">
                <a:solidFill>
                  <a:schemeClr val="bg1">
                    <a:lumMod val="50000"/>
                  </a:schemeClr>
                </a:solidFill>
              </a:rPr>
              <a:t>Intelligent system with auto sleeps and holiday mode when less inflow, ideal for development where there is lesser number of people during weekdays.</a:t>
            </a:r>
          </a:p>
          <a:p>
            <a:pPr marL="171450" lvl="0" indent="-171450">
              <a:buFont typeface="Wingdings" panose="05000000000000000000" pitchFamily="2" charset="2"/>
              <a:buChar char="Ø"/>
            </a:pPr>
            <a:r>
              <a:rPr lang="en-US" sz="1000" dirty="0">
                <a:solidFill>
                  <a:schemeClr val="bg1">
                    <a:lumMod val="50000"/>
                  </a:schemeClr>
                </a:solidFill>
              </a:rPr>
              <a:t>Water can be reused for gardening purpose, with almost zero smell, further the water can be filtered for toilet reuse with additional simple filter units.</a:t>
            </a:r>
          </a:p>
          <a:p>
            <a:endParaRPr lang="en-US" sz="1000" dirty="0">
              <a:solidFill>
                <a:schemeClr val="bg1">
                  <a:lumMod val="50000"/>
                </a:schemeClr>
              </a:solidFill>
            </a:endParaRPr>
          </a:p>
          <a:p>
            <a:endParaRPr lang="en-US" sz="1000" dirty="0">
              <a:solidFill>
                <a:schemeClr val="bg1">
                  <a:lumMod val="50000"/>
                </a:schemeClr>
              </a:solidFill>
            </a:endParaRPr>
          </a:p>
        </p:txBody>
      </p:sp>
      <p:sp>
        <p:nvSpPr>
          <p:cNvPr id="24" name="object 3"/>
          <p:cNvSpPr/>
          <p:nvPr/>
        </p:nvSpPr>
        <p:spPr>
          <a:xfrm>
            <a:off x="0" y="5410200"/>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5" name="object 5"/>
          <p:cNvSpPr txBox="1"/>
          <p:nvPr/>
        </p:nvSpPr>
        <p:spPr>
          <a:xfrm>
            <a:off x="454723" y="5473853"/>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cs typeface="Tahoma"/>
              </a:rPr>
              <a:t>Treated </a:t>
            </a:r>
            <a:r>
              <a:rPr lang="en-US" sz="1400" b="1" dirty="0">
                <a:solidFill>
                  <a:schemeClr val="bg1">
                    <a:lumMod val="50000"/>
                  </a:schemeClr>
                </a:solidFill>
                <a:cs typeface="Tahoma"/>
              </a:rPr>
              <a:t>Water Parameters</a:t>
            </a:r>
          </a:p>
        </p:txBody>
      </p:sp>
      <p:sp>
        <p:nvSpPr>
          <p:cNvPr id="26" name="object 20">
            <a:extLst>
              <a:ext uri="{FF2B5EF4-FFF2-40B4-BE49-F238E27FC236}">
                <a16:creationId xmlns="" xmlns:a16="http://schemas.microsoft.com/office/drawing/2014/main" id="{6FE6532C-2AFB-4985-81C8-2E14E662312D}"/>
              </a:ext>
            </a:extLst>
          </p:cNvPr>
          <p:cNvSpPr/>
          <p:nvPr/>
        </p:nvSpPr>
        <p:spPr>
          <a:xfrm>
            <a:off x="3467100" y="54102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27"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39710" y="3267754"/>
            <a:ext cx="1069394" cy="774638"/>
          </a:xfrm>
          <a:prstGeom prst="rect">
            <a:avLst/>
          </a:prstGeom>
          <a:solidFill>
            <a:srgbClr val="DFEBB7"/>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7"/>
          </p:nvPr>
        </p:nvSpPr>
        <p:spPr/>
        <p:txBody>
          <a:bodyPr/>
          <a:lstStyle/>
          <a:p>
            <a:fld id="{B6F15528-21DE-4FAA-801E-634DDDAF4B2B}" type="slidenum">
              <a:rPr lang="en-US" smtClean="0">
                <a:solidFill>
                  <a:schemeClr val="bg1">
                    <a:lumMod val="50000"/>
                  </a:schemeClr>
                </a:solidFill>
              </a:rPr>
              <a:pPr/>
              <a:t>4</a:t>
            </a:fld>
            <a:endParaRPr lang="en-US" dirty="0">
              <a:solidFill>
                <a:schemeClr val="bg1">
                  <a:lumMod val="50000"/>
                </a:schemeClr>
              </a:solidFill>
            </a:endParaRPr>
          </a:p>
        </p:txBody>
      </p:sp>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4</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1"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DISCRIPTION </a:t>
            </a:r>
            <a:r>
              <a:rPr lang="en-US" sz="1600" b="1" kern="0" spc="15" dirty="0">
                <a:solidFill>
                  <a:schemeClr val="bg1">
                    <a:lumMod val="50000"/>
                  </a:schemeClr>
                </a:solidFill>
                <a:latin typeface="+mj-lt"/>
                <a:ea typeface="Lato Black" pitchFamily="34" charset="0"/>
                <a:cs typeface="Lato Black" pitchFamily="34" charset="0"/>
              </a:rPr>
              <a:t>OF THE TREATMENT SCHEME</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12360" name="Rectangle 72"/>
          <p:cNvSpPr>
            <a:spLocks noChangeArrowheads="1"/>
          </p:cNvSpPr>
          <p:nvPr/>
        </p:nvSpPr>
        <p:spPr bwMode="auto">
          <a:xfrm>
            <a:off x="0" y="43934"/>
            <a:ext cx="295465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743200" algn="l" defTabSz="914400" rtl="0" eaLnBrk="1" fontAlgn="base" latinLnBrk="0" hangingPunct="1">
              <a:lnSpc>
                <a:spcPct val="100000"/>
              </a:lnSpc>
              <a:spcBef>
                <a:spcPct val="0"/>
              </a:spcBef>
              <a:spcAft>
                <a:spcPct val="0"/>
              </a:spcAft>
              <a:buClrTx/>
              <a:buSzTx/>
              <a:buFontTx/>
              <a:buNone/>
              <a:tabLst>
                <a:tab pos="3067050" algn="l"/>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sp>
        <p:nvSpPr>
          <p:cNvPr id="12374" name="Rectangle 86"/>
          <p:cNvSpPr>
            <a:spLocks noChangeArrowheads="1"/>
          </p:cNvSpPr>
          <p:nvPr/>
        </p:nvSpPr>
        <p:spPr bwMode="auto">
          <a:xfrm>
            <a:off x="0" y="7297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pic>
        <p:nvPicPr>
          <p:cNvPr id="38" name="Picture 37"/>
          <p:cNvPicPr>
            <a:picLocks noChangeAspect="1"/>
          </p:cNvPicPr>
          <p:nvPr/>
        </p:nvPicPr>
        <p:blipFill>
          <a:blip r:embed="rId4"/>
          <a:stretch>
            <a:fillRect/>
          </a:stretch>
        </p:blipFill>
        <p:spPr>
          <a:xfrm>
            <a:off x="0" y="0"/>
            <a:ext cx="7543800" cy="1435162"/>
          </a:xfrm>
          <a:prstGeom prst="rect">
            <a:avLst/>
          </a:prstGeom>
        </p:spPr>
      </p:pic>
      <p:sp>
        <p:nvSpPr>
          <p:cNvPr id="28" name="Rectangle 27"/>
          <p:cNvSpPr/>
          <p:nvPr/>
        </p:nvSpPr>
        <p:spPr>
          <a:xfrm>
            <a:off x="266700" y="2187714"/>
            <a:ext cx="7010400" cy="400110"/>
          </a:xfrm>
          <a:prstGeom prst="rect">
            <a:avLst/>
          </a:prstGeom>
        </p:spPr>
        <p:txBody>
          <a:bodyPr wrap="square">
            <a:spAutoFit/>
          </a:bodyPr>
          <a:lstStyle/>
          <a:p>
            <a:r>
              <a:rPr lang="en-US" sz="1000" dirty="0">
                <a:solidFill>
                  <a:schemeClr val="bg1">
                    <a:lumMod val="50000"/>
                  </a:schemeClr>
                </a:solidFill>
              </a:rPr>
              <a:t>This system contain only two tanks which includes total four phases in the whole operation cycle. The four phase operation cycle is described below;</a:t>
            </a:r>
          </a:p>
        </p:txBody>
      </p:sp>
      <p:sp>
        <p:nvSpPr>
          <p:cNvPr id="29" name="object 3"/>
          <p:cNvSpPr/>
          <p:nvPr/>
        </p:nvSpPr>
        <p:spPr>
          <a:xfrm>
            <a:off x="0" y="2769867"/>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5"/>
          <p:cNvSpPr txBox="1"/>
          <p:nvPr/>
        </p:nvSpPr>
        <p:spPr>
          <a:xfrm>
            <a:off x="454723" y="2819398"/>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Loading Phase</a:t>
            </a:r>
          </a:p>
        </p:txBody>
      </p:sp>
      <p:sp>
        <p:nvSpPr>
          <p:cNvPr id="31" name="object 20">
            <a:extLst>
              <a:ext uri="{FF2B5EF4-FFF2-40B4-BE49-F238E27FC236}">
                <a16:creationId xmlns="" xmlns:a16="http://schemas.microsoft.com/office/drawing/2014/main" id="{6FE6532C-2AFB-4985-81C8-2E14E662312D}"/>
              </a:ext>
            </a:extLst>
          </p:cNvPr>
          <p:cNvSpPr/>
          <p:nvPr/>
        </p:nvSpPr>
        <p:spPr>
          <a:xfrm>
            <a:off x="4800600" y="2769868"/>
            <a:ext cx="457200" cy="354332"/>
          </a:xfrm>
          <a:prstGeom prst="rect">
            <a:avLst/>
          </a:prstGeom>
          <a:blipFill>
            <a:blip r:embed="rId5" cstate="print"/>
            <a:stretch>
              <a:fillRect/>
            </a:stretch>
          </a:blipFill>
        </p:spPr>
        <p:txBody>
          <a:bodyPr wrap="square" lIns="0" tIns="0" rIns="0" bIns="0" rtlCol="0"/>
          <a:lstStyle/>
          <a:p>
            <a:endParaRPr sz="1714">
              <a:latin typeface="Lato" panose="020F0502020204030203" pitchFamily="34" charset="0"/>
            </a:endParaRPr>
          </a:p>
        </p:txBody>
      </p:sp>
      <p:sp>
        <p:nvSpPr>
          <p:cNvPr id="33" name="Rectangle 32"/>
          <p:cNvSpPr/>
          <p:nvPr/>
        </p:nvSpPr>
        <p:spPr>
          <a:xfrm>
            <a:off x="266700" y="3276600"/>
            <a:ext cx="4991100" cy="400110"/>
          </a:xfrm>
          <a:prstGeom prst="rect">
            <a:avLst/>
          </a:prstGeom>
        </p:spPr>
        <p:txBody>
          <a:bodyPr wrap="square">
            <a:spAutoFit/>
          </a:bodyPr>
          <a:lstStyle/>
          <a:p>
            <a:r>
              <a:rPr lang="en-US" sz="1000" dirty="0" smtClean="0">
                <a:solidFill>
                  <a:schemeClr val="bg1">
                    <a:lumMod val="50000"/>
                  </a:schemeClr>
                </a:solidFill>
              </a:rPr>
              <a:t>The </a:t>
            </a:r>
            <a:r>
              <a:rPr lang="en-US" sz="1000" dirty="0">
                <a:solidFill>
                  <a:schemeClr val="bg1">
                    <a:lumMod val="50000"/>
                  </a:schemeClr>
                </a:solidFill>
              </a:rPr>
              <a:t>wastewater is initially fed into the sludge tank (1stchamber) where solid constituents are removed. From here, the wastewater is then gradually led into the SBR tank (2nd Chamber).</a:t>
            </a:r>
          </a:p>
        </p:txBody>
      </p:sp>
      <p:sp>
        <p:nvSpPr>
          <p:cNvPr id="3" name="Trapezoid 2"/>
          <p:cNvSpPr/>
          <p:nvPr/>
        </p:nvSpPr>
        <p:spPr>
          <a:xfrm>
            <a:off x="5939710" y="2971800"/>
            <a:ext cx="1069394" cy="295954"/>
          </a:xfrm>
          <a:prstGeom prst="trapezoid">
            <a:avLst>
              <a:gd name="adj" fmla="val 93659"/>
            </a:avLst>
          </a:prstGeom>
          <a:solidFill>
            <a:srgbClr val="DFEBB7"/>
          </a:solidFill>
          <a:ln w="9525">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452500" y="3475484"/>
            <a:ext cx="45719" cy="566908"/>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209702" y="3349161"/>
            <a:ext cx="531495"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6695478" y="3365361"/>
            <a:ext cx="45719" cy="76200"/>
          </a:xfrm>
          <a:prstGeom prst="downArrow">
            <a:avLst/>
          </a:prstGeom>
          <a:solidFill>
            <a:srgbClr val="1593B4"/>
          </a:solidFill>
          <a:ln>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rot="5400000">
            <a:off x="6186188" y="3385648"/>
            <a:ext cx="79426"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939709" y="3535485"/>
            <a:ext cx="512789" cy="506908"/>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6498219" y="3663818"/>
            <a:ext cx="510886" cy="378574"/>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939709" y="4940362"/>
            <a:ext cx="1069394" cy="774638"/>
          </a:xfrm>
          <a:prstGeom prst="rect">
            <a:avLst/>
          </a:prstGeom>
          <a:solidFill>
            <a:srgbClr val="DFEBB7"/>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bject 3"/>
          <p:cNvSpPr/>
          <p:nvPr/>
        </p:nvSpPr>
        <p:spPr>
          <a:xfrm>
            <a:off x="-1" y="4419600"/>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5"/>
          <p:cNvSpPr txBox="1"/>
          <p:nvPr/>
        </p:nvSpPr>
        <p:spPr>
          <a:xfrm>
            <a:off x="454722" y="4469131"/>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Aeration </a:t>
            </a:r>
            <a:r>
              <a:rPr lang="en-US" sz="1400" b="1" dirty="0">
                <a:solidFill>
                  <a:schemeClr val="bg1">
                    <a:lumMod val="50000"/>
                  </a:schemeClr>
                </a:solidFill>
                <a:latin typeface="+mj-lt"/>
                <a:cs typeface="Tahoma"/>
              </a:rPr>
              <a:t>Phase</a:t>
            </a:r>
            <a:endParaRPr lang="en-US" sz="1400" b="1" dirty="0" smtClean="0">
              <a:solidFill>
                <a:schemeClr val="bg1">
                  <a:lumMod val="50000"/>
                </a:schemeClr>
              </a:solidFill>
              <a:latin typeface="+mj-lt"/>
              <a:cs typeface="Tahoma"/>
            </a:endParaRPr>
          </a:p>
        </p:txBody>
      </p:sp>
      <p:sp>
        <p:nvSpPr>
          <p:cNvPr id="51" name="object 20">
            <a:extLst>
              <a:ext uri="{FF2B5EF4-FFF2-40B4-BE49-F238E27FC236}">
                <a16:creationId xmlns="" xmlns:a16="http://schemas.microsoft.com/office/drawing/2014/main" id="{6FE6532C-2AFB-4985-81C8-2E14E662312D}"/>
              </a:ext>
            </a:extLst>
          </p:cNvPr>
          <p:cNvSpPr/>
          <p:nvPr/>
        </p:nvSpPr>
        <p:spPr>
          <a:xfrm>
            <a:off x="4800599" y="4419601"/>
            <a:ext cx="457200" cy="354332"/>
          </a:xfrm>
          <a:prstGeom prst="rect">
            <a:avLst/>
          </a:prstGeom>
          <a:blipFill>
            <a:blip r:embed="rId5" cstate="print"/>
            <a:stretch>
              <a:fillRect/>
            </a:stretch>
          </a:blipFill>
        </p:spPr>
        <p:txBody>
          <a:bodyPr wrap="square" lIns="0" tIns="0" rIns="0" bIns="0" rtlCol="0"/>
          <a:lstStyle/>
          <a:p>
            <a:endParaRPr sz="1714">
              <a:latin typeface="Lato" panose="020F0502020204030203" pitchFamily="34" charset="0"/>
            </a:endParaRPr>
          </a:p>
        </p:txBody>
      </p:sp>
      <p:sp>
        <p:nvSpPr>
          <p:cNvPr id="52" name="Rectangle 51"/>
          <p:cNvSpPr/>
          <p:nvPr/>
        </p:nvSpPr>
        <p:spPr>
          <a:xfrm>
            <a:off x="266699" y="4926333"/>
            <a:ext cx="4991100" cy="707886"/>
          </a:xfrm>
          <a:prstGeom prst="rect">
            <a:avLst/>
          </a:prstGeom>
        </p:spPr>
        <p:txBody>
          <a:bodyPr wrap="square">
            <a:spAutoFit/>
          </a:bodyPr>
          <a:lstStyle/>
          <a:p>
            <a:r>
              <a:rPr lang="en-US" sz="1000" dirty="0" smtClean="0">
                <a:solidFill>
                  <a:schemeClr val="bg1">
                    <a:lumMod val="50000"/>
                  </a:schemeClr>
                </a:solidFill>
              </a:rPr>
              <a:t>The </a:t>
            </a:r>
            <a:r>
              <a:rPr lang="en-US" sz="1000" dirty="0">
                <a:solidFill>
                  <a:schemeClr val="bg1">
                    <a:lumMod val="50000"/>
                  </a:schemeClr>
                </a:solidFill>
              </a:rPr>
              <a:t>SBR tank is where the actual biological treatment process takes place. Here, short aeration and rest phases alternate with one another within the scope of a controlled cleaning process. This means that the so-called activated sludge with its millions of micro-organisms can develop and treat the water thoroughly. </a:t>
            </a:r>
          </a:p>
        </p:txBody>
      </p:sp>
      <p:sp>
        <p:nvSpPr>
          <p:cNvPr id="54" name="Trapezoid 53"/>
          <p:cNvSpPr/>
          <p:nvPr/>
        </p:nvSpPr>
        <p:spPr>
          <a:xfrm>
            <a:off x="5939709" y="4644408"/>
            <a:ext cx="1069394" cy="295954"/>
          </a:xfrm>
          <a:prstGeom prst="trapezoid">
            <a:avLst>
              <a:gd name="adj" fmla="val 93659"/>
            </a:avLst>
          </a:prstGeom>
          <a:solidFill>
            <a:srgbClr val="DFEBB7"/>
          </a:solidFill>
          <a:ln w="9525">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452499" y="5148092"/>
            <a:ext cx="45719" cy="566908"/>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5939708" y="5380869"/>
            <a:ext cx="512789" cy="334131"/>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498218" y="5236316"/>
            <a:ext cx="510886" cy="478684"/>
          </a:xfrm>
          <a:prstGeom prst="rect">
            <a:avLst/>
          </a:prstGeom>
          <a:blipFill dpi="0" rotWithShape="1">
            <a:blip r:embed="rId7">
              <a:alphaModFix amt="66000"/>
            </a:blip>
            <a:srcRect/>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939709" y="6552866"/>
            <a:ext cx="1069394" cy="774638"/>
          </a:xfrm>
          <a:prstGeom prst="rect">
            <a:avLst/>
          </a:prstGeom>
          <a:solidFill>
            <a:srgbClr val="DFEBB7"/>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bject 3"/>
          <p:cNvSpPr/>
          <p:nvPr/>
        </p:nvSpPr>
        <p:spPr>
          <a:xfrm>
            <a:off x="-1" y="6032104"/>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4" name="object 5"/>
          <p:cNvSpPr txBox="1"/>
          <p:nvPr/>
        </p:nvSpPr>
        <p:spPr>
          <a:xfrm>
            <a:off x="454722" y="6081635"/>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Rest </a:t>
            </a:r>
            <a:r>
              <a:rPr lang="en-US" sz="1400" b="1" dirty="0">
                <a:solidFill>
                  <a:schemeClr val="bg1">
                    <a:lumMod val="50000"/>
                  </a:schemeClr>
                </a:solidFill>
                <a:latin typeface="+mj-lt"/>
                <a:cs typeface="Tahoma"/>
              </a:rPr>
              <a:t>Phase</a:t>
            </a:r>
            <a:endParaRPr lang="en-US" sz="1400" b="1" dirty="0" smtClean="0">
              <a:solidFill>
                <a:schemeClr val="bg1">
                  <a:lumMod val="50000"/>
                </a:schemeClr>
              </a:solidFill>
              <a:latin typeface="+mj-lt"/>
              <a:cs typeface="Tahoma"/>
            </a:endParaRPr>
          </a:p>
        </p:txBody>
      </p:sp>
      <p:sp>
        <p:nvSpPr>
          <p:cNvPr id="65" name="object 20">
            <a:extLst>
              <a:ext uri="{FF2B5EF4-FFF2-40B4-BE49-F238E27FC236}">
                <a16:creationId xmlns="" xmlns:a16="http://schemas.microsoft.com/office/drawing/2014/main" id="{6FE6532C-2AFB-4985-81C8-2E14E662312D}"/>
              </a:ext>
            </a:extLst>
          </p:cNvPr>
          <p:cNvSpPr/>
          <p:nvPr/>
        </p:nvSpPr>
        <p:spPr>
          <a:xfrm>
            <a:off x="4800599" y="6032105"/>
            <a:ext cx="457200" cy="354332"/>
          </a:xfrm>
          <a:prstGeom prst="rect">
            <a:avLst/>
          </a:prstGeom>
          <a:blipFill>
            <a:blip r:embed="rId5" cstate="print"/>
            <a:stretch>
              <a:fillRect/>
            </a:stretch>
          </a:blipFill>
        </p:spPr>
        <p:txBody>
          <a:bodyPr wrap="square" lIns="0" tIns="0" rIns="0" bIns="0" rtlCol="0"/>
          <a:lstStyle/>
          <a:p>
            <a:endParaRPr sz="1714">
              <a:latin typeface="Lato" panose="020F0502020204030203" pitchFamily="34" charset="0"/>
            </a:endParaRPr>
          </a:p>
        </p:txBody>
      </p:sp>
      <p:sp>
        <p:nvSpPr>
          <p:cNvPr id="66" name="Rectangle 65"/>
          <p:cNvSpPr/>
          <p:nvPr/>
        </p:nvSpPr>
        <p:spPr>
          <a:xfrm>
            <a:off x="266699" y="6538837"/>
            <a:ext cx="4991100" cy="400110"/>
          </a:xfrm>
          <a:prstGeom prst="rect">
            <a:avLst/>
          </a:prstGeom>
        </p:spPr>
        <p:txBody>
          <a:bodyPr wrap="square">
            <a:spAutoFit/>
          </a:bodyPr>
          <a:lstStyle/>
          <a:p>
            <a:r>
              <a:rPr lang="en-US" sz="1000" dirty="0" smtClean="0">
                <a:solidFill>
                  <a:schemeClr val="bg1">
                    <a:lumMod val="50000"/>
                  </a:schemeClr>
                </a:solidFill>
              </a:rPr>
              <a:t>During </a:t>
            </a:r>
            <a:r>
              <a:rPr lang="en-US" sz="1000" dirty="0">
                <a:solidFill>
                  <a:schemeClr val="bg1">
                    <a:lumMod val="50000"/>
                  </a:schemeClr>
                </a:solidFill>
              </a:rPr>
              <a:t>the 90 minute rest phase, the activated sludge then settles on the bottom of the tank. A clear water zone forms on the upper part of the SBR tank.</a:t>
            </a:r>
          </a:p>
        </p:txBody>
      </p:sp>
      <p:sp>
        <p:nvSpPr>
          <p:cNvPr id="67" name="Trapezoid 66"/>
          <p:cNvSpPr/>
          <p:nvPr/>
        </p:nvSpPr>
        <p:spPr>
          <a:xfrm>
            <a:off x="5939709" y="6256912"/>
            <a:ext cx="1069394" cy="295954"/>
          </a:xfrm>
          <a:prstGeom prst="trapezoid">
            <a:avLst>
              <a:gd name="adj" fmla="val 93659"/>
            </a:avLst>
          </a:prstGeom>
          <a:solidFill>
            <a:srgbClr val="DFEBB7"/>
          </a:solidFill>
          <a:ln w="9525">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6452499" y="6760596"/>
            <a:ext cx="45719" cy="566908"/>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5939708" y="6993373"/>
            <a:ext cx="512789" cy="334131"/>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498218" y="6848820"/>
            <a:ext cx="510886" cy="478684"/>
          </a:xfrm>
          <a:prstGeom prst="rect">
            <a:avLst/>
          </a:prstGeom>
          <a:blipFill dpi="0" rotWithShape="1">
            <a:blip r:embed="rId7"/>
            <a:srcRect/>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descr="Image result for PNG Of Sand Tim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Image result for PNG Of Sand Time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84164" y="6944518"/>
            <a:ext cx="175504" cy="300520"/>
          </a:xfrm>
          <a:prstGeom prst="rect">
            <a:avLst/>
          </a:prstGeom>
          <a:noFill/>
          <a:extLst>
            <a:ext uri="{909E8E84-426E-40DD-AFC4-6F175D3DCCD1}">
              <a14:hiddenFill xmlns:a14="http://schemas.microsoft.com/office/drawing/2010/main">
                <a:solidFill>
                  <a:srgbClr val="FFFFFF"/>
                </a:solidFill>
              </a14:hiddenFill>
            </a:ext>
          </a:extLst>
        </p:spPr>
      </p:pic>
      <p:sp>
        <p:nvSpPr>
          <p:cNvPr id="74" name="Rectangle 73"/>
          <p:cNvSpPr/>
          <p:nvPr/>
        </p:nvSpPr>
        <p:spPr>
          <a:xfrm>
            <a:off x="5939710" y="8234189"/>
            <a:ext cx="1069394" cy="774638"/>
          </a:xfrm>
          <a:prstGeom prst="rect">
            <a:avLst/>
          </a:prstGeom>
          <a:solidFill>
            <a:srgbClr val="DFEBB7"/>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bject 3"/>
          <p:cNvSpPr/>
          <p:nvPr/>
        </p:nvSpPr>
        <p:spPr>
          <a:xfrm>
            <a:off x="0" y="7713427"/>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6" name="object 5"/>
          <p:cNvSpPr txBox="1"/>
          <p:nvPr/>
        </p:nvSpPr>
        <p:spPr>
          <a:xfrm>
            <a:off x="454723" y="7762958"/>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Clearwater Extraction</a:t>
            </a:r>
            <a:endParaRPr lang="en-US" sz="1400" b="1" dirty="0" smtClean="0">
              <a:solidFill>
                <a:schemeClr val="bg1">
                  <a:lumMod val="50000"/>
                </a:schemeClr>
              </a:solidFill>
              <a:latin typeface="+mj-lt"/>
              <a:cs typeface="Tahoma"/>
            </a:endParaRPr>
          </a:p>
        </p:txBody>
      </p:sp>
      <p:sp>
        <p:nvSpPr>
          <p:cNvPr id="77" name="object 20">
            <a:extLst>
              <a:ext uri="{FF2B5EF4-FFF2-40B4-BE49-F238E27FC236}">
                <a16:creationId xmlns="" xmlns:a16="http://schemas.microsoft.com/office/drawing/2014/main" id="{6FE6532C-2AFB-4985-81C8-2E14E662312D}"/>
              </a:ext>
            </a:extLst>
          </p:cNvPr>
          <p:cNvSpPr/>
          <p:nvPr/>
        </p:nvSpPr>
        <p:spPr>
          <a:xfrm>
            <a:off x="4800600" y="7713428"/>
            <a:ext cx="457200" cy="354332"/>
          </a:xfrm>
          <a:prstGeom prst="rect">
            <a:avLst/>
          </a:prstGeom>
          <a:blipFill>
            <a:blip r:embed="rId5" cstate="print"/>
            <a:stretch>
              <a:fillRect/>
            </a:stretch>
          </a:blipFill>
        </p:spPr>
        <p:txBody>
          <a:bodyPr wrap="square" lIns="0" tIns="0" rIns="0" bIns="0" rtlCol="0"/>
          <a:lstStyle/>
          <a:p>
            <a:endParaRPr sz="1714">
              <a:latin typeface="Lato" panose="020F0502020204030203" pitchFamily="34" charset="0"/>
            </a:endParaRPr>
          </a:p>
        </p:txBody>
      </p:sp>
      <p:sp>
        <p:nvSpPr>
          <p:cNvPr id="78" name="Rectangle 77"/>
          <p:cNvSpPr/>
          <p:nvPr/>
        </p:nvSpPr>
        <p:spPr>
          <a:xfrm>
            <a:off x="266700" y="8220160"/>
            <a:ext cx="4991100" cy="553998"/>
          </a:xfrm>
          <a:prstGeom prst="rect">
            <a:avLst/>
          </a:prstGeom>
        </p:spPr>
        <p:txBody>
          <a:bodyPr wrap="square">
            <a:spAutoFit/>
          </a:bodyPr>
          <a:lstStyle/>
          <a:p>
            <a:r>
              <a:rPr lang="en-US" sz="1000" dirty="0" smtClean="0">
                <a:solidFill>
                  <a:schemeClr val="bg1">
                    <a:lumMod val="50000"/>
                  </a:schemeClr>
                </a:solidFill>
              </a:rPr>
              <a:t>The </a:t>
            </a:r>
            <a:r>
              <a:rPr lang="en-US" sz="1000" dirty="0">
                <a:solidFill>
                  <a:schemeClr val="bg1">
                    <a:lumMod val="50000"/>
                  </a:schemeClr>
                </a:solidFill>
              </a:rPr>
              <a:t>separated clear water is then led from the SBR tank to the receiving water (stream, river or lake) or into a percolation system. Afterwards, the sludge is returned to the first chamber from the SBR tank and the process starts again from the beginning.</a:t>
            </a:r>
          </a:p>
        </p:txBody>
      </p:sp>
      <p:sp>
        <p:nvSpPr>
          <p:cNvPr id="79" name="Trapezoid 78"/>
          <p:cNvSpPr/>
          <p:nvPr/>
        </p:nvSpPr>
        <p:spPr>
          <a:xfrm>
            <a:off x="5939710" y="7938235"/>
            <a:ext cx="1069394" cy="295954"/>
          </a:xfrm>
          <a:prstGeom prst="trapezoid">
            <a:avLst>
              <a:gd name="adj" fmla="val 93659"/>
            </a:avLst>
          </a:prstGeom>
          <a:solidFill>
            <a:srgbClr val="DFEBB7"/>
          </a:solidFill>
          <a:ln w="9525">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452500" y="8441919"/>
            <a:ext cx="45719" cy="566908"/>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5939709" y="8662826"/>
            <a:ext cx="512789" cy="346001"/>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6498219" y="8516446"/>
            <a:ext cx="510886" cy="492381"/>
          </a:xfrm>
          <a:prstGeom prst="rect">
            <a:avLst/>
          </a:prstGeom>
          <a:blipFill dpi="0" rotWithShape="1">
            <a:blip r:embed="rId7"/>
            <a:srcRect/>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6743700" y="8356258"/>
            <a:ext cx="300803"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6051568" y="8370347"/>
            <a:ext cx="531495"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Down Arrow 88"/>
          <p:cNvSpPr/>
          <p:nvPr/>
        </p:nvSpPr>
        <p:spPr>
          <a:xfrm>
            <a:off x="6042714" y="8382900"/>
            <a:ext cx="45719" cy="131884"/>
          </a:xfrm>
          <a:prstGeom prst="downArrow">
            <a:avLst/>
          </a:prstGeom>
          <a:solidFill>
            <a:srgbClr val="1593B4"/>
          </a:solidFill>
          <a:ln>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7026882" y="8356258"/>
            <a:ext cx="78105" cy="32400"/>
          </a:xfrm>
          <a:prstGeom prst="rightArrow">
            <a:avLst/>
          </a:prstGeom>
          <a:solidFill>
            <a:srgbClr val="1593B4"/>
          </a:solidFill>
          <a:ln>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rot="5400000">
            <a:off x="6695485" y="8440142"/>
            <a:ext cx="128830"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6498218" y="8932588"/>
            <a:ext cx="510886" cy="77873"/>
          </a:xfrm>
          <a:prstGeom prst="rect">
            <a:avLst/>
          </a:prstGeom>
          <a:blipFill dpi="0" rotWithShape="1">
            <a:blip r:embed="rId6">
              <a:alphaModFix amt="66000"/>
            </a:blip>
            <a:srcRect/>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rot="5400000">
            <a:off x="6278986" y="8655257"/>
            <a:ext cx="602387"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5</a:t>
            </a:fld>
            <a:endParaRPr lang="en-US" dirty="0">
              <a:solidFill>
                <a:schemeClr val="bg1">
                  <a:lumMod val="50000"/>
                </a:schemeClr>
              </a:solidFill>
            </a:endParaRPr>
          </a:p>
        </p:txBody>
      </p:sp>
      <p:sp>
        <p:nvSpPr>
          <p:cNvPr id="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5</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SEWAGE TREATMENT PLANT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19" name="Table 18">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284845856"/>
              </p:ext>
            </p:extLst>
          </p:nvPr>
        </p:nvGraphicFramePr>
        <p:xfrm>
          <a:off x="342900" y="2709291"/>
          <a:ext cx="6895974" cy="2495550"/>
        </p:xfrm>
        <a:graphic>
          <a:graphicData uri="http://schemas.openxmlformats.org/drawingml/2006/table">
            <a:tbl>
              <a:tblPr firstRow="1" bandRow="1">
                <a:tableStyleId>{5C22544A-7EE6-4342-B048-85BDC9FD1C3A}</a:tableStyleId>
              </a:tblPr>
              <a:tblGrid>
                <a:gridCol w="360362">
                  <a:extLst>
                    <a:ext uri="{9D8B030D-6E8A-4147-A177-3AD203B41FA5}">
                      <a16:colId xmlns="" xmlns:a16="http://schemas.microsoft.com/office/drawing/2014/main" val="3373966583"/>
                    </a:ext>
                  </a:extLst>
                </a:gridCol>
                <a:gridCol w="5507038">
                  <a:extLst>
                    <a:ext uri="{9D8B030D-6E8A-4147-A177-3AD203B41FA5}">
                      <a16:colId xmlns="" xmlns:a16="http://schemas.microsoft.com/office/drawing/2014/main" val="3157014140"/>
                    </a:ext>
                  </a:extLst>
                </a:gridCol>
                <a:gridCol w="1028574">
                  <a:extLst>
                    <a:ext uri="{9D8B030D-6E8A-4147-A177-3AD203B41FA5}">
                      <a16:colId xmlns="" xmlns:a16="http://schemas.microsoft.com/office/drawing/2014/main"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Name of Units/Items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16919">
                <a:tc gridSpan="3">
                  <a:txBody>
                    <a:bodyPr/>
                    <a:lstStyle/>
                    <a:p>
                      <a:pPr marL="171450" indent="-171450" algn="l" fontAlgn="b">
                        <a:buFont typeface="Wingdings" panose="05000000000000000000" pitchFamily="2" charset="2"/>
                        <a:buChar char="§"/>
                      </a:pPr>
                      <a:r>
                        <a:rPr lang="en-US" sz="1000" b="0" i="0" u="none" strike="noStrike" dirty="0" smtClean="0">
                          <a:solidFill>
                            <a:srgbClr val="808080"/>
                          </a:solidFill>
                          <a:effectLst/>
                          <a:latin typeface="Calibri" panose="020F0502020204030204" pitchFamily="34" charset="0"/>
                        </a:rPr>
                        <a:t>ENVIRON SBR Unit for 40 m3/day</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For Retrofitting The Following New Sewage Pits: The Plant Will Be Retrofitted In The Tanks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The Two Chamber Pit Consists Of : Mounting Parts;</a:t>
                      </a:r>
                    </a:p>
                    <a:p>
                      <a:pPr algn="l" fontAlgn="ctr"/>
                      <a:r>
                        <a:rPr lang="en-US" sz="1000" b="0" i="0" u="none" strike="noStrike" dirty="0" smtClean="0">
                          <a:solidFill>
                            <a:srgbClr val="808080"/>
                          </a:solidFill>
                          <a:effectLst/>
                          <a:latin typeface="Calibri" panose="020F0502020204030204" pitchFamily="34" charset="0"/>
                        </a:rPr>
                        <a:t>Charging Air Lifter</a:t>
                      </a:r>
                    </a:p>
                    <a:p>
                      <a:pPr algn="l" fontAlgn="ctr"/>
                      <a:r>
                        <a:rPr lang="en-US" sz="1000" b="0" i="0" u="none" strike="noStrike" dirty="0" smtClean="0">
                          <a:solidFill>
                            <a:srgbClr val="808080"/>
                          </a:solidFill>
                          <a:effectLst/>
                          <a:latin typeface="Calibri" panose="020F0502020204030204" pitchFamily="34" charset="0"/>
                        </a:rPr>
                        <a:t>Clear Water Air Lifter</a:t>
                      </a:r>
                    </a:p>
                    <a:p>
                      <a:pPr algn="l" fontAlgn="ctr"/>
                      <a:r>
                        <a:rPr lang="en-US" sz="1000" b="0" i="0" u="none" strike="noStrike" dirty="0" smtClean="0">
                          <a:solidFill>
                            <a:srgbClr val="808080"/>
                          </a:solidFill>
                          <a:effectLst/>
                          <a:latin typeface="Calibri" panose="020F0502020204030204" pitchFamily="34" charset="0"/>
                        </a:rPr>
                        <a:t>Excessive Air Sludge Lifter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ENVIRON - Hose Set</a:t>
                      </a:r>
                    </a:p>
                    <a:p>
                      <a:pPr algn="l" fontAlgn="ctr"/>
                      <a:r>
                        <a:rPr lang="en-US" sz="1000" b="0" i="0" u="none" strike="noStrike" dirty="0" smtClean="0">
                          <a:solidFill>
                            <a:srgbClr val="808080"/>
                          </a:solidFill>
                          <a:effectLst/>
                          <a:latin typeface="Calibri" panose="020F0502020204030204" pitchFamily="34" charset="0"/>
                        </a:rPr>
                        <a:t>Membrane Air Diffuser (Finely Perforated EPDM)</a:t>
                      </a:r>
                    </a:p>
                    <a:p>
                      <a:pPr algn="l" fontAlgn="ctr"/>
                      <a:r>
                        <a:rPr lang="en-US" sz="1000" b="0" i="0" u="none" strike="noStrike" dirty="0" smtClean="0">
                          <a:solidFill>
                            <a:srgbClr val="808080"/>
                          </a:solidFill>
                          <a:effectLst/>
                          <a:latin typeface="Calibri" panose="020F0502020204030204" pitchFamily="34" charset="0"/>
                        </a:rPr>
                        <a:t>Stainless Steel Air Supply System</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Lot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Fixing Material</a:t>
                      </a:r>
                    </a:p>
                    <a:p>
                      <a:pPr algn="l" fontAlgn="ctr"/>
                      <a:r>
                        <a:rPr lang="en-US" sz="1000" b="0" i="0" u="none" strike="noStrike" dirty="0" smtClean="0">
                          <a:solidFill>
                            <a:srgbClr val="808080"/>
                          </a:solidFill>
                          <a:effectLst/>
                          <a:latin typeface="Calibri" panose="020F0502020204030204" pitchFamily="34" charset="0"/>
                        </a:rPr>
                        <a:t>Machine Technology For Indoor Installation, In A Cool, Dry And Dust-free Environment</a:t>
                      </a:r>
                    </a:p>
                    <a:p>
                      <a:pPr marL="171450" indent="-171450" algn="l" fontAlgn="ctr">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1 No. Compressor Rotary Vane Compressor  (3 Kw, 220v, 1 ~)</a:t>
                      </a:r>
                    </a:p>
                    <a:p>
                      <a:pPr marL="171450" indent="-171450" algn="l" fontAlgn="ctr">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1 No. With Microprocessor Control With Preset Work Cycles, Real-time Controlled, Graphic Display, 14 Operating Keys, Operating Hours Counter, Optional Manual And Automatic Mode</a:t>
                      </a:r>
                    </a:p>
                    <a:p>
                      <a:pPr marL="171450" indent="-171450" algn="l" fontAlgn="ctr">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3 Operating Levels, (Operator, Service, Manufacturer)</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 </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bl>
          </a:graphicData>
        </a:graphic>
      </p:graphicFrame>
      <p:sp>
        <p:nvSpPr>
          <p:cNvPr id="20" name="object 3"/>
          <p:cNvSpPr/>
          <p:nvPr/>
        </p:nvSpPr>
        <p:spPr>
          <a:xfrm>
            <a:off x="0" y="2202558"/>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5"/>
          <p:cNvSpPr txBox="1"/>
          <p:nvPr/>
        </p:nvSpPr>
        <p:spPr>
          <a:xfrm>
            <a:off x="454723" y="2252089"/>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 BY ENVIRON</a:t>
            </a:r>
          </a:p>
        </p:txBody>
      </p:sp>
      <p:sp>
        <p:nvSpPr>
          <p:cNvPr id="22" name="object 20">
            <a:extLst>
              <a:ext uri="{FF2B5EF4-FFF2-40B4-BE49-F238E27FC236}">
                <a16:creationId xmlns="" xmlns:a16="http://schemas.microsoft.com/office/drawing/2014/main" id="{6FE6532C-2AFB-4985-81C8-2E14E662312D}"/>
              </a:ext>
            </a:extLst>
          </p:cNvPr>
          <p:cNvSpPr/>
          <p:nvPr/>
        </p:nvSpPr>
        <p:spPr>
          <a:xfrm>
            <a:off x="3467100" y="220255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15" name="Picture 14"/>
          <p:cNvPicPr>
            <a:picLocks noChangeAspect="1"/>
          </p:cNvPicPr>
          <p:nvPr/>
        </p:nvPicPr>
        <p:blipFill>
          <a:blip r:embed="rId4"/>
          <a:stretch>
            <a:fillRect/>
          </a:stretch>
        </p:blipFill>
        <p:spPr>
          <a:xfrm>
            <a:off x="0" y="0"/>
            <a:ext cx="7543800" cy="1435162"/>
          </a:xfrm>
          <a:prstGeom prst="rect">
            <a:avLst/>
          </a:prstGeom>
        </p:spPr>
      </p:pic>
      <p:sp>
        <p:nvSpPr>
          <p:cNvPr id="17" name="object 3"/>
          <p:cNvSpPr/>
          <p:nvPr/>
        </p:nvSpPr>
        <p:spPr>
          <a:xfrm>
            <a:off x="0" y="5410200"/>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5459731"/>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DETAILS OF THE CIVIL UNITS (CLIENT’S SCOPE)</a:t>
            </a:r>
            <a:endParaRPr lang="en-US" sz="1400" b="1" dirty="0" smtClean="0">
              <a:solidFill>
                <a:schemeClr val="bg1">
                  <a:lumMod val="50000"/>
                </a:schemeClr>
              </a:solidFill>
              <a:latin typeface="+mj-lt"/>
              <a:cs typeface="Tahoma"/>
            </a:endParaRPr>
          </a:p>
        </p:txBody>
      </p:sp>
      <p:sp>
        <p:nvSpPr>
          <p:cNvPr id="25" name="object 20">
            <a:extLst>
              <a:ext uri="{FF2B5EF4-FFF2-40B4-BE49-F238E27FC236}">
                <a16:creationId xmlns="" xmlns:a16="http://schemas.microsoft.com/office/drawing/2014/main" id="{6FE6532C-2AFB-4985-81C8-2E14E662312D}"/>
              </a:ext>
            </a:extLst>
          </p:cNvPr>
          <p:cNvSpPr/>
          <p:nvPr/>
        </p:nvSpPr>
        <p:spPr>
          <a:xfrm>
            <a:off x="4800600" y="54102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6" name="Table 2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455577302"/>
              </p:ext>
            </p:extLst>
          </p:nvPr>
        </p:nvGraphicFramePr>
        <p:xfrm>
          <a:off x="342901" y="5943601"/>
          <a:ext cx="6934200" cy="1123950"/>
        </p:xfrm>
        <a:graphic>
          <a:graphicData uri="http://schemas.openxmlformats.org/drawingml/2006/table">
            <a:tbl>
              <a:tblPr firstRow="1" bandRow="1">
                <a:tableStyleId>{5C22544A-7EE6-4342-B048-85BDC9FD1C3A}</a:tableStyleId>
              </a:tblPr>
              <a:tblGrid>
                <a:gridCol w="473904">
                  <a:extLst>
                    <a:ext uri="{9D8B030D-6E8A-4147-A177-3AD203B41FA5}">
                      <a16:colId xmlns="" xmlns:a16="http://schemas.microsoft.com/office/drawing/2014/main" val="3373966583"/>
                    </a:ext>
                  </a:extLst>
                </a:gridCol>
                <a:gridCol w="3481064">
                  <a:extLst>
                    <a:ext uri="{9D8B030D-6E8A-4147-A177-3AD203B41FA5}">
                      <a16:colId xmlns="" xmlns:a16="http://schemas.microsoft.com/office/drawing/2014/main" val="3157014140"/>
                    </a:ext>
                  </a:extLst>
                </a:gridCol>
                <a:gridCol w="1626576"/>
                <a:gridCol w="1352656">
                  <a:extLst>
                    <a:ext uri="{9D8B030D-6E8A-4147-A177-3AD203B41FA5}">
                      <a16:colId xmlns="" xmlns:a16="http://schemas.microsoft.com/office/drawing/2014/main" val="1971015666"/>
                    </a:ext>
                  </a:extLst>
                </a:gridCol>
              </a:tblGrid>
              <a:tr h="119742">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Name of Units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Volume (m3)*</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MOC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6168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Primary Tank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6168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Sequential Batch Reactor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6168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Treated Water Tank (If Required)</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6168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Miscellaneous Civil Work (Piping Network)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As Per Requirement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61686">
                <a:tc gridSpan="4">
                  <a:txBody>
                    <a:bodyPr/>
                    <a:lstStyle/>
                    <a:p>
                      <a:pPr marL="171450" indent="-171450" algn="l" fontAlgn="b">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Above volumes are liquid volumes only. Exact dimensions of the units will be provided in detailed design drawings in future.</a:t>
                      </a:r>
                    </a:p>
                    <a:p>
                      <a:pPr marL="171450" indent="-171450" algn="l" fontAlgn="b">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The above tank volume will depend on water depth. Water depth should be 2.5m. If it is changed than dimension will be changed.</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smtClean="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91440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91440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2421</TotalTime>
  <Words>1648</Words>
  <Application>Microsoft Office PowerPoint</Application>
  <PresentationFormat>Custom</PresentationFormat>
  <Paragraphs>202</Paragraphs>
  <Slides>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MS Mincho</vt:lpstr>
      <vt:lpstr>Arial</vt:lpstr>
      <vt:lpstr>Calibri</vt:lpstr>
      <vt:lpstr>Lato</vt:lpstr>
      <vt:lpstr>Lato Black</vt:lpstr>
      <vt:lpstr>Tahoma</vt:lpstr>
      <vt:lpstr>Times New Roman</vt:lpstr>
      <vt:lpstr>Wingdings</vt:lpstr>
      <vt:lpstr>Office Theme</vt:lpstr>
      <vt:lpstr>Techno-Commercial Offer</vt:lpstr>
      <vt:lpstr>Commercial Terms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444</cp:revision>
  <cp:lastPrinted>2018-03-03T08:51:40Z</cp:lastPrinted>
  <dcterms:created xsi:type="dcterms:W3CDTF">2018-02-18T07:33:25Z</dcterms:created>
  <dcterms:modified xsi:type="dcterms:W3CDTF">2018-09-08T11:25:55Z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