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35" r:id="rId2"/>
    <p:sldId id="336" r:id="rId3"/>
    <p:sldId id="337" r:id="rId4"/>
    <p:sldId id="338" r:id="rId5"/>
    <p:sldId id="339" r:id="rId6"/>
    <p:sldId id="342" r:id="rId7"/>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4255" autoAdjust="0"/>
  </p:normalViewPr>
  <p:slideViewPr>
    <p:cSldViewPr>
      <p:cViewPr>
        <p:scale>
          <a:sx n="100" d="100"/>
          <a:sy n="100" d="100"/>
        </p:scale>
        <p:origin x="1134" y="-1638"/>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20-03-2019</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5</a:t>
            </a:fld>
            <a:endParaRPr lang="en-IN" dirty="0"/>
          </a:p>
        </p:txBody>
      </p:sp>
    </p:spTree>
    <p:extLst>
      <p:ext uri="{BB962C8B-B14F-4D97-AF65-F5344CB8AC3E}">
        <p14:creationId xmlns:p14="http://schemas.microsoft.com/office/powerpoint/2010/main" val="99110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261045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20 March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20 March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20 March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20 March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20 March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20 March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406970091"/>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US" sz="1000" b="1" dirty="0" smtClean="0">
                          <a:solidFill>
                            <a:schemeClr val="tx1">
                              <a:lumMod val="50000"/>
                              <a:lumOff val="50000"/>
                            </a:schemeClr>
                          </a:solidFill>
                          <a:latin typeface="+mj-lt"/>
                        </a:rPr>
                        <a:t>Vishal</a:t>
                      </a:r>
                      <a:r>
                        <a:rPr lang="en-US" sz="1000" b="1" baseline="0" dirty="0" smtClean="0">
                          <a:solidFill>
                            <a:schemeClr val="tx1">
                              <a:lumMod val="50000"/>
                              <a:lumOff val="50000"/>
                            </a:schemeClr>
                          </a:solidFill>
                          <a:latin typeface="+mj-lt"/>
                        </a:rPr>
                        <a:t> </a:t>
                      </a:r>
                      <a:r>
                        <a:rPr lang="en-US" sz="1000" b="1" baseline="0"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261163443"/>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ENVQ891692</a:t>
                      </a:r>
                    </a:p>
                    <a:p>
                      <a:r>
                        <a:rPr lang="en-IN" sz="1000" b="1" dirty="0" smtClean="0">
                          <a:solidFill>
                            <a:schemeClr val="tx1">
                              <a:lumMod val="50000"/>
                              <a:lumOff val="50000"/>
                            </a:schemeClr>
                          </a:solidFill>
                          <a:latin typeface="+mj-lt"/>
                        </a:rPr>
                        <a:t>Quotation Date		: 16.03.2019</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Vishal Parekh</a:t>
                      </a: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r>
                        <a:rPr lang="en-IN" sz="1000" b="1" dirty="0" smtClean="0">
                          <a:solidFill>
                            <a:schemeClr val="tx1">
                              <a:lumMod val="50000"/>
                              <a:lumOff val="50000"/>
                            </a:schemeClr>
                          </a:solidFill>
                          <a:latin typeface="+mj-lt"/>
                        </a:rPr>
                        <a:t>9825926676</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r>
                        <a:rPr lang="en-IN" sz="1000" b="1" dirty="0" smtClean="0">
                          <a:solidFill>
                            <a:schemeClr val="tx1">
                              <a:lumMod val="50000"/>
                              <a:lumOff val="50000"/>
                            </a:schemeClr>
                          </a:solidFill>
                          <a:effectLst/>
                          <a:latin typeface="+mj-lt"/>
                          <a:ea typeface="+mn-ea"/>
                          <a:cs typeface="+mn-cs"/>
                        </a:rPr>
                        <a:t>,</a:t>
                      </a:r>
                    </a:p>
                    <a:p>
                      <a:r>
                        <a:rPr lang="en-IN" sz="1000" b="1" dirty="0" smtClean="0">
                          <a:solidFill>
                            <a:schemeClr val="tx1">
                              <a:lumMod val="50000"/>
                              <a:lumOff val="50000"/>
                            </a:schemeClr>
                          </a:solidFill>
                          <a:effectLst/>
                          <a:latin typeface="+mj-lt"/>
                          <a:ea typeface="+mn-ea"/>
                          <a:cs typeface="+mn-cs"/>
                        </a:rPr>
                        <a:t>SWANJO ENTERPRISES LIMITED</a:t>
                      </a:r>
                    </a:p>
                    <a:p>
                      <a:r>
                        <a:rPr lang="en-IN" sz="1000" b="1" dirty="0" smtClean="0">
                          <a:solidFill>
                            <a:schemeClr val="tx1">
                              <a:lumMod val="50000"/>
                              <a:lumOff val="50000"/>
                            </a:schemeClr>
                          </a:solidFill>
                          <a:effectLst/>
                          <a:latin typeface="+mj-lt"/>
                          <a:ea typeface="+mn-ea"/>
                          <a:cs typeface="+mn-cs"/>
                        </a:rPr>
                        <a:t>City Light Arcade, Plot 16 </a:t>
                      </a:r>
                      <a:r>
                        <a:rPr lang="en-IN" sz="1000" b="1" dirty="0" err="1" smtClean="0">
                          <a:solidFill>
                            <a:schemeClr val="tx1">
                              <a:lumMod val="50000"/>
                              <a:lumOff val="50000"/>
                            </a:schemeClr>
                          </a:solidFill>
                          <a:effectLst/>
                          <a:latin typeface="+mj-lt"/>
                          <a:ea typeface="+mn-ea"/>
                          <a:cs typeface="+mn-cs"/>
                        </a:rPr>
                        <a:t>Makhan</a:t>
                      </a:r>
                      <a:r>
                        <a:rPr lang="en-IN" sz="1000" b="1" dirty="0" smtClean="0">
                          <a:solidFill>
                            <a:schemeClr val="tx1">
                              <a:lumMod val="50000"/>
                              <a:lumOff val="50000"/>
                            </a:schemeClr>
                          </a:solidFill>
                          <a:effectLst/>
                          <a:latin typeface="+mj-lt"/>
                          <a:ea typeface="+mn-ea"/>
                          <a:cs typeface="+mn-cs"/>
                        </a:rPr>
                        <a:t> Singh Street, P.O BOX 3986</a:t>
                      </a:r>
                    </a:p>
                    <a:p>
                      <a:r>
                        <a:rPr lang="en-IN" sz="1000" b="1" dirty="0" err="1" smtClean="0">
                          <a:solidFill>
                            <a:schemeClr val="tx1">
                              <a:lumMod val="50000"/>
                              <a:lumOff val="50000"/>
                            </a:schemeClr>
                          </a:solidFill>
                          <a:effectLst/>
                          <a:latin typeface="+mj-lt"/>
                          <a:ea typeface="+mn-ea"/>
                          <a:cs typeface="+mn-cs"/>
                        </a:rPr>
                        <a:t>Mbarara</a:t>
                      </a:r>
                      <a:r>
                        <a:rPr lang="en-IN" sz="1000" b="1" dirty="0" smtClean="0">
                          <a:solidFill>
                            <a:schemeClr val="tx1">
                              <a:lumMod val="50000"/>
                              <a:lumOff val="50000"/>
                            </a:schemeClr>
                          </a:solidFill>
                          <a:effectLst/>
                          <a:latin typeface="+mj-lt"/>
                          <a:ea typeface="+mn-ea"/>
                          <a:cs typeface="+mn-cs"/>
                        </a:rPr>
                        <a:t>-Uganda</a:t>
                      </a:r>
                    </a:p>
                    <a:p>
                      <a:r>
                        <a:rPr lang="en-IN" sz="1000" b="1" dirty="0" smtClean="0">
                          <a:solidFill>
                            <a:schemeClr val="tx1">
                              <a:lumMod val="50000"/>
                              <a:lumOff val="50000"/>
                            </a:schemeClr>
                          </a:solidFill>
                          <a:effectLst/>
                          <a:latin typeface="+mj-lt"/>
                          <a:ea typeface="+mn-ea"/>
                          <a:cs typeface="+mn-cs"/>
                        </a:rPr>
                        <a:t>Phone : +256741670223</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Mail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a:t>
                      </a:r>
                      <a:r>
                        <a:rPr lang="en-IN" sz="1000" b="1" dirty="0" smtClean="0">
                          <a:solidFill>
                            <a:schemeClr val="tx1">
                              <a:lumMod val="50000"/>
                              <a:lumOff val="50000"/>
                            </a:schemeClr>
                          </a:solidFill>
                          <a:latin typeface="+mj-lt"/>
                        </a:rPr>
                        <a:t>Date</a:t>
                      </a:r>
                      <a:r>
                        <a:rPr lang="en-IN" sz="1000" b="1" dirty="0">
                          <a:solidFill>
                            <a:schemeClr val="tx1">
                              <a:lumMod val="50000"/>
                              <a:lumOff val="50000"/>
                            </a:schemeClr>
                          </a:solidFill>
                          <a:latin typeface="+mj-lt"/>
                        </a:rPr>
                        <a:t>.	: </a:t>
                      </a:r>
                      <a:r>
                        <a:rPr lang="en-IN" sz="1000" b="1" dirty="0" smtClean="0">
                          <a:solidFill>
                            <a:schemeClr val="tx1">
                              <a:lumMod val="50000"/>
                              <a:lumOff val="50000"/>
                            </a:schemeClr>
                          </a:solidFill>
                          <a:latin typeface="+mj-lt"/>
                        </a:rPr>
                        <a:t>15.03.2019</a:t>
                      </a:r>
                      <a:endParaRPr lang="en-IN" sz="1000" b="1" dirty="0">
                        <a:solidFill>
                          <a:schemeClr val="tx1">
                            <a:lumMod val="50000"/>
                            <a:lumOff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a:t>
                      </a:r>
                      <a:r>
                        <a:rPr lang="en-IN" sz="800" b="1" baseline="0" dirty="0" smtClean="0">
                          <a:solidFill>
                            <a:schemeClr val="tx1">
                              <a:lumMod val="50000"/>
                              <a:lumOff val="50000"/>
                            </a:schemeClr>
                          </a:solidFill>
                          <a:latin typeface="+mn-lt"/>
                          <a:ea typeface="+mn-ea"/>
                          <a:cs typeface="+mn-cs"/>
                        </a:rPr>
                        <a:t>pmwine@swanjoenterprisesltd.com</a:t>
                      </a:r>
                      <a:endParaRPr lang="en-IN" sz="8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Kind Attention		: </a:t>
                      </a:r>
                      <a:r>
                        <a:rPr lang="en-IN" sz="1000" b="1" dirty="0" err="1" smtClean="0">
                          <a:solidFill>
                            <a:schemeClr val="tx1">
                              <a:lumMod val="50000"/>
                              <a:lumOff val="50000"/>
                            </a:schemeClr>
                          </a:solidFill>
                          <a:latin typeface="+mj-lt"/>
                        </a:rPr>
                        <a:t>Mr.</a:t>
                      </a:r>
                      <a:r>
                        <a:rPr lang="en-IN" sz="1000" b="1" dirty="0" smtClean="0">
                          <a:solidFill>
                            <a:schemeClr val="tx1">
                              <a:lumMod val="50000"/>
                              <a:lumOff val="50000"/>
                            </a:schemeClr>
                          </a:solidFill>
                          <a:latin typeface="+mj-lt"/>
                        </a:rPr>
                        <a:t> Philip </a:t>
                      </a:r>
                      <a:r>
                        <a:rPr lang="en-IN" sz="1000" b="1" dirty="0" err="1" smtClean="0">
                          <a:solidFill>
                            <a:schemeClr val="tx1">
                              <a:lumMod val="50000"/>
                              <a:lumOff val="50000"/>
                            </a:schemeClr>
                          </a:solidFill>
                          <a:latin typeface="+mj-lt"/>
                        </a:rPr>
                        <a:t>Mwine</a:t>
                      </a:r>
                      <a:r>
                        <a:rPr lang="en-IN" sz="1000" b="1" dirty="0" smtClean="0">
                          <a:solidFill>
                            <a:schemeClr val="tx1">
                              <a:lumMod val="50000"/>
                              <a:lumOff val="50000"/>
                            </a:schemeClr>
                          </a:solidFill>
                          <a:latin typeface="+mj-lt"/>
                        </a:rPr>
                        <a:t>.</a:t>
                      </a:r>
                    </a:p>
                    <a:p>
                      <a:r>
                        <a:rPr lang="en-IN" sz="1000" b="1" dirty="0" smtClean="0">
                          <a:solidFill>
                            <a:schemeClr val="tx1">
                              <a:lumMod val="50000"/>
                              <a:lumOff val="50000"/>
                            </a:schemeClr>
                          </a:solidFill>
                          <a:latin typeface="+mj-lt"/>
                        </a:rPr>
                        <a:t>Mobile No.		: +256706348540</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22372760"/>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smtClean="0">
                          <a:solidFill>
                            <a:schemeClr val="bg1">
                              <a:lumMod val="50000"/>
                            </a:schemeClr>
                          </a:solidFill>
                          <a:latin typeface="+mj-lt"/>
                        </a:rPr>
                        <a:t>1</a:t>
                      </a: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200 KLD ( SBR Technology ) </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000" b="1" dirty="0" smtClean="0">
                          <a:solidFill>
                            <a:schemeClr val="bg1">
                              <a:lumMod val="50000"/>
                            </a:schemeClr>
                          </a:solidFill>
                          <a:latin typeface="+mj-lt"/>
                        </a:rPr>
                        <a:t>1</a:t>
                      </a: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25,60,000/-</a:t>
                      </a: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p>
                      <a:pPr algn="ctr"/>
                      <a:endParaRPr lang="en-US"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25,60,000/-</a:t>
                      </a: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US"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77411856"/>
              </p:ext>
            </p:extLst>
          </p:nvPr>
        </p:nvGraphicFramePr>
        <p:xfrm>
          <a:off x="285750" y="1981200"/>
          <a:ext cx="6991350" cy="66579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Freight/shipping charges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ea typeface="+mn-ea"/>
                          <a:cs typeface="+mn-cs"/>
                        </a:rPr>
                        <a:t>10 </a:t>
                      </a:r>
                      <a:r>
                        <a:rPr lang="en-IN" sz="1000" b="1" i="0" u="none" strike="noStrike" dirty="0">
                          <a:solidFill>
                            <a:srgbClr val="7F7F7F"/>
                          </a:solidFill>
                          <a:effectLst/>
                          <a:latin typeface="+mj-lt"/>
                          <a:ea typeface="+mn-ea"/>
                          <a:cs typeface="+mn-cs"/>
                        </a:rPr>
                        <a:t>- </a:t>
                      </a:r>
                      <a:r>
                        <a:rPr lang="en-IN" sz="1000" b="1" i="0" u="none" strike="noStrike" dirty="0" smtClean="0">
                          <a:solidFill>
                            <a:srgbClr val="7F7F7F"/>
                          </a:solidFill>
                          <a:effectLst/>
                          <a:latin typeface="+mj-lt"/>
                          <a:ea typeface="+mn-ea"/>
                          <a:cs typeface="+mn-cs"/>
                        </a:rPr>
                        <a:t>12 </a:t>
                      </a:r>
                      <a:r>
                        <a:rPr lang="en-IN" sz="1000" b="1" i="0" u="none" strike="noStrike" dirty="0">
                          <a:solidFill>
                            <a:srgbClr val="7F7F7F"/>
                          </a:solidFill>
                          <a:effectLst/>
                          <a:latin typeface="+mj-lt"/>
                          <a:ea typeface="+mn-ea"/>
                          <a:cs typeface="+mn-cs"/>
                        </a:rPr>
                        <a:t>weeks </a:t>
                      </a:r>
                      <a:r>
                        <a:rPr lang="en-IN" sz="1000" b="1" i="0" u="none" strike="noStrike" dirty="0">
                          <a:solidFill>
                            <a:srgbClr val="7F7F7F"/>
                          </a:solidFill>
                          <a:effectLst/>
                          <a:latin typeface="+mj-lt"/>
                        </a:rPr>
                        <a:t>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a:t>
                      </a:r>
                      <a:r>
                        <a:rPr lang="en-US" sz="1000" b="1" i="0" u="none" strike="noStrike" dirty="0" smtClean="0">
                          <a:solidFill>
                            <a:srgbClr val="7F7F7F"/>
                          </a:solidFill>
                          <a:effectLst/>
                          <a:latin typeface="+mj-lt"/>
                          <a:ea typeface="+mn-ea"/>
                          <a:cs typeface="+mn-cs"/>
                        </a:rPr>
                        <a:t>goods are ready for dispatch. You </a:t>
                      </a:r>
                      <a:r>
                        <a:rPr lang="en-US" sz="1000" b="1" i="0" u="none" strike="noStrike" dirty="0" smtClean="0">
                          <a:solidFill>
                            <a:srgbClr val="7F7F7F"/>
                          </a:solidFill>
                          <a:effectLst/>
                          <a:latin typeface="+mj-lt"/>
                        </a:rPr>
                        <a:t>will have to get the inspection done within 4 days of our notice. If the inspecting agency fails to show up during this period, we shall presume that you have waived off the inspection clause and we shall under intimation to</a:t>
                      </a:r>
                      <a:r>
                        <a:rPr lang="en-US" sz="1000" b="1" i="0" u="none" strike="noStrike" dirty="0" smtClean="0">
                          <a:solidFill>
                            <a:srgbClr val="7F7F7F"/>
                          </a:solidFill>
                          <a:effectLst/>
                          <a:latin typeface="+mj-lt"/>
                          <a:ea typeface="+mn-ea"/>
                          <a:cs typeface="+mn-cs"/>
                        </a:rPr>
                        <a:t> you dispatch the consignment </a:t>
                      </a:r>
                      <a:r>
                        <a:rPr lang="en-US" sz="1000" b="1" i="0" u="none" strike="noStrike" dirty="0" smtClean="0">
                          <a:solidFill>
                            <a:srgbClr val="7F7F7F"/>
                          </a:solidFill>
                          <a:effectLst/>
                          <a:latin typeface="+mj-lt"/>
                        </a:rPr>
                        <a:t>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Supervisory Service of Erection will</a:t>
                      </a:r>
                      <a:r>
                        <a:rPr lang="en-US" sz="1000" b="1" i="0" u="none" strike="noStrike" baseline="0" dirty="0" smtClean="0">
                          <a:solidFill>
                            <a:srgbClr val="7F7F7F"/>
                          </a:solidFill>
                          <a:effectLst/>
                          <a:latin typeface="+mj-lt"/>
                        </a:rPr>
                        <a:t> be</a:t>
                      </a:r>
                      <a:r>
                        <a:rPr lang="en-US" sz="1000" b="1" i="0" u="none" strike="noStrike" dirty="0" smtClean="0">
                          <a:solidFill>
                            <a:srgbClr val="7F7F7F"/>
                          </a:solidFill>
                          <a:effectLst/>
                          <a:latin typeface="+mj-lt"/>
                        </a:rPr>
                        <a:t> included </a:t>
                      </a:r>
                      <a:r>
                        <a:rPr lang="en-US" sz="1000" b="1" i="0" u="none" strike="noStrike" dirty="0" smtClean="0">
                          <a:solidFill>
                            <a:srgbClr val="7F7F7F"/>
                          </a:solidFill>
                          <a:effectLst/>
                          <a:latin typeface="+mj-lt"/>
                        </a:rPr>
                        <a:t>in our scope</a:t>
                      </a:r>
                      <a:r>
                        <a:rPr lang="en-US" sz="1000" b="1" i="0" u="none" strike="noStrike" dirty="0" smtClean="0">
                          <a:solidFill>
                            <a:srgbClr val="7F7F7F"/>
                          </a:solidFill>
                          <a:effectLst/>
                          <a:latin typeface="+mj-lt"/>
                        </a:rPr>
                        <a:t>. The </a:t>
                      </a:r>
                      <a:r>
                        <a:rPr lang="en-US" sz="1000" b="1" i="0" u="none" strike="noStrike" dirty="0" smtClean="0">
                          <a:solidFill>
                            <a:srgbClr val="7F7F7F"/>
                          </a:solidFill>
                          <a:effectLst/>
                          <a:latin typeface="+mj-lt"/>
                        </a:rPr>
                        <a:t>chemical dosing which requires at commissioning &amp;operation time will be in client scope. Required cow dung for commissioning &amp; other like Urea, DAP; Dextrose, jiggery etc will be under client scope in quantity as we say. However, supervisory services will be provided for the commissioning of the system on the following terms &amp; conditions</a:t>
                      </a:r>
                    </a:p>
                    <a:p>
                      <a:pPr marL="171450" marR="0" lvl="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1" i="0" u="none" strike="noStrike" dirty="0" smtClean="0">
                          <a:solidFill>
                            <a:srgbClr val="7F7F7F"/>
                          </a:solidFill>
                          <a:effectLst/>
                          <a:latin typeface="+mj-lt"/>
                        </a:rPr>
                        <a:t>To &amp; fro traveling, lodging &amp; boarding, local travelling, visa charges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2. Treated water storage tank.</a:t>
                      </a:r>
                    </a:p>
                    <a:p>
                      <a:pPr algn="l" fontAlgn="ctr"/>
                      <a:r>
                        <a:rPr lang="en-US" sz="1000" b="1" i="0" u="none" strike="noStrike" dirty="0" smtClean="0">
                          <a:solidFill>
                            <a:srgbClr val="7F7F7F"/>
                          </a:solidFill>
                          <a:effectLst/>
                          <a:latin typeface="+mj-lt"/>
                        </a:rPr>
                        <a:t>3. Chemicals required for plant operation up to the dosing tank.</a:t>
                      </a:r>
                    </a:p>
                    <a:p>
                      <a:pPr algn="l" fontAlgn="ctr"/>
                      <a:r>
                        <a:rPr lang="en-US" sz="1000" b="1" i="0" u="none" strike="noStrike" dirty="0" smtClean="0">
                          <a:solidFill>
                            <a:srgbClr val="7F7F7F"/>
                          </a:solidFill>
                          <a:effectLst/>
                          <a:latin typeface="+mj-lt"/>
                        </a:rPr>
                        <a:t>4. Supply/ laying and termination of incoming power cables up to local electrical       panel.</a:t>
                      </a:r>
                    </a:p>
                    <a:p>
                      <a:pPr algn="l" fontAlgn="ctr"/>
                      <a:r>
                        <a:rPr lang="en-US" sz="1000" b="1" i="0" u="none" strike="noStrike" dirty="0" smtClean="0">
                          <a:solidFill>
                            <a:srgbClr val="7F7F7F"/>
                          </a:solidFill>
                          <a:effectLst/>
                          <a:latin typeface="+mj-lt"/>
                        </a:rPr>
                        <a:t>5. Any emergency/ critical power supply.</a:t>
                      </a:r>
                    </a:p>
                    <a:p>
                      <a:pPr algn="l" fontAlgn="ctr"/>
                      <a:r>
                        <a:rPr lang="en-US" sz="1000" b="1" i="0" u="none" strike="noStrike" dirty="0" smtClean="0">
                          <a:solidFill>
                            <a:srgbClr val="7F7F7F"/>
                          </a:solidFill>
                          <a:effectLst/>
                          <a:latin typeface="+mj-lt"/>
                        </a:rPr>
                        <a:t>6. Any other studies or modification of the scope shall be carried out with extra costs.</a:t>
                      </a:r>
                    </a:p>
                    <a:p>
                      <a:pPr algn="l" fontAlgn="ctr"/>
                      <a:r>
                        <a:rPr lang="en-US" sz="1000" b="1" i="0" u="none" strike="noStrike" dirty="0" smtClean="0">
                          <a:solidFill>
                            <a:srgbClr val="7F7F7F"/>
                          </a:solidFill>
                          <a:effectLst/>
                          <a:latin typeface="+mj-lt"/>
                        </a:rPr>
                        <a:t>7. Liaison work (if any) will not be in scope of Environ</a:t>
                      </a:r>
                    </a:p>
                    <a:p>
                      <a:pPr algn="l" fontAlgn="ctr"/>
                      <a:r>
                        <a:rPr lang="en-US" sz="1000" b="1" i="0" u="none" strike="noStrike" dirty="0" smtClean="0">
                          <a:solidFill>
                            <a:srgbClr val="7F7F7F"/>
                          </a:solidFill>
                          <a:effectLst/>
                          <a:latin typeface="+mj-lt"/>
                        </a:rPr>
                        <a:t>8. Safety and security by client. </a:t>
                      </a:r>
                    </a:p>
                    <a:p>
                      <a:pPr algn="l" fontAlgn="ctr"/>
                      <a:r>
                        <a:rPr lang="en-US" sz="1000" b="1" i="0" u="none" strike="noStrike" dirty="0" smtClean="0">
                          <a:solidFill>
                            <a:srgbClr val="7F7F7F"/>
                          </a:solidFill>
                          <a:effectLst/>
                          <a:latin typeface="+mj-lt"/>
                        </a:rPr>
                        <a:t>9. All statutorily Government approvals, if any.</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870356244"/>
              </p:ext>
            </p:extLst>
          </p:nvPr>
        </p:nvGraphicFramePr>
        <p:xfrm>
          <a:off x="342900" y="2693194"/>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200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400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225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350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628827238"/>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4093428"/>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clients and every client has been testimonial to the plant performance. 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smtClean="0">
                <a:solidFill>
                  <a:schemeClr val="bg1">
                    <a:lumMod val="50000"/>
                  </a:schemeClr>
                </a:solidFill>
              </a:rPr>
              <a:t>advantageous to </a:t>
            </a:r>
            <a:r>
              <a:rPr lang="en-US" sz="1000" dirty="0">
                <a:solidFill>
                  <a:schemeClr val="bg1">
                    <a:lumMod val="50000"/>
                  </a:schemeClr>
                </a:solidFill>
              </a:rPr>
              <a:t>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 xmlns:a16="http://schemas.microsoft.com/office/drawing/2014/main"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 xmlns:a16="http://schemas.microsoft.com/office/drawing/2014/main"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 xmlns:a16="http://schemas.microsoft.com/office/drawing/2014/main"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 xmlns:a16="http://schemas.microsoft.com/office/drawing/2014/main"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 xmlns:a16="http://schemas.microsoft.com/office/drawing/2014/main"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24326356"/>
              </p:ext>
            </p:extLst>
          </p:nvPr>
        </p:nvGraphicFramePr>
        <p:xfrm>
          <a:off x="342900" y="2709291"/>
          <a:ext cx="6895974" cy="4400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for 200 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Manual</a:t>
                      </a:r>
                      <a:r>
                        <a:rPr lang="en-US" sz="1000" b="0" i="0" u="none" strike="noStrike" baseline="0" dirty="0" smtClean="0">
                          <a:solidFill>
                            <a:srgbClr val="808080"/>
                          </a:solidFill>
                          <a:effectLst/>
                          <a:latin typeface="Calibri" panose="020F0502020204030204" pitchFamily="34" charset="0"/>
                        </a:rPr>
                        <a:t> Screen For Screen Chamber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Raw</a:t>
                      </a:r>
                      <a:r>
                        <a:rPr lang="en-US" sz="1000" b="0" i="0" u="none" strike="noStrike" baseline="0" dirty="0" smtClean="0">
                          <a:solidFill>
                            <a:srgbClr val="808080"/>
                          </a:solidFill>
                          <a:effectLst/>
                          <a:latin typeface="Calibri" panose="020F0502020204030204" pitchFamily="34" charset="0"/>
                        </a:rPr>
                        <a:t> Sewage Feed pump </a:t>
                      </a:r>
                    </a:p>
                    <a:p>
                      <a:pPr algn="l" fontAlgn="ctr"/>
                      <a:r>
                        <a:rPr lang="en-US" sz="1000" b="0" i="0" u="none" strike="noStrike" baseline="0" dirty="0" smtClean="0">
                          <a:solidFill>
                            <a:srgbClr val="808080"/>
                          </a:solidFill>
                          <a:effectLst/>
                          <a:latin typeface="Calibri" panose="020F0502020204030204" pitchFamily="34" charset="0"/>
                        </a:rPr>
                        <a:t>Cap: 1200 LPM</a:t>
                      </a:r>
                    </a:p>
                    <a:p>
                      <a:pPr algn="l" fontAlgn="ctr"/>
                      <a:r>
                        <a:rPr lang="en-US" sz="1000" b="0" i="0" u="none" strike="noStrike" baseline="0" dirty="0" smtClean="0">
                          <a:solidFill>
                            <a:srgbClr val="808080"/>
                          </a:solidFill>
                          <a:effectLst/>
                          <a:latin typeface="Calibri" panose="020F0502020204030204" pitchFamily="34" charset="0"/>
                        </a:rPr>
                        <a:t>Make: MBH Pump</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 (1W + 1S)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Air</a:t>
                      </a:r>
                      <a:r>
                        <a:rPr lang="en-US" sz="1000" b="0" i="0" u="none" strike="noStrike" baseline="0" dirty="0" smtClean="0">
                          <a:solidFill>
                            <a:srgbClr val="808080"/>
                          </a:solidFill>
                          <a:effectLst/>
                          <a:latin typeface="Calibri" panose="020F0502020204030204" pitchFamily="34" charset="0"/>
                        </a:rPr>
                        <a:t> Blower</a:t>
                      </a:r>
                    </a:p>
                    <a:p>
                      <a:pPr algn="l" fontAlgn="ctr"/>
                      <a:r>
                        <a:rPr lang="en-US" sz="1000" b="0" i="0" u="none" strike="noStrike" baseline="0" dirty="0" smtClean="0">
                          <a:solidFill>
                            <a:srgbClr val="808080"/>
                          </a:solidFill>
                          <a:effectLst/>
                          <a:latin typeface="Calibri" panose="020F0502020204030204" pitchFamily="34" charset="0"/>
                        </a:rPr>
                        <a:t>Cap: 190 m3/</a:t>
                      </a:r>
                      <a:r>
                        <a:rPr lang="en-US" sz="1000" b="0" i="0" u="none" strike="noStrike" baseline="0" dirty="0" err="1" smtClean="0">
                          <a:solidFill>
                            <a:srgbClr val="808080"/>
                          </a:solidFill>
                          <a:effectLst/>
                          <a:latin typeface="Calibri" panose="020F0502020204030204" pitchFamily="34" charset="0"/>
                        </a:rPr>
                        <a:t>hr</a:t>
                      </a:r>
                      <a:r>
                        <a:rPr lang="en-US" sz="1000" b="0" i="0" u="none" strike="noStrike" baseline="0" dirty="0" smtClean="0">
                          <a:solidFill>
                            <a:srgbClr val="808080"/>
                          </a:solidFill>
                          <a:effectLst/>
                          <a:latin typeface="Calibri" panose="020F0502020204030204" pitchFamily="34" charset="0"/>
                        </a:rPr>
                        <a:t> #0.35 kg/cm2</a:t>
                      </a:r>
                    </a:p>
                    <a:p>
                      <a:pPr algn="l" fontAlgn="ctr"/>
                      <a:r>
                        <a:rPr lang="en-US" sz="1000" b="0" i="0" u="none" strike="noStrike" baseline="0" dirty="0" smtClean="0">
                          <a:solidFill>
                            <a:srgbClr val="808080"/>
                          </a:solidFill>
                          <a:effectLst/>
                          <a:latin typeface="Calibri" panose="020F0502020204030204" pitchFamily="34" charset="0"/>
                        </a:rPr>
                        <a:t>Type: Side Channel Blower</a:t>
                      </a:r>
                    </a:p>
                    <a:p>
                      <a:pPr algn="l" fontAlgn="ctr"/>
                      <a:r>
                        <a:rPr lang="en-US" sz="1000" b="0" i="0" u="none" strike="noStrike" baseline="0" dirty="0" smtClean="0">
                          <a:solidFill>
                            <a:srgbClr val="808080"/>
                          </a:solidFill>
                          <a:effectLst/>
                          <a:latin typeface="Calibri" panose="020F0502020204030204" pitchFamily="34" charset="0"/>
                        </a:rPr>
                        <a:t>Make: Gardner Denver/Eq.</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 No. (3W)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Decanting</a:t>
                      </a:r>
                      <a:r>
                        <a:rPr lang="en-US" sz="1000" b="0" i="0" u="none" strike="noStrike" baseline="0" dirty="0" smtClean="0">
                          <a:solidFill>
                            <a:srgbClr val="808080"/>
                          </a:solidFill>
                          <a:effectLst/>
                          <a:latin typeface="Calibri" panose="020F0502020204030204" pitchFamily="34" charset="0"/>
                        </a:rPr>
                        <a:t> System</a:t>
                      </a:r>
                    </a:p>
                    <a:p>
                      <a:pPr algn="l" fontAlgn="ctr"/>
                      <a:r>
                        <a:rPr lang="en-US" sz="1000" b="0" i="0" u="none" strike="noStrike" baseline="0" dirty="0" smtClean="0">
                          <a:solidFill>
                            <a:srgbClr val="808080"/>
                          </a:solidFill>
                          <a:effectLst/>
                          <a:latin typeface="Calibri" panose="020F0502020204030204" pitchFamily="34" charset="0"/>
                        </a:rPr>
                        <a:t>Cap: 40000 L/ cycle per set</a:t>
                      </a:r>
                    </a:p>
                    <a:p>
                      <a:pPr algn="l" fontAlgn="ctr"/>
                      <a:r>
                        <a:rPr lang="en-US" sz="1000" b="0" i="0" u="none" strike="noStrike" baseline="0" dirty="0" smtClean="0">
                          <a:solidFill>
                            <a:srgbClr val="808080"/>
                          </a:solidFill>
                          <a:effectLst/>
                          <a:latin typeface="Calibri" panose="020F0502020204030204" pitchFamily="34" charset="0"/>
                        </a:rPr>
                        <a:t>Type: Fixed </a:t>
                      </a:r>
                      <a:r>
                        <a:rPr lang="en-US" sz="1000" b="0" i="0" u="none" strike="noStrike" baseline="0" dirty="0" err="1" smtClean="0">
                          <a:solidFill>
                            <a:srgbClr val="808080"/>
                          </a:solidFill>
                          <a:effectLst/>
                          <a:latin typeface="Calibri" panose="020F0502020204030204" pitchFamily="34" charset="0"/>
                        </a:rPr>
                        <a:t>Decander</a:t>
                      </a:r>
                      <a:endParaRPr lang="en-US" sz="1000" b="0" i="0" u="none" strike="noStrike" baseline="0" dirty="0" smtClean="0">
                        <a:solidFill>
                          <a:srgbClr val="808080"/>
                        </a:solidFill>
                        <a:effectLst/>
                        <a:latin typeface="Calibri" panose="020F0502020204030204" pitchFamily="34" charset="0"/>
                      </a:endParaRPr>
                    </a:p>
                    <a:p>
                      <a:pPr algn="l" fontAlgn="ctr"/>
                      <a:r>
                        <a:rPr lang="en-US" sz="1000" b="0" i="0" u="none" strike="noStrike" baseline="0" dirty="0" smtClean="0">
                          <a:solidFill>
                            <a:srgbClr val="808080"/>
                          </a:solidFill>
                          <a:effectLst/>
                          <a:latin typeface="Calibri" panose="020F0502020204030204" pitchFamily="34" charset="0"/>
                        </a:rPr>
                        <a:t>Make: Environ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baseline="0" dirty="0" smtClean="0">
                          <a:solidFill>
                            <a:srgbClr val="808080"/>
                          </a:solidFill>
                          <a:effectLst/>
                          <a:latin typeface="Calibri" panose="020F0502020204030204" pitchFamily="34" charset="0"/>
                        </a:rPr>
                        <a:t>1 Set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Piping and Valves</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Make: </a:t>
                      </a:r>
                      <a:r>
                        <a:rPr lang="en-US" sz="1000" b="0" i="0" u="none" strike="noStrike" baseline="0" dirty="0" err="1" smtClean="0">
                          <a:solidFill>
                            <a:srgbClr val="808080"/>
                          </a:solidFill>
                          <a:effectLst/>
                          <a:latin typeface="Calibri" panose="020F0502020204030204" pitchFamily="34" charset="0"/>
                        </a:rPr>
                        <a:t>Janastic</a:t>
                      </a:r>
                      <a:r>
                        <a:rPr lang="en-US" sz="1000" b="0" i="0" u="none" strike="noStrike" baseline="0" dirty="0" smtClean="0">
                          <a:solidFill>
                            <a:srgbClr val="808080"/>
                          </a:solidFill>
                          <a:effectLst/>
                          <a:latin typeface="Calibri" panose="020F0502020204030204" pitchFamily="34" charset="0"/>
                        </a:rPr>
                        <a:t> /Asian/Eq.</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Aeration System</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Type: Disc Type</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Make: </a:t>
                      </a:r>
                      <a:r>
                        <a:rPr lang="en-US" sz="1000" b="0" i="0" u="none" strike="noStrike" baseline="0" dirty="0" err="1" smtClean="0">
                          <a:solidFill>
                            <a:srgbClr val="808080"/>
                          </a:solidFill>
                          <a:effectLst/>
                          <a:latin typeface="Calibri" panose="020F0502020204030204" pitchFamily="34" charset="0"/>
                        </a:rPr>
                        <a:t>Airfin</a:t>
                      </a:r>
                      <a:r>
                        <a:rPr lang="en-US" sz="1000" b="0" i="0" u="none" strike="noStrike" baseline="0" dirty="0" smtClean="0">
                          <a:solidFill>
                            <a:srgbClr val="808080"/>
                          </a:solidFill>
                          <a:effectLst/>
                          <a:latin typeface="Calibri" panose="020F0502020204030204" pitchFamily="34" charset="0"/>
                        </a:rPr>
                        <a:t>/</a:t>
                      </a:r>
                      <a:r>
                        <a:rPr lang="en-US" sz="1000" b="0" i="0" u="none" strike="noStrike" baseline="0" dirty="0" err="1" smtClean="0">
                          <a:solidFill>
                            <a:srgbClr val="808080"/>
                          </a:solidFill>
                          <a:effectLst/>
                          <a:latin typeface="Calibri" panose="020F0502020204030204" pitchFamily="34" charset="0"/>
                        </a:rPr>
                        <a:t>Jager</a:t>
                      </a:r>
                      <a:r>
                        <a:rPr lang="en-US" sz="1000" b="0" i="0" u="none" strike="noStrike" baseline="0" dirty="0" smtClean="0">
                          <a:solidFill>
                            <a:srgbClr val="808080"/>
                          </a:solidFill>
                          <a:effectLst/>
                          <a:latin typeface="Calibri" panose="020F0502020204030204" pitchFamily="34" charset="0"/>
                        </a:rPr>
                        <a:t>/Eq.</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Hypochlorite based disinfection system with dosing pump and tank</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Cap: 200 L capacity HDPE tank metering pump of suitable capacity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a:t>
                      </a:r>
                      <a:r>
                        <a:rPr lang="en-US" sz="1000" b="0" i="0" u="none" strike="noStrike" baseline="0" dirty="0" smtClean="0">
                          <a:solidFill>
                            <a:srgbClr val="808080"/>
                          </a:solidFill>
                          <a:effectLst/>
                          <a:latin typeface="Calibri" panose="020F0502020204030204" pitchFamily="34" charset="0"/>
                        </a:rPr>
                        <a:t> No. (1W + 1S)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Sludge Transfer Pump</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400 LPM @ 0.75 HP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baseline="0" dirty="0" smtClean="0">
                          <a:solidFill>
                            <a:srgbClr val="808080"/>
                          </a:solidFill>
                          <a:effectLst/>
                          <a:latin typeface="Calibri" panose="020F0502020204030204" pitchFamily="34" charset="0"/>
                        </a:rPr>
                        <a:t>2 No. (1W + 1S)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Sludge Dewatering Unit</a:t>
                      </a:r>
                    </a:p>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Type: Bag Filter Type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PLC &amp; HMC based electrical control panel with VFD based starters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Set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Power Consumption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71.72 kWh/Day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ctr">
                        <a:buFont typeface="Wingdings" panose="05000000000000000000" pitchFamily="2" charset="2"/>
                        <a:buNone/>
                      </a:pPr>
                      <a:r>
                        <a:rPr lang="en-US" sz="1000" b="0" i="0" u="none" strike="noStrike" baseline="0" dirty="0" smtClean="0">
                          <a:solidFill>
                            <a:srgbClr val="808080"/>
                          </a:solidFill>
                          <a:effectLst/>
                          <a:latin typeface="Calibri" panose="020F0502020204030204" pitchFamily="34" charset="0"/>
                        </a:rPr>
                        <a:t>Sludge Generation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baseline="0" dirty="0" smtClean="0">
                          <a:solidFill>
                            <a:srgbClr val="808080"/>
                          </a:solidFill>
                          <a:effectLst/>
                          <a:latin typeface="Calibri" panose="020F0502020204030204" pitchFamily="34" charset="0"/>
                        </a:rPr>
                        <a:t>31.2 </a:t>
                      </a:r>
                      <a:r>
                        <a:rPr lang="en-US" sz="1000" b="0" i="0" u="none" strike="noStrike" dirty="0" smtClean="0">
                          <a:solidFill>
                            <a:srgbClr val="808080"/>
                          </a:solidFill>
                          <a:effectLst/>
                          <a:latin typeface="Calibri" panose="020F0502020204030204" pitchFamily="34" charset="0"/>
                        </a:rPr>
                        <a:t>kg/Day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5"/>
          <a:stretch>
            <a:fillRect/>
          </a:stretch>
        </p:blipFill>
        <p:spPr>
          <a:xfrm>
            <a:off x="0" y="0"/>
            <a:ext cx="7543800" cy="1435162"/>
          </a:xfrm>
          <a:prstGeom prst="rect">
            <a:avLst/>
          </a:prstGeom>
        </p:spPr>
      </p:pic>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6</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pic>
        <p:nvPicPr>
          <p:cNvPr id="35" name="Picture 34"/>
          <p:cNvPicPr>
            <a:picLocks noChangeAspect="1"/>
          </p:cNvPicPr>
          <p:nvPr/>
        </p:nvPicPr>
        <p:blipFill>
          <a:blip r:embed="rId4"/>
          <a:stretch>
            <a:fillRect/>
          </a:stretch>
        </p:blipFill>
        <p:spPr>
          <a:xfrm>
            <a:off x="0" y="0"/>
            <a:ext cx="7543800" cy="1435162"/>
          </a:xfrm>
          <a:prstGeom prst="rect">
            <a:avLst/>
          </a:prstGeom>
        </p:spPr>
      </p:pic>
      <p:sp>
        <p:nvSpPr>
          <p:cNvPr id="3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39" name="object 3"/>
          <p:cNvSpPr/>
          <p:nvPr/>
        </p:nvSpPr>
        <p:spPr>
          <a:xfrm>
            <a:off x="0" y="1524000"/>
            <a:ext cx="4305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54723" y="15735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45" name="object 20">
            <a:extLst>
              <a:ext uri="{FF2B5EF4-FFF2-40B4-BE49-F238E27FC236}">
                <a16:creationId xmlns="" xmlns:a16="http://schemas.microsoft.com/office/drawing/2014/main" id="{6FE6532C-2AFB-4985-81C8-2E14E662312D}"/>
              </a:ext>
            </a:extLst>
          </p:cNvPr>
          <p:cNvSpPr/>
          <p:nvPr/>
        </p:nvSpPr>
        <p:spPr>
          <a:xfrm>
            <a:off x="3924300" y="15240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94956964"/>
              </p:ext>
            </p:extLst>
          </p:nvPr>
        </p:nvGraphicFramePr>
        <p:xfrm>
          <a:off x="342901" y="2057401"/>
          <a:ext cx="6934200" cy="1123950"/>
        </p:xfrm>
        <a:graphic>
          <a:graphicData uri="http://schemas.openxmlformats.org/drawingml/2006/table">
            <a:tbl>
              <a:tblPr firstRow="1" bandRow="1">
                <a:tableStyleId>{5C22544A-7EE6-4342-B048-85BDC9FD1C3A}</a:tableStyleId>
              </a:tblPr>
              <a:tblGrid>
                <a:gridCol w="473904">
                  <a:extLst>
                    <a:ext uri="{9D8B030D-6E8A-4147-A177-3AD203B41FA5}">
                      <a16:colId xmlns="" xmlns:a16="http://schemas.microsoft.com/office/drawing/2014/main" val="3373966583"/>
                    </a:ext>
                  </a:extLst>
                </a:gridCol>
                <a:gridCol w="3259895">
                  <a:extLst>
                    <a:ext uri="{9D8B030D-6E8A-4147-A177-3AD203B41FA5}">
                      <a16:colId xmlns="" xmlns:a16="http://schemas.microsoft.com/office/drawing/2014/main" val="3157014140"/>
                    </a:ext>
                  </a:extLst>
                </a:gridCol>
                <a:gridCol w="1847745"/>
                <a:gridCol w="1352656">
                  <a:extLst>
                    <a:ext uri="{9D8B030D-6E8A-4147-A177-3AD203B41FA5}">
                      <a16:colId xmlns="" xmlns:a16="http://schemas.microsoft.com/office/drawing/2014/main"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Specification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Raw</a:t>
                      </a:r>
                      <a:r>
                        <a:rPr lang="en-US" sz="1000" b="0" i="0" u="none" strike="noStrike" baseline="0" dirty="0" smtClean="0">
                          <a:solidFill>
                            <a:srgbClr val="808080"/>
                          </a:solidFill>
                          <a:effectLst/>
                          <a:latin typeface="Calibri" panose="020F0502020204030204" pitchFamily="34" charset="0"/>
                        </a:rPr>
                        <a:t> Sewage Collection Tank</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6.67*5*3</a:t>
                      </a:r>
                      <a:r>
                        <a:rPr lang="en-US" sz="1000" b="0" i="0" u="none" strike="noStrike" baseline="0" dirty="0" smtClean="0">
                          <a:solidFill>
                            <a:srgbClr val="808080"/>
                          </a:solidFill>
                          <a:effectLst/>
                          <a:latin typeface="Calibri" panose="020F0502020204030204" pitchFamily="34" charset="0"/>
                        </a:rPr>
                        <a:t> SWD + 0.3 Meter FB</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baseline="0" dirty="0" smtClean="0">
                          <a:solidFill>
                            <a:srgbClr val="808080"/>
                          </a:solidFill>
                          <a:effectLst/>
                          <a:latin typeface="Calibri" panose="020F0502020204030204" pitchFamily="34" charset="0"/>
                        </a:rPr>
                        <a:t>Aeration </a:t>
                      </a:r>
                      <a:r>
                        <a:rPr lang="en-US" sz="1000" b="0" i="0" u="none" strike="noStrike" baseline="0" dirty="0" smtClean="0">
                          <a:solidFill>
                            <a:srgbClr val="808080"/>
                          </a:solidFill>
                          <a:effectLst/>
                          <a:latin typeface="Calibri" panose="020F0502020204030204" pitchFamily="34" charset="0"/>
                          <a:ea typeface="+mn-ea"/>
                          <a:cs typeface="+mn-cs"/>
                        </a:rPr>
                        <a:t>Tank (1 No.)</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7.17*5*3 m SWD</a:t>
                      </a:r>
                      <a:r>
                        <a:rPr lang="en-US" sz="1000" b="0" i="0" u="none" strike="noStrike" baseline="0" dirty="0" smtClean="0">
                          <a:solidFill>
                            <a:srgbClr val="808080"/>
                          </a:solidFill>
                          <a:effectLst/>
                          <a:latin typeface="Calibri" panose="020F0502020204030204" pitchFamily="34" charset="0"/>
                        </a:rPr>
                        <a:t> + 0.3 Meter FB</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a:t>
                      </a:r>
                      <a:r>
                        <a:rPr lang="en-US" sz="1000" b="0" i="0" u="none" strike="noStrike" baseline="0" dirty="0" smtClean="0">
                          <a:solidFill>
                            <a:srgbClr val="808080"/>
                          </a:solidFill>
                          <a:effectLst/>
                          <a:latin typeface="Calibri" panose="020F0502020204030204" pitchFamily="34" charset="0"/>
                        </a:rPr>
                        <a:t> water collection tank</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3.33</a:t>
                      </a:r>
                      <a:r>
                        <a:rPr lang="en-US" sz="1000" b="0" i="0" u="none" strike="noStrike" baseline="0" dirty="0" smtClean="0">
                          <a:solidFill>
                            <a:srgbClr val="808080"/>
                          </a:solidFill>
                          <a:effectLst/>
                          <a:latin typeface="Calibri" panose="020F0502020204030204" pitchFamily="34" charset="0"/>
                        </a:rPr>
                        <a:t>*5*3 m SWD + 0.3 m FB</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above tank volume will depend on water depth. Water depth should be 2.5m. If it is changed than dimension will be changed.</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22213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2851</TotalTime>
  <Words>1663</Words>
  <Application>Microsoft Office PowerPoint</Application>
  <PresentationFormat>Custom</PresentationFormat>
  <Paragraphs>255</Paragraphs>
  <Slides>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491</cp:revision>
  <cp:lastPrinted>2018-03-03T08:51:40Z</cp:lastPrinted>
  <dcterms:created xsi:type="dcterms:W3CDTF">2018-02-18T07:33:25Z</dcterms:created>
  <dcterms:modified xsi:type="dcterms:W3CDTF">2019-03-20T10:14:49Z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