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35" r:id="rId2"/>
    <p:sldId id="336" r:id="rId3"/>
  </p:sldIdLst>
  <p:sldSz cx="7543800" cy="10058400"/>
  <p:notesSz cx="7543800" cy="10058400"/>
  <p:defaultTextStyle>
    <a:defPPr>
      <a:defRPr lang="en-US"/>
    </a:defPPr>
    <a:lvl1pPr marL="0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2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2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4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44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06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66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28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89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8">
          <p15:clr>
            <a:srgbClr val="A4A3A4"/>
          </p15:clr>
        </p15:guide>
        <p15:guide id="2" pos="237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C872"/>
    <a:srgbClr val="EDBA4C"/>
    <a:srgbClr val="61B138"/>
    <a:srgbClr val="9ACE80"/>
    <a:srgbClr val="6EB848"/>
    <a:srgbClr val="267D9D"/>
    <a:srgbClr val="FFC033"/>
    <a:srgbClr val="EAF2D2"/>
    <a:srgbClr val="DFEBB7"/>
    <a:srgbClr val="BCD6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56" autoAdjust="0"/>
    <p:restoredTop sz="95417" autoAdjust="0"/>
  </p:normalViewPr>
  <p:slideViewPr>
    <p:cSldViewPr>
      <p:cViewPr>
        <p:scale>
          <a:sx n="100" d="100"/>
          <a:sy n="100" d="100"/>
        </p:scale>
        <p:origin x="1230" y="-1080"/>
      </p:cViewPr>
      <p:guideLst>
        <p:guide orient="horz" pos="2880"/>
        <p:guide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774" y="-84"/>
      </p:cViewPr>
      <p:guideLst>
        <p:guide orient="horz" pos="3168"/>
        <p:guide pos="237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68663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3550" y="0"/>
            <a:ext cx="3268663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3926B-0ADE-4DFF-91B1-D15D027C6132}" type="datetimeFigureOut">
              <a:rPr lang="en-IN" smtClean="0"/>
              <a:pPr/>
              <a:t>05-08-2019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98725" y="1257300"/>
            <a:ext cx="25463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4063" y="4840288"/>
            <a:ext cx="6035675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268663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3550" y="9553575"/>
            <a:ext cx="3268663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D42E5-F7AF-4D6A-B5E5-0E1CE7DD5A2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7501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2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2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84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44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06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66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28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89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D42E5-F7AF-4D6A-B5E5-0E1CE7DD5A24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1363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5785" y="3118104"/>
            <a:ext cx="6412230" cy="453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1570" y="5632704"/>
            <a:ext cx="5280660" cy="2812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7EF5A-5C99-4003-9627-1C5813ED2676}" type="datetime3">
              <a:rPr lang="en-US" smtClean="0"/>
              <a:pPr/>
              <a:t>5 August 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60017" y="1044694"/>
            <a:ext cx="959485" cy="446276"/>
          </a:xfrm>
        </p:spPr>
        <p:txBody>
          <a:bodyPr lIns="0" tIns="0" rIns="0" bIns="0"/>
          <a:lstStyle>
            <a:lvl1pPr>
              <a:defRPr sz="2900" b="0" i="0">
                <a:solidFill>
                  <a:srgbClr val="BB233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48ECC-9D4C-4C8C-ACD7-F2B0F684DF16}" type="datetime3">
              <a:rPr lang="en-US" smtClean="0"/>
              <a:pPr/>
              <a:t>5 August 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60017" y="1044694"/>
            <a:ext cx="959485" cy="446276"/>
          </a:xfrm>
        </p:spPr>
        <p:txBody>
          <a:bodyPr lIns="0" tIns="0" rIns="0" bIns="0"/>
          <a:lstStyle>
            <a:lvl1pPr>
              <a:defRPr sz="2900" b="0" i="0">
                <a:solidFill>
                  <a:srgbClr val="BB233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190" y="2313432"/>
            <a:ext cx="3281553" cy="2812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85057" y="2313432"/>
            <a:ext cx="3281553" cy="2812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2669F-77CE-4C5E-9B14-7BC98EC6A8D0}" type="datetime3">
              <a:rPr lang="en-US" smtClean="0"/>
              <a:pPr/>
              <a:t>5 August 2019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60017" y="1044694"/>
            <a:ext cx="959485" cy="446276"/>
          </a:xfrm>
        </p:spPr>
        <p:txBody>
          <a:bodyPr lIns="0" tIns="0" rIns="0" bIns="0"/>
          <a:lstStyle>
            <a:lvl1pPr>
              <a:defRPr sz="2900" b="0" i="0">
                <a:solidFill>
                  <a:srgbClr val="BB233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1B145-D56A-414D-9A82-05B8723DA32A}" type="datetime3">
              <a:rPr lang="en-US" smtClean="0"/>
              <a:pPr/>
              <a:t>5 August 2019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CC8E1-4690-46E1-BD62-B797674B2197}" type="datetime3">
              <a:rPr lang="en-US" smtClean="0"/>
              <a:pPr/>
              <a:t>5 August 2019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60017" y="1044694"/>
            <a:ext cx="959485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BB233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2305" y="1924726"/>
            <a:ext cx="6219190" cy="2812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4892" y="9354312"/>
            <a:ext cx="24140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190" y="9354312"/>
            <a:ext cx="17350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ED25A-4502-4872-ADAF-4B4C524A399F}" type="datetime3">
              <a:rPr lang="en-US" smtClean="0"/>
              <a:pPr/>
              <a:t>5 August 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1536" y="9354312"/>
            <a:ext cx="17350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5">
        <a:defRPr>
          <a:latin typeface="+mn-lt"/>
          <a:ea typeface="+mn-ea"/>
          <a:cs typeface="+mn-cs"/>
        </a:defRPr>
      </a:lvl2pPr>
      <a:lvl3pPr marL="914409">
        <a:defRPr>
          <a:latin typeface="+mn-lt"/>
          <a:ea typeface="+mn-ea"/>
          <a:cs typeface="+mn-cs"/>
        </a:defRPr>
      </a:lvl3pPr>
      <a:lvl4pPr marL="1371614">
        <a:defRPr>
          <a:latin typeface="+mn-lt"/>
          <a:ea typeface="+mn-ea"/>
          <a:cs typeface="+mn-cs"/>
        </a:defRPr>
      </a:lvl4pPr>
      <a:lvl5pPr marL="1828818">
        <a:defRPr>
          <a:latin typeface="+mn-lt"/>
          <a:ea typeface="+mn-ea"/>
          <a:cs typeface="+mn-cs"/>
        </a:defRPr>
      </a:lvl5pPr>
      <a:lvl6pPr marL="2286023">
        <a:defRPr>
          <a:latin typeface="+mn-lt"/>
          <a:ea typeface="+mn-ea"/>
          <a:cs typeface="+mn-cs"/>
        </a:defRPr>
      </a:lvl6pPr>
      <a:lvl7pPr marL="2743227">
        <a:defRPr>
          <a:latin typeface="+mn-lt"/>
          <a:ea typeface="+mn-ea"/>
          <a:cs typeface="+mn-cs"/>
        </a:defRPr>
      </a:lvl7pPr>
      <a:lvl8pPr marL="3200432">
        <a:defRPr>
          <a:latin typeface="+mn-lt"/>
          <a:ea typeface="+mn-ea"/>
          <a:cs typeface="+mn-cs"/>
        </a:defRPr>
      </a:lvl8pPr>
      <a:lvl9pPr marL="365763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5">
        <a:defRPr>
          <a:latin typeface="+mn-lt"/>
          <a:ea typeface="+mn-ea"/>
          <a:cs typeface="+mn-cs"/>
        </a:defRPr>
      </a:lvl2pPr>
      <a:lvl3pPr marL="914409">
        <a:defRPr>
          <a:latin typeface="+mn-lt"/>
          <a:ea typeface="+mn-ea"/>
          <a:cs typeface="+mn-cs"/>
        </a:defRPr>
      </a:lvl3pPr>
      <a:lvl4pPr marL="1371614">
        <a:defRPr>
          <a:latin typeface="+mn-lt"/>
          <a:ea typeface="+mn-ea"/>
          <a:cs typeface="+mn-cs"/>
        </a:defRPr>
      </a:lvl4pPr>
      <a:lvl5pPr marL="1828818">
        <a:defRPr>
          <a:latin typeface="+mn-lt"/>
          <a:ea typeface="+mn-ea"/>
          <a:cs typeface="+mn-cs"/>
        </a:defRPr>
      </a:lvl5pPr>
      <a:lvl6pPr marL="2286023">
        <a:defRPr>
          <a:latin typeface="+mn-lt"/>
          <a:ea typeface="+mn-ea"/>
          <a:cs typeface="+mn-cs"/>
        </a:defRPr>
      </a:lvl6pPr>
      <a:lvl7pPr marL="2743227">
        <a:defRPr>
          <a:latin typeface="+mn-lt"/>
          <a:ea typeface="+mn-ea"/>
          <a:cs typeface="+mn-cs"/>
        </a:defRPr>
      </a:lvl7pPr>
      <a:lvl8pPr marL="3200432">
        <a:defRPr>
          <a:latin typeface="+mn-lt"/>
          <a:ea typeface="+mn-ea"/>
          <a:cs typeface="+mn-cs"/>
        </a:defRPr>
      </a:lvl8pPr>
      <a:lvl9pPr marL="365763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xmlns="" id="{03595E69-4F6A-4562-9D0C-BA1D48594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542981"/>
              </p:ext>
            </p:extLst>
          </p:nvPr>
        </p:nvGraphicFramePr>
        <p:xfrm>
          <a:off x="266700" y="7620000"/>
          <a:ext cx="701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xmlns="" val="2856138856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xmlns="" val="123689964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2385823872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endParaRPr lang="en-IN" sz="1000" dirty="0">
                        <a:latin typeface="+mj-lt"/>
                        <a:ea typeface="Lato" pitchFamily="34" charset="0"/>
                        <a:cs typeface="Lato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Lato" pitchFamily="34" charset="0"/>
                        <a:cs typeface="Lato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 dirty="0">
                        <a:latin typeface="+mj-lt"/>
                        <a:ea typeface="Lato" pitchFamily="34" charset="0"/>
                        <a:cs typeface="Lato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7124901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xmlns="" id="{769E6CD4-D47D-4034-AA1E-FCD8752AE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353050"/>
              </p:ext>
            </p:extLst>
          </p:nvPr>
        </p:nvGraphicFramePr>
        <p:xfrm>
          <a:off x="5372098" y="8823960"/>
          <a:ext cx="13934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464">
                  <a:extLst>
                    <a:ext uri="{9D8B030D-6E8A-4147-A177-3AD203B41FA5}">
                      <a16:colId xmlns:a16="http://schemas.microsoft.com/office/drawing/2014/main" xmlns="" val="2235553535"/>
                    </a:ext>
                  </a:extLst>
                </a:gridCol>
              </a:tblGrid>
              <a:tr h="180340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Authorised Signatory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03268524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xmlns="" id="{29EFD627-B005-4C2D-AB6E-0EEB7D322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209672"/>
              </p:ext>
            </p:extLst>
          </p:nvPr>
        </p:nvGraphicFramePr>
        <p:xfrm>
          <a:off x="3305175" y="8945880"/>
          <a:ext cx="104354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549">
                  <a:extLst>
                    <a:ext uri="{9D8B030D-6E8A-4147-A177-3AD203B41FA5}">
                      <a16:colId xmlns:a16="http://schemas.microsoft.com/office/drawing/2014/main" xmlns="" val="2235553535"/>
                    </a:ext>
                  </a:extLst>
                </a:gridCol>
              </a:tblGrid>
              <a:tr h="180340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rgbClr val="0988A8"/>
                          </a:solidFill>
                          <a:latin typeface="+mj-lt"/>
                        </a:rPr>
                        <a:t>   </a:t>
                      </a:r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Checked</a:t>
                      </a:r>
                      <a:r>
                        <a:rPr lang="en-IN" sz="1000" b="1" dirty="0">
                          <a:solidFill>
                            <a:srgbClr val="0988A8"/>
                          </a:solidFill>
                          <a:latin typeface="+mj-lt"/>
                        </a:rPr>
                        <a:t> </a:t>
                      </a:r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By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03268524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xmlns="" id="{B6883FF3-7116-4375-8CDC-46954A586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067083"/>
              </p:ext>
            </p:extLst>
          </p:nvPr>
        </p:nvGraphicFramePr>
        <p:xfrm>
          <a:off x="3162300" y="8702040"/>
          <a:ext cx="135304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043">
                  <a:extLst>
                    <a:ext uri="{9D8B030D-6E8A-4147-A177-3AD203B41FA5}">
                      <a16:colId xmlns:a16="http://schemas.microsoft.com/office/drawing/2014/main" xmlns="" val="2235553535"/>
                    </a:ext>
                  </a:extLst>
                </a:gridCol>
              </a:tblGrid>
              <a:tr h="180340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Technical</a:t>
                      </a:r>
                      <a:r>
                        <a:rPr lang="en-IN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 Engineer</a:t>
                      </a:r>
                      <a:endParaRPr lang="en-IN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03268524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xmlns="" id="{D5648B09-DD64-414A-934C-F8DBF4E86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182221"/>
              </p:ext>
            </p:extLst>
          </p:nvPr>
        </p:nvGraphicFramePr>
        <p:xfrm>
          <a:off x="952500" y="8945880"/>
          <a:ext cx="104354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549">
                  <a:extLst>
                    <a:ext uri="{9D8B030D-6E8A-4147-A177-3AD203B41FA5}">
                      <a16:colId xmlns:a16="http://schemas.microsoft.com/office/drawing/2014/main" xmlns="" val="2235553535"/>
                    </a:ext>
                  </a:extLst>
                </a:gridCol>
              </a:tblGrid>
              <a:tr h="180340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Prepared</a:t>
                      </a:r>
                      <a:r>
                        <a:rPr lang="en-IN" sz="1000" b="1" dirty="0">
                          <a:solidFill>
                            <a:srgbClr val="0988A8"/>
                          </a:solidFill>
                          <a:latin typeface="+mj-lt"/>
                        </a:rPr>
                        <a:t> </a:t>
                      </a:r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By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03268524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xmlns="" id="{44EA3E23-7FFD-4DC9-91E5-4341BB9B4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188375"/>
              </p:ext>
            </p:extLst>
          </p:nvPr>
        </p:nvGraphicFramePr>
        <p:xfrm>
          <a:off x="723900" y="8692515"/>
          <a:ext cx="1524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235553535"/>
                    </a:ext>
                  </a:extLst>
                </a:gridCol>
              </a:tblGrid>
              <a:tr h="180340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Sales</a:t>
                      </a:r>
                      <a:r>
                        <a:rPr lang="en-IN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 Co coordinator</a:t>
                      </a:r>
                      <a:endParaRPr lang="en-IN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03268524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xmlns="" id="{8D7DFF25-55C5-4D36-B9F9-EFCCCEDAD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726720"/>
              </p:ext>
            </p:extLst>
          </p:nvPr>
        </p:nvGraphicFramePr>
        <p:xfrm>
          <a:off x="266700" y="1859280"/>
          <a:ext cx="70104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50">
                  <a:extLst>
                    <a:ext uri="{9D8B030D-6E8A-4147-A177-3AD203B41FA5}">
                      <a16:colId xmlns:a16="http://schemas.microsoft.com/office/drawing/2014/main" xmlns="" val="2342809242"/>
                    </a:ext>
                  </a:extLst>
                </a:gridCol>
                <a:gridCol w="3506450">
                  <a:extLst>
                    <a:ext uri="{9D8B030D-6E8A-4147-A177-3AD203B41FA5}">
                      <a16:colId xmlns:a16="http://schemas.microsoft.com/office/drawing/2014/main" xmlns="" val="2791637161"/>
                    </a:ext>
                  </a:extLst>
                </a:gridCol>
              </a:tblGrid>
              <a:tr h="742276">
                <a:tc>
                  <a:txBody>
                    <a:bodyPr/>
                    <a:lstStyle/>
                    <a:p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Environ</a:t>
                      </a:r>
                      <a:endParaRPr lang="en-IN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14-15-16 Rudraksh Complex ,</a:t>
                      </a:r>
                    </a:p>
                    <a:p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Opp. Annapurna Hotel ,GIDC Phase I, Vatva 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Ahmedabad </a:t>
                      </a:r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 </a:t>
                      </a:r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382445, Gujarat </a:t>
                      </a:r>
                    </a:p>
                    <a:p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Phone </a:t>
                      </a:r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No.    : +91 </a:t>
                      </a:r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79</a:t>
                      </a:r>
                      <a:r>
                        <a:rPr lang="en-IN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40027345</a:t>
                      </a:r>
                      <a:endParaRPr lang="en-IN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Quotation No	                   	: </a:t>
                      </a:r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ENVQ89__</a:t>
                      </a:r>
                      <a:endParaRPr lang="en-IN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  <a:p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Quotation Date		: </a:t>
                      </a:r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00.10.2019</a:t>
                      </a:r>
                      <a:endParaRPr lang="en-IN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  <a:p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Sales Contact Person	: </a:t>
                      </a:r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Vishal</a:t>
                      </a:r>
                      <a:r>
                        <a:rPr lang="en-IN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IN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Parekh</a:t>
                      </a:r>
                      <a:endParaRPr lang="en-IN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  <a:p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Contact No		: +91 </a:t>
                      </a:r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9825926676</a:t>
                      </a:r>
                      <a:endParaRPr lang="en-IN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  <a:p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Email		</a:t>
                      </a:r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:</a:t>
                      </a:r>
                      <a:r>
                        <a:rPr lang="en-IN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IN" sz="8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sales@environindia.net</a:t>
                      </a:r>
                      <a:endParaRPr lang="en-IN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1518033"/>
                  </a:ext>
                </a:extLst>
              </a:tr>
              <a:tr h="742276">
                <a:tc>
                  <a:txBody>
                    <a:bodyPr/>
                    <a:lstStyle/>
                    <a:p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To</a:t>
                      </a:r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endParaRPr lang="en-IN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Enquiry Reference No.	: By </a:t>
                      </a:r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Visit</a:t>
                      </a:r>
                      <a:endParaRPr lang="en-IN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  <a:p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Enquiry Reference Date.	: </a:t>
                      </a:r>
                      <a:endParaRPr lang="en-IN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  <a:p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Email </a:t>
                      </a:r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ID	</a:t>
                      </a:r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                               </a:t>
                      </a:r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:</a:t>
                      </a:r>
                    </a:p>
                    <a:p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Kind </a:t>
                      </a:r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Attention		</a:t>
                      </a:r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:</a:t>
                      </a:r>
                    </a:p>
                    <a:p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Mobile </a:t>
                      </a:r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No.		: +</a:t>
                      </a:r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91</a:t>
                      </a:r>
                      <a:endParaRPr lang="en-IN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56036356"/>
                  </a:ext>
                </a:extLst>
              </a:tr>
              <a:tr h="222328">
                <a:tc>
                  <a:txBody>
                    <a:bodyPr/>
                    <a:lstStyle/>
                    <a:p>
                      <a:endParaRPr lang="en-IN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xmlns="" id="{76B1AAC6-23DE-4438-BC97-3B72CCC02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495655"/>
              </p:ext>
            </p:extLst>
          </p:nvPr>
        </p:nvGraphicFramePr>
        <p:xfrm>
          <a:off x="266701" y="3810000"/>
          <a:ext cx="7010399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792">
                  <a:extLst>
                    <a:ext uri="{9D8B030D-6E8A-4147-A177-3AD203B41FA5}">
                      <a16:colId xmlns:a16="http://schemas.microsoft.com/office/drawing/2014/main" xmlns="" val="426547591"/>
                    </a:ext>
                  </a:extLst>
                </a:gridCol>
                <a:gridCol w="3239048">
                  <a:extLst>
                    <a:ext uri="{9D8B030D-6E8A-4147-A177-3AD203B41FA5}">
                      <a16:colId xmlns:a16="http://schemas.microsoft.com/office/drawing/2014/main" xmlns="" val="2169212374"/>
                    </a:ext>
                  </a:extLst>
                </a:gridCol>
                <a:gridCol w="441689">
                  <a:extLst>
                    <a:ext uri="{9D8B030D-6E8A-4147-A177-3AD203B41FA5}">
                      <a16:colId xmlns:a16="http://schemas.microsoft.com/office/drawing/2014/main" xmlns="" val="3509574035"/>
                    </a:ext>
                  </a:extLst>
                </a:gridCol>
                <a:gridCol w="588918">
                  <a:extLst>
                    <a:ext uri="{9D8B030D-6E8A-4147-A177-3AD203B41FA5}">
                      <a16:colId xmlns:a16="http://schemas.microsoft.com/office/drawing/2014/main" xmlns="" val="1065217496"/>
                    </a:ext>
                  </a:extLst>
                </a:gridCol>
                <a:gridCol w="1082798">
                  <a:extLst>
                    <a:ext uri="{9D8B030D-6E8A-4147-A177-3AD203B41FA5}">
                      <a16:colId xmlns:a16="http://schemas.microsoft.com/office/drawing/2014/main" xmlns="" val="1763197752"/>
                    </a:ext>
                  </a:extLst>
                </a:gridCol>
                <a:gridCol w="1032154">
                  <a:extLst>
                    <a:ext uri="{9D8B030D-6E8A-4147-A177-3AD203B41FA5}">
                      <a16:colId xmlns:a16="http://schemas.microsoft.com/office/drawing/2014/main" xmlns="" val="17473197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Sr. No.</a:t>
                      </a:r>
                      <a:endParaRPr lang="en-IN" sz="1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Item Description</a:t>
                      </a:r>
                      <a:endParaRPr lang="en-IN" sz="1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Qty</a:t>
                      </a:r>
                      <a:endParaRPr lang="en-IN" sz="1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Unit</a:t>
                      </a:r>
                      <a:endParaRPr lang="en-IN" sz="1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Unit Price</a:t>
                      </a:r>
                      <a:endParaRPr lang="en-IN" sz="1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Total Price</a:t>
                      </a:r>
                      <a:endParaRPr lang="en-IN" sz="1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31018074"/>
                  </a:ext>
                </a:extLst>
              </a:tr>
              <a:tr h="422431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Consultation for Application of CTE /CCA for plant located at Ahmedabad.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  <a:p>
                      <a:pPr marL="171450" marR="0" indent="-1714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Prepared related documents and submit online and get it</a:t>
                      </a:r>
                      <a:r>
                        <a:rPr lang="en-US" sz="10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accepted by the Gujarat pollution Control Board along with the</a:t>
                      </a:r>
                      <a:r>
                        <a:rPr lang="en-US" sz="10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quarries raised of the same</a:t>
                      </a:r>
                    </a:p>
                    <a:p>
                      <a:pPr marL="171450" marR="0" indent="-1714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Presentation in Gujarat Pollution Control Board behalf of your</a:t>
                      </a:r>
                      <a:r>
                        <a:rPr lang="en-US" sz="10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company</a:t>
                      </a:r>
                    </a:p>
                    <a:p>
                      <a:pPr marL="171450" marR="0" indent="-1714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Submit the physical Copy to GPCB at Regional office and</a:t>
                      </a:r>
                      <a:r>
                        <a:rPr lang="en-US" sz="10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US" sz="1000" b="1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Gandhinagar</a:t>
                      </a:r>
                      <a:r>
                        <a:rPr lang="en-US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.</a:t>
                      </a:r>
                    </a:p>
                    <a:p>
                      <a:pPr marL="171450" marR="0" indent="-1714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Follow up with the GPCB</a:t>
                      </a:r>
                    </a:p>
                    <a:p>
                      <a:pPr marL="171450" marR="0" indent="-1714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Get the CTE</a:t>
                      </a:r>
                    </a:p>
                    <a:p>
                      <a:pPr marL="171450" marR="0" indent="-1714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Application of CCA and compliance of entire legal requirement of</a:t>
                      </a:r>
                      <a:r>
                        <a:rPr lang="en-US" sz="10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EPA 1986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 Below Charges As per attached separate file )</a:t>
                      </a:r>
                      <a:endParaRPr lang="en-US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  <a:p>
                      <a:pPr marL="228600" marR="0" indent="-2286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NOC fees (Based on CA </a:t>
                      </a:r>
                      <a:r>
                        <a:rPr lang="en-US" sz="900" b="1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Certi</a:t>
                      </a:r>
                      <a:r>
                        <a:rPr lang="en-US" sz="9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. Investment value)</a:t>
                      </a:r>
                    </a:p>
                    <a:p>
                      <a:pPr marL="228600" marR="0" indent="-2286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CCA fees for Air Act: As per small scale Industries (For 5 years)</a:t>
                      </a:r>
                    </a:p>
                    <a:p>
                      <a:pPr marL="228600" marR="0" indent="-2286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CCA fees for Water Act : As per KL/D consumption (For 5 years)</a:t>
                      </a:r>
                    </a:p>
                    <a:p>
                      <a:pPr marL="228600" marR="0" indent="-2286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CCA fees for </a:t>
                      </a:r>
                      <a:r>
                        <a:rPr lang="en-US" sz="900" b="1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Haz</a:t>
                      </a:r>
                      <a:r>
                        <a:rPr lang="en-US" sz="9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 waste Act: As per small scale Industries (For 5</a:t>
                      </a:r>
                      <a:r>
                        <a:rPr lang="en-US" sz="9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US" sz="9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years)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en-IN" sz="1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Nos</a:t>
                      </a:r>
                      <a:endParaRPr lang="en-IN" sz="1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Rs</a:t>
                      </a:r>
                      <a:r>
                        <a:rPr lang="en-IN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. 50,000/-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IN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50,000/-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60128737"/>
                  </a:ext>
                </a:extLst>
              </a:tr>
            </a:tbl>
          </a:graphicData>
        </a:graphic>
      </p:graphicFrame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9D43C862-2066-43F7-A7BD-CA15A01A5CF9}"/>
              </a:ext>
            </a:extLst>
          </p:cNvPr>
          <p:cNvCxnSpPr/>
          <p:nvPr/>
        </p:nvCxnSpPr>
        <p:spPr>
          <a:xfrm>
            <a:off x="1104900" y="8945880"/>
            <a:ext cx="76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1E179CF5-4CCF-416D-AB23-C809C159837A}"/>
              </a:ext>
            </a:extLst>
          </p:cNvPr>
          <p:cNvCxnSpPr>
            <a:cxnSpLocks/>
          </p:cNvCxnSpPr>
          <p:nvPr/>
        </p:nvCxnSpPr>
        <p:spPr>
          <a:xfrm>
            <a:off x="3467100" y="8945880"/>
            <a:ext cx="76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pPr/>
              <a:t>1</a:t>
            </a:fld>
            <a:endParaRPr lang="en-IN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xmlns="" id="{6554019D-EF24-4383-9AE3-070CA2952B35}"/>
              </a:ext>
            </a:extLst>
          </p:cNvPr>
          <p:cNvSpPr/>
          <p:nvPr/>
        </p:nvSpPr>
        <p:spPr>
          <a:xfrm>
            <a:off x="0" y="1469871"/>
            <a:ext cx="7543800" cy="359150"/>
          </a:xfrm>
          <a:custGeom>
            <a:avLst/>
            <a:gdLst/>
            <a:ahLst/>
            <a:cxnLst/>
            <a:rect l="l" t="t" r="r" b="b"/>
            <a:pathLst>
              <a:path w="7772400" h="585469">
                <a:moveTo>
                  <a:pt x="0" y="585216"/>
                </a:moveTo>
                <a:lnTo>
                  <a:pt x="7772400" y="585216"/>
                </a:lnTo>
                <a:lnTo>
                  <a:pt x="7772400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8FC872"/>
          </a:solidFill>
          <a:ln>
            <a:solidFill>
              <a:srgbClr val="8FC872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xmlns="" id="{F723205C-906C-4B80-B767-983FEAD77FD2}"/>
              </a:ext>
            </a:extLst>
          </p:cNvPr>
          <p:cNvSpPr/>
          <p:nvPr/>
        </p:nvSpPr>
        <p:spPr>
          <a:xfrm>
            <a:off x="0" y="1469806"/>
            <a:ext cx="6664782" cy="358994"/>
          </a:xfrm>
          <a:prstGeom prst="rect">
            <a:avLst/>
          </a:prstGeom>
          <a:solidFill>
            <a:srgbClr val="8FC872"/>
          </a:solidFill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xmlns="" id="{C13CEE4F-4B5F-4CCF-8CFC-41212E68753B}"/>
              </a:ext>
            </a:extLst>
          </p:cNvPr>
          <p:cNvSpPr/>
          <p:nvPr/>
        </p:nvSpPr>
        <p:spPr>
          <a:xfrm>
            <a:off x="6630195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1" y="0"/>
                </a:lnTo>
              </a:path>
            </a:pathLst>
          </a:custGeom>
          <a:ln w="6350">
            <a:solidFill>
              <a:srgbClr val="EDBA4C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xmlns="" id="{6079BA07-63A7-4810-B8D2-CE49C6C7CEF2}"/>
              </a:ext>
            </a:extLst>
          </p:cNvPr>
          <p:cNvSpPr/>
          <p:nvPr/>
        </p:nvSpPr>
        <p:spPr>
          <a:xfrm>
            <a:off x="6555608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1" y="0"/>
                </a:lnTo>
              </a:path>
            </a:pathLst>
          </a:custGeom>
          <a:ln w="63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xmlns="" id="{3012C90E-476A-4CE3-8E7B-38EA4BE5BA51}"/>
              </a:ext>
            </a:extLst>
          </p:cNvPr>
          <p:cNvSpPr/>
          <p:nvPr/>
        </p:nvSpPr>
        <p:spPr>
          <a:xfrm>
            <a:off x="6481019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EDBA4C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object 7">
            <a:extLst>
              <a:ext uri="{FF2B5EF4-FFF2-40B4-BE49-F238E27FC236}">
                <a16:creationId xmlns:a16="http://schemas.microsoft.com/office/drawing/2014/main" xmlns="" id="{37E07120-8860-4ABD-BB47-23E759ABF6B1}"/>
              </a:ext>
            </a:extLst>
          </p:cNvPr>
          <p:cNvSpPr/>
          <p:nvPr/>
        </p:nvSpPr>
        <p:spPr>
          <a:xfrm>
            <a:off x="6406443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7" name="object 8">
            <a:extLst>
              <a:ext uri="{FF2B5EF4-FFF2-40B4-BE49-F238E27FC236}">
                <a16:creationId xmlns:a16="http://schemas.microsoft.com/office/drawing/2014/main" xmlns="" id="{FC374A91-147B-4EF9-BE86-26EF39702475}"/>
              </a:ext>
            </a:extLst>
          </p:cNvPr>
          <p:cNvSpPr/>
          <p:nvPr/>
        </p:nvSpPr>
        <p:spPr>
          <a:xfrm>
            <a:off x="6331856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rgbClr val="EDBA4C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object 9">
            <a:extLst>
              <a:ext uri="{FF2B5EF4-FFF2-40B4-BE49-F238E27FC236}">
                <a16:creationId xmlns:a16="http://schemas.microsoft.com/office/drawing/2014/main" xmlns="" id="{328AE1BE-5C8D-42C0-9DE7-DA5EB593FDC5}"/>
              </a:ext>
            </a:extLst>
          </p:cNvPr>
          <p:cNvSpPr/>
          <p:nvPr/>
        </p:nvSpPr>
        <p:spPr>
          <a:xfrm>
            <a:off x="6257270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9" name="object 10">
            <a:extLst>
              <a:ext uri="{FF2B5EF4-FFF2-40B4-BE49-F238E27FC236}">
                <a16:creationId xmlns:a16="http://schemas.microsoft.com/office/drawing/2014/main" xmlns="" id="{6E547EAA-4184-46A7-A210-9FA1A9E17814}"/>
              </a:ext>
            </a:extLst>
          </p:cNvPr>
          <p:cNvSpPr/>
          <p:nvPr/>
        </p:nvSpPr>
        <p:spPr>
          <a:xfrm>
            <a:off x="6182683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EDBA4C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0" name="object 11">
            <a:extLst>
              <a:ext uri="{FF2B5EF4-FFF2-40B4-BE49-F238E27FC236}">
                <a16:creationId xmlns:a16="http://schemas.microsoft.com/office/drawing/2014/main" xmlns="" id="{E60CE44E-C1BD-4155-8745-3535C7662648}"/>
              </a:ext>
            </a:extLst>
          </p:cNvPr>
          <p:cNvSpPr/>
          <p:nvPr/>
        </p:nvSpPr>
        <p:spPr>
          <a:xfrm>
            <a:off x="6108096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1" name="object 12">
            <a:extLst>
              <a:ext uri="{FF2B5EF4-FFF2-40B4-BE49-F238E27FC236}">
                <a16:creationId xmlns:a16="http://schemas.microsoft.com/office/drawing/2014/main" xmlns="" id="{78E6F3E2-CB4E-4D65-99CC-27E3B4718367}"/>
              </a:ext>
            </a:extLst>
          </p:cNvPr>
          <p:cNvSpPr/>
          <p:nvPr/>
        </p:nvSpPr>
        <p:spPr>
          <a:xfrm>
            <a:off x="6033520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rgbClr val="EDBA4C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2" name="object 13">
            <a:extLst>
              <a:ext uri="{FF2B5EF4-FFF2-40B4-BE49-F238E27FC236}">
                <a16:creationId xmlns:a16="http://schemas.microsoft.com/office/drawing/2014/main" xmlns="" id="{84BC1B69-D1BC-46A7-BC3B-11C3488F677C}"/>
              </a:ext>
            </a:extLst>
          </p:cNvPr>
          <p:cNvSpPr/>
          <p:nvPr/>
        </p:nvSpPr>
        <p:spPr>
          <a:xfrm>
            <a:off x="5958933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3" name="object 14">
            <a:extLst>
              <a:ext uri="{FF2B5EF4-FFF2-40B4-BE49-F238E27FC236}">
                <a16:creationId xmlns:a16="http://schemas.microsoft.com/office/drawing/2014/main" xmlns="" id="{27D0C304-4991-4B0B-8C3F-19BCC3C100C4}"/>
              </a:ext>
            </a:extLst>
          </p:cNvPr>
          <p:cNvSpPr/>
          <p:nvPr/>
        </p:nvSpPr>
        <p:spPr>
          <a:xfrm>
            <a:off x="5884348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EDBA4C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4" name="object 15">
            <a:extLst>
              <a:ext uri="{FF2B5EF4-FFF2-40B4-BE49-F238E27FC236}">
                <a16:creationId xmlns:a16="http://schemas.microsoft.com/office/drawing/2014/main" xmlns="" id="{E7D34883-7F90-49B1-839A-35384B1530AA}"/>
              </a:ext>
            </a:extLst>
          </p:cNvPr>
          <p:cNvSpPr/>
          <p:nvPr/>
        </p:nvSpPr>
        <p:spPr>
          <a:xfrm>
            <a:off x="5809760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5" name="object 16">
            <a:extLst>
              <a:ext uri="{FF2B5EF4-FFF2-40B4-BE49-F238E27FC236}">
                <a16:creationId xmlns:a16="http://schemas.microsoft.com/office/drawing/2014/main" xmlns="" id="{D84B9CE6-43F4-4D13-B657-88A59B2C5B62}"/>
              </a:ext>
            </a:extLst>
          </p:cNvPr>
          <p:cNvSpPr/>
          <p:nvPr/>
        </p:nvSpPr>
        <p:spPr>
          <a:xfrm>
            <a:off x="5735173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EDBA4C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6" name="object 17">
            <a:extLst>
              <a:ext uri="{FF2B5EF4-FFF2-40B4-BE49-F238E27FC236}">
                <a16:creationId xmlns:a16="http://schemas.microsoft.com/office/drawing/2014/main" xmlns="" id="{5A9A4810-4B44-4D6B-8BEF-A63E58F0B746}"/>
              </a:ext>
            </a:extLst>
          </p:cNvPr>
          <p:cNvSpPr/>
          <p:nvPr/>
        </p:nvSpPr>
        <p:spPr>
          <a:xfrm>
            <a:off x="5660597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7" name="object 18">
            <a:extLst>
              <a:ext uri="{FF2B5EF4-FFF2-40B4-BE49-F238E27FC236}">
                <a16:creationId xmlns:a16="http://schemas.microsoft.com/office/drawing/2014/main" xmlns="" id="{1F528414-700B-4381-B25E-56F8DA4E8787}"/>
              </a:ext>
            </a:extLst>
          </p:cNvPr>
          <p:cNvSpPr/>
          <p:nvPr/>
        </p:nvSpPr>
        <p:spPr>
          <a:xfrm>
            <a:off x="5586010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rgbClr val="EDBA4C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8" name="object 19">
            <a:extLst>
              <a:ext uri="{FF2B5EF4-FFF2-40B4-BE49-F238E27FC236}">
                <a16:creationId xmlns:a16="http://schemas.microsoft.com/office/drawing/2014/main" xmlns="" id="{9ADD8C57-1D6F-4B4E-A360-81D38760CD97}"/>
              </a:ext>
            </a:extLst>
          </p:cNvPr>
          <p:cNvSpPr/>
          <p:nvPr/>
        </p:nvSpPr>
        <p:spPr>
          <a:xfrm>
            <a:off x="5511425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9" name="object 20">
            <a:extLst>
              <a:ext uri="{FF2B5EF4-FFF2-40B4-BE49-F238E27FC236}">
                <a16:creationId xmlns:a16="http://schemas.microsoft.com/office/drawing/2014/main" xmlns="" id="{CEEE379E-670A-4415-A5A5-4F8BBAE5BF77}"/>
              </a:ext>
            </a:extLst>
          </p:cNvPr>
          <p:cNvSpPr/>
          <p:nvPr/>
        </p:nvSpPr>
        <p:spPr>
          <a:xfrm>
            <a:off x="5436838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EDBA4C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1" name="object 21">
            <a:extLst>
              <a:ext uri="{FF2B5EF4-FFF2-40B4-BE49-F238E27FC236}">
                <a16:creationId xmlns:a16="http://schemas.microsoft.com/office/drawing/2014/main" xmlns="" id="{7C57B445-AD17-4DAC-B7F3-EE1F838BF20F}"/>
              </a:ext>
            </a:extLst>
          </p:cNvPr>
          <p:cNvSpPr/>
          <p:nvPr/>
        </p:nvSpPr>
        <p:spPr>
          <a:xfrm>
            <a:off x="5362250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object 22">
            <a:extLst>
              <a:ext uri="{FF2B5EF4-FFF2-40B4-BE49-F238E27FC236}">
                <a16:creationId xmlns:a16="http://schemas.microsoft.com/office/drawing/2014/main" xmlns="" id="{73345926-24B3-49F0-AC0F-910F9CAC11CC}"/>
              </a:ext>
            </a:extLst>
          </p:cNvPr>
          <p:cNvSpPr/>
          <p:nvPr/>
        </p:nvSpPr>
        <p:spPr>
          <a:xfrm>
            <a:off x="5287674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rgbClr val="EDBA4C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xmlns="" id="{E2D3527C-7C9F-4F68-A16D-2FD84D550034}"/>
              </a:ext>
            </a:extLst>
          </p:cNvPr>
          <p:cNvSpPr/>
          <p:nvPr/>
        </p:nvSpPr>
        <p:spPr>
          <a:xfrm>
            <a:off x="5213089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4" name="object 24">
            <a:extLst>
              <a:ext uri="{FF2B5EF4-FFF2-40B4-BE49-F238E27FC236}">
                <a16:creationId xmlns:a16="http://schemas.microsoft.com/office/drawing/2014/main" xmlns="" id="{458B09B8-685B-4021-87D3-F28C4921F80D}"/>
              </a:ext>
            </a:extLst>
          </p:cNvPr>
          <p:cNvSpPr/>
          <p:nvPr/>
        </p:nvSpPr>
        <p:spPr>
          <a:xfrm>
            <a:off x="5138502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00BFDF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5" name="object 25">
            <a:extLst>
              <a:ext uri="{FF2B5EF4-FFF2-40B4-BE49-F238E27FC236}">
                <a16:creationId xmlns:a16="http://schemas.microsoft.com/office/drawing/2014/main" xmlns="" id="{B716939D-91DD-4229-8DA8-8F2EC790DF07}"/>
              </a:ext>
            </a:extLst>
          </p:cNvPr>
          <p:cNvSpPr/>
          <p:nvPr/>
        </p:nvSpPr>
        <p:spPr>
          <a:xfrm>
            <a:off x="5063915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00BFDF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6" name="object 26">
            <a:extLst>
              <a:ext uri="{FF2B5EF4-FFF2-40B4-BE49-F238E27FC236}">
                <a16:creationId xmlns:a16="http://schemas.microsoft.com/office/drawing/2014/main" xmlns="" id="{FFD3E36B-7345-4807-BC96-B933AAF47478}"/>
              </a:ext>
            </a:extLst>
          </p:cNvPr>
          <p:cNvSpPr/>
          <p:nvPr/>
        </p:nvSpPr>
        <p:spPr>
          <a:xfrm>
            <a:off x="4989328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00BFDF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7" name="object 27">
            <a:extLst>
              <a:ext uri="{FF2B5EF4-FFF2-40B4-BE49-F238E27FC236}">
                <a16:creationId xmlns:a16="http://schemas.microsoft.com/office/drawing/2014/main" xmlns="" id="{382A442D-998C-4958-8208-1C5785FB577F}"/>
              </a:ext>
            </a:extLst>
          </p:cNvPr>
          <p:cNvSpPr/>
          <p:nvPr/>
        </p:nvSpPr>
        <p:spPr>
          <a:xfrm>
            <a:off x="4914751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8" name="object 28">
            <a:extLst>
              <a:ext uri="{FF2B5EF4-FFF2-40B4-BE49-F238E27FC236}">
                <a16:creationId xmlns:a16="http://schemas.microsoft.com/office/drawing/2014/main" xmlns="" id="{B6EFE6A2-4217-4746-9E6C-1B10E7ED46BF}"/>
              </a:ext>
            </a:extLst>
          </p:cNvPr>
          <p:cNvSpPr/>
          <p:nvPr/>
        </p:nvSpPr>
        <p:spPr>
          <a:xfrm>
            <a:off x="4840166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EDBA4C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object 29">
            <a:extLst>
              <a:ext uri="{FF2B5EF4-FFF2-40B4-BE49-F238E27FC236}">
                <a16:creationId xmlns:a16="http://schemas.microsoft.com/office/drawing/2014/main" xmlns="" id="{0DB33266-D9A0-4AAC-AC52-DB271CD5AE89}"/>
              </a:ext>
            </a:extLst>
          </p:cNvPr>
          <p:cNvSpPr/>
          <p:nvPr/>
        </p:nvSpPr>
        <p:spPr>
          <a:xfrm>
            <a:off x="4765579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1" name="object 30">
            <a:extLst>
              <a:ext uri="{FF2B5EF4-FFF2-40B4-BE49-F238E27FC236}">
                <a16:creationId xmlns:a16="http://schemas.microsoft.com/office/drawing/2014/main" xmlns="" id="{F1F0942E-4189-4E29-849B-F64A40FEC755}"/>
              </a:ext>
            </a:extLst>
          </p:cNvPr>
          <p:cNvSpPr/>
          <p:nvPr/>
        </p:nvSpPr>
        <p:spPr>
          <a:xfrm>
            <a:off x="4690992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EDBA4C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4" name="object 31">
            <a:extLst>
              <a:ext uri="{FF2B5EF4-FFF2-40B4-BE49-F238E27FC236}">
                <a16:creationId xmlns:a16="http://schemas.microsoft.com/office/drawing/2014/main" xmlns="" id="{DBC61EF4-6740-400E-95F0-13859AB31A24}"/>
              </a:ext>
            </a:extLst>
          </p:cNvPr>
          <p:cNvSpPr/>
          <p:nvPr/>
        </p:nvSpPr>
        <p:spPr>
          <a:xfrm>
            <a:off x="4985791" y="1469871"/>
            <a:ext cx="583565" cy="359150"/>
          </a:xfrm>
          <a:custGeom>
            <a:avLst/>
            <a:gdLst/>
            <a:ahLst/>
            <a:cxnLst/>
            <a:rect l="l" t="t" r="r" b="b"/>
            <a:pathLst>
              <a:path w="583564" h="585469">
                <a:moveTo>
                  <a:pt x="583488" y="0"/>
                </a:moveTo>
                <a:lnTo>
                  <a:pt x="396557" y="0"/>
                </a:lnTo>
                <a:lnTo>
                  <a:pt x="0" y="585216"/>
                </a:lnTo>
                <a:lnTo>
                  <a:pt x="187045" y="585216"/>
                </a:lnTo>
                <a:lnTo>
                  <a:pt x="583488" y="0"/>
                </a:lnTo>
                <a:close/>
              </a:path>
            </a:pathLst>
          </a:custGeom>
          <a:solidFill>
            <a:srgbClr val="EDBA4C"/>
          </a:solidFill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5" name="object 33">
            <a:extLst>
              <a:ext uri="{FF2B5EF4-FFF2-40B4-BE49-F238E27FC236}">
                <a16:creationId xmlns:a16="http://schemas.microsoft.com/office/drawing/2014/main" xmlns="" id="{B1EC3847-869F-4BEA-9920-0C9D94826E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700" y="1524000"/>
            <a:ext cx="395578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600" b="1" spc="15" dirty="0" smtClean="0">
                <a:solidFill>
                  <a:schemeClr val="bg1"/>
                </a:solidFill>
                <a:latin typeface="+mj-lt"/>
                <a:ea typeface="Lato Black" pitchFamily="34" charset="0"/>
                <a:cs typeface="Lato Black" pitchFamily="34" charset="0"/>
              </a:rPr>
              <a:t>Techno-Commercial Offer</a:t>
            </a:r>
            <a:endParaRPr sz="1600" b="1" dirty="0">
              <a:solidFill>
                <a:schemeClr val="bg1"/>
              </a:solidFill>
              <a:latin typeface="+mj-lt"/>
              <a:ea typeface="Lato Black" pitchFamily="34" charset="0"/>
              <a:cs typeface="Lato Black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52399"/>
            <a:ext cx="3124200" cy="11571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81500" y="171271"/>
            <a:ext cx="30597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61B138"/>
                </a:solidFill>
              </a:rPr>
              <a:t>Schedule-II Auditor</a:t>
            </a:r>
          </a:p>
          <a:p>
            <a:pPr algn="ctr"/>
            <a:r>
              <a:rPr lang="en-US" dirty="0">
                <a:solidFill>
                  <a:srgbClr val="61B138"/>
                </a:solidFill>
              </a:rPr>
              <a:t>NABL Accredited Lab</a:t>
            </a:r>
          </a:p>
          <a:p>
            <a:pPr algn="ctr"/>
            <a:r>
              <a:rPr lang="en-US" dirty="0">
                <a:solidFill>
                  <a:srgbClr val="61B138"/>
                </a:solidFill>
              </a:rPr>
              <a:t>Manufacturer Of ETP, STP, ZLD</a:t>
            </a:r>
          </a:p>
          <a:p>
            <a:pPr algn="ctr"/>
            <a:r>
              <a:rPr lang="en-US" dirty="0">
                <a:solidFill>
                  <a:srgbClr val="61B138"/>
                </a:solidFill>
              </a:rPr>
              <a:t>Plants &amp; APCM Equipments</a:t>
            </a:r>
          </a:p>
        </p:txBody>
      </p:sp>
      <p:sp>
        <p:nvSpPr>
          <p:cNvPr id="62" name="object 3">
            <a:extLst>
              <a:ext uri="{FF2B5EF4-FFF2-40B4-BE49-F238E27FC236}">
                <a16:creationId xmlns:a16="http://schemas.microsoft.com/office/drawing/2014/main" xmlns="" id="{F723205C-906C-4B80-B767-983FEAD77FD2}"/>
              </a:ext>
            </a:extLst>
          </p:cNvPr>
          <p:cNvSpPr/>
          <p:nvPr/>
        </p:nvSpPr>
        <p:spPr>
          <a:xfrm>
            <a:off x="0" y="10022400"/>
            <a:ext cx="7543800" cy="36000"/>
          </a:xfrm>
          <a:prstGeom prst="rect">
            <a:avLst/>
          </a:prstGeom>
          <a:solidFill>
            <a:srgbClr val="8FC872"/>
          </a:solidFill>
          <a:ln w="3175">
            <a:noFill/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object 3">
            <a:extLst>
              <a:ext uri="{FF2B5EF4-FFF2-40B4-BE49-F238E27FC236}">
                <a16:creationId xmlns:a16="http://schemas.microsoft.com/office/drawing/2014/main" xmlns="" id="{F723205C-906C-4B80-B767-983FEAD77FD2}"/>
              </a:ext>
            </a:extLst>
          </p:cNvPr>
          <p:cNvSpPr/>
          <p:nvPr/>
        </p:nvSpPr>
        <p:spPr>
          <a:xfrm flipV="1">
            <a:off x="-9526" y="1399265"/>
            <a:ext cx="7553325" cy="7200"/>
          </a:xfrm>
          <a:prstGeom prst="rect">
            <a:avLst/>
          </a:prstGeom>
          <a:solidFill>
            <a:srgbClr val="61B138"/>
          </a:solidFill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2" name="object 3">
            <a:extLst>
              <a:ext uri="{FF2B5EF4-FFF2-40B4-BE49-F238E27FC236}">
                <a16:creationId xmlns="" xmlns:a16="http://schemas.microsoft.com/office/drawing/2014/main" id="{5CDB66C6-3012-4B68-81A1-A7BF77BC066F}"/>
              </a:ext>
            </a:extLst>
          </p:cNvPr>
          <p:cNvSpPr/>
          <p:nvPr/>
        </p:nvSpPr>
        <p:spPr>
          <a:xfrm>
            <a:off x="0" y="304800"/>
            <a:ext cx="7543800" cy="100584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sz="1714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414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5431536" y="9354312"/>
            <a:ext cx="1735074" cy="276999"/>
          </a:xfrm>
        </p:spPr>
        <p:txBody>
          <a:bodyPr/>
          <a:lstStyle/>
          <a:p>
            <a:fld id="{B6F15528-21DE-4FAA-801E-634DDDAF4B2B}" type="slidenum">
              <a:rPr lang="en-IN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pPr/>
              <a:t>2</a:t>
            </a:fld>
            <a:endParaRPr lang="en-IN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6" name="object 2">
            <a:extLst>
              <a:ext uri="{FF2B5EF4-FFF2-40B4-BE49-F238E27FC236}">
                <a16:creationId xmlns:a16="http://schemas.microsoft.com/office/drawing/2014/main" xmlns="" id="{6554019D-EF24-4383-9AE3-070CA2952B35}"/>
              </a:ext>
            </a:extLst>
          </p:cNvPr>
          <p:cNvSpPr/>
          <p:nvPr/>
        </p:nvSpPr>
        <p:spPr>
          <a:xfrm>
            <a:off x="0" y="1469871"/>
            <a:ext cx="7543800" cy="359150"/>
          </a:xfrm>
          <a:custGeom>
            <a:avLst/>
            <a:gdLst/>
            <a:ahLst/>
            <a:cxnLst/>
            <a:rect l="l" t="t" r="r" b="b"/>
            <a:pathLst>
              <a:path w="7772400" h="585469">
                <a:moveTo>
                  <a:pt x="0" y="585216"/>
                </a:moveTo>
                <a:lnTo>
                  <a:pt x="7772400" y="585216"/>
                </a:lnTo>
                <a:lnTo>
                  <a:pt x="7772400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8FC872"/>
          </a:solidFill>
          <a:ln>
            <a:solidFill>
              <a:srgbClr val="8FC872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7" name="object 3">
            <a:extLst>
              <a:ext uri="{FF2B5EF4-FFF2-40B4-BE49-F238E27FC236}">
                <a16:creationId xmlns:a16="http://schemas.microsoft.com/office/drawing/2014/main" xmlns="" id="{F723205C-906C-4B80-B767-983FEAD77FD2}"/>
              </a:ext>
            </a:extLst>
          </p:cNvPr>
          <p:cNvSpPr/>
          <p:nvPr/>
        </p:nvSpPr>
        <p:spPr>
          <a:xfrm>
            <a:off x="0" y="1469806"/>
            <a:ext cx="6664782" cy="358994"/>
          </a:xfrm>
          <a:prstGeom prst="rect">
            <a:avLst/>
          </a:prstGeom>
          <a:solidFill>
            <a:srgbClr val="8FC872"/>
          </a:solidFill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8" name="object 4">
            <a:extLst>
              <a:ext uri="{FF2B5EF4-FFF2-40B4-BE49-F238E27FC236}">
                <a16:creationId xmlns:a16="http://schemas.microsoft.com/office/drawing/2014/main" xmlns="" id="{C13CEE4F-4B5F-4CCF-8CFC-41212E68753B}"/>
              </a:ext>
            </a:extLst>
          </p:cNvPr>
          <p:cNvSpPr/>
          <p:nvPr/>
        </p:nvSpPr>
        <p:spPr>
          <a:xfrm>
            <a:off x="6630195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1" y="0"/>
                </a:lnTo>
              </a:path>
            </a:pathLst>
          </a:custGeom>
          <a:ln w="6350">
            <a:solidFill>
              <a:srgbClr val="EDBA4C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9" name="object 5">
            <a:extLst>
              <a:ext uri="{FF2B5EF4-FFF2-40B4-BE49-F238E27FC236}">
                <a16:creationId xmlns:a16="http://schemas.microsoft.com/office/drawing/2014/main" xmlns="" id="{6079BA07-63A7-4810-B8D2-CE49C6C7CEF2}"/>
              </a:ext>
            </a:extLst>
          </p:cNvPr>
          <p:cNvSpPr/>
          <p:nvPr/>
        </p:nvSpPr>
        <p:spPr>
          <a:xfrm>
            <a:off x="6555608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1" y="0"/>
                </a:lnTo>
              </a:path>
            </a:pathLst>
          </a:custGeom>
          <a:ln w="63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0" name="object 6">
            <a:extLst>
              <a:ext uri="{FF2B5EF4-FFF2-40B4-BE49-F238E27FC236}">
                <a16:creationId xmlns:a16="http://schemas.microsoft.com/office/drawing/2014/main" xmlns="" id="{3012C90E-476A-4CE3-8E7B-38EA4BE5BA51}"/>
              </a:ext>
            </a:extLst>
          </p:cNvPr>
          <p:cNvSpPr/>
          <p:nvPr/>
        </p:nvSpPr>
        <p:spPr>
          <a:xfrm>
            <a:off x="6481019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EDBA4C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1" name="object 7">
            <a:extLst>
              <a:ext uri="{FF2B5EF4-FFF2-40B4-BE49-F238E27FC236}">
                <a16:creationId xmlns:a16="http://schemas.microsoft.com/office/drawing/2014/main" xmlns="" id="{37E07120-8860-4ABD-BB47-23E759ABF6B1}"/>
              </a:ext>
            </a:extLst>
          </p:cNvPr>
          <p:cNvSpPr/>
          <p:nvPr/>
        </p:nvSpPr>
        <p:spPr>
          <a:xfrm>
            <a:off x="6406443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2" name="object 8">
            <a:extLst>
              <a:ext uri="{FF2B5EF4-FFF2-40B4-BE49-F238E27FC236}">
                <a16:creationId xmlns:a16="http://schemas.microsoft.com/office/drawing/2014/main" xmlns="" id="{FC374A91-147B-4EF9-BE86-26EF39702475}"/>
              </a:ext>
            </a:extLst>
          </p:cNvPr>
          <p:cNvSpPr/>
          <p:nvPr/>
        </p:nvSpPr>
        <p:spPr>
          <a:xfrm>
            <a:off x="6331856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rgbClr val="EDBA4C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3" name="object 9">
            <a:extLst>
              <a:ext uri="{FF2B5EF4-FFF2-40B4-BE49-F238E27FC236}">
                <a16:creationId xmlns:a16="http://schemas.microsoft.com/office/drawing/2014/main" xmlns="" id="{328AE1BE-5C8D-42C0-9DE7-DA5EB593FDC5}"/>
              </a:ext>
            </a:extLst>
          </p:cNvPr>
          <p:cNvSpPr/>
          <p:nvPr/>
        </p:nvSpPr>
        <p:spPr>
          <a:xfrm>
            <a:off x="6257270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4" name="object 10">
            <a:extLst>
              <a:ext uri="{FF2B5EF4-FFF2-40B4-BE49-F238E27FC236}">
                <a16:creationId xmlns:a16="http://schemas.microsoft.com/office/drawing/2014/main" xmlns="" id="{6E547EAA-4184-46A7-A210-9FA1A9E17814}"/>
              </a:ext>
            </a:extLst>
          </p:cNvPr>
          <p:cNvSpPr/>
          <p:nvPr/>
        </p:nvSpPr>
        <p:spPr>
          <a:xfrm>
            <a:off x="6182683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EDBA4C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5" name="object 11">
            <a:extLst>
              <a:ext uri="{FF2B5EF4-FFF2-40B4-BE49-F238E27FC236}">
                <a16:creationId xmlns:a16="http://schemas.microsoft.com/office/drawing/2014/main" xmlns="" id="{E60CE44E-C1BD-4155-8745-3535C7662648}"/>
              </a:ext>
            </a:extLst>
          </p:cNvPr>
          <p:cNvSpPr/>
          <p:nvPr/>
        </p:nvSpPr>
        <p:spPr>
          <a:xfrm>
            <a:off x="6108096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6" name="object 12">
            <a:extLst>
              <a:ext uri="{FF2B5EF4-FFF2-40B4-BE49-F238E27FC236}">
                <a16:creationId xmlns:a16="http://schemas.microsoft.com/office/drawing/2014/main" xmlns="" id="{78E6F3E2-CB4E-4D65-99CC-27E3B4718367}"/>
              </a:ext>
            </a:extLst>
          </p:cNvPr>
          <p:cNvSpPr/>
          <p:nvPr/>
        </p:nvSpPr>
        <p:spPr>
          <a:xfrm>
            <a:off x="6033520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rgbClr val="EDBA4C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7" name="object 13">
            <a:extLst>
              <a:ext uri="{FF2B5EF4-FFF2-40B4-BE49-F238E27FC236}">
                <a16:creationId xmlns:a16="http://schemas.microsoft.com/office/drawing/2014/main" xmlns="" id="{84BC1B69-D1BC-46A7-BC3B-11C3488F677C}"/>
              </a:ext>
            </a:extLst>
          </p:cNvPr>
          <p:cNvSpPr/>
          <p:nvPr/>
        </p:nvSpPr>
        <p:spPr>
          <a:xfrm>
            <a:off x="5958933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8" name="object 14">
            <a:extLst>
              <a:ext uri="{FF2B5EF4-FFF2-40B4-BE49-F238E27FC236}">
                <a16:creationId xmlns:a16="http://schemas.microsoft.com/office/drawing/2014/main" xmlns="" id="{27D0C304-4991-4B0B-8C3F-19BCC3C100C4}"/>
              </a:ext>
            </a:extLst>
          </p:cNvPr>
          <p:cNvSpPr/>
          <p:nvPr/>
        </p:nvSpPr>
        <p:spPr>
          <a:xfrm>
            <a:off x="5884348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EDBA4C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9" name="object 15">
            <a:extLst>
              <a:ext uri="{FF2B5EF4-FFF2-40B4-BE49-F238E27FC236}">
                <a16:creationId xmlns:a16="http://schemas.microsoft.com/office/drawing/2014/main" xmlns="" id="{E7D34883-7F90-49B1-839A-35384B1530AA}"/>
              </a:ext>
            </a:extLst>
          </p:cNvPr>
          <p:cNvSpPr/>
          <p:nvPr/>
        </p:nvSpPr>
        <p:spPr>
          <a:xfrm>
            <a:off x="5809760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0" name="object 16">
            <a:extLst>
              <a:ext uri="{FF2B5EF4-FFF2-40B4-BE49-F238E27FC236}">
                <a16:creationId xmlns:a16="http://schemas.microsoft.com/office/drawing/2014/main" xmlns="" id="{D84B9CE6-43F4-4D13-B657-88A59B2C5B62}"/>
              </a:ext>
            </a:extLst>
          </p:cNvPr>
          <p:cNvSpPr/>
          <p:nvPr/>
        </p:nvSpPr>
        <p:spPr>
          <a:xfrm>
            <a:off x="5735173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EDBA4C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1" name="object 17">
            <a:extLst>
              <a:ext uri="{FF2B5EF4-FFF2-40B4-BE49-F238E27FC236}">
                <a16:creationId xmlns:a16="http://schemas.microsoft.com/office/drawing/2014/main" xmlns="" id="{5A9A4810-4B44-4D6B-8BEF-A63E58F0B746}"/>
              </a:ext>
            </a:extLst>
          </p:cNvPr>
          <p:cNvSpPr/>
          <p:nvPr/>
        </p:nvSpPr>
        <p:spPr>
          <a:xfrm>
            <a:off x="5660597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2" name="object 18">
            <a:extLst>
              <a:ext uri="{FF2B5EF4-FFF2-40B4-BE49-F238E27FC236}">
                <a16:creationId xmlns:a16="http://schemas.microsoft.com/office/drawing/2014/main" xmlns="" id="{1F528414-700B-4381-B25E-56F8DA4E8787}"/>
              </a:ext>
            </a:extLst>
          </p:cNvPr>
          <p:cNvSpPr/>
          <p:nvPr/>
        </p:nvSpPr>
        <p:spPr>
          <a:xfrm>
            <a:off x="5586010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rgbClr val="EDBA4C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3" name="object 19">
            <a:extLst>
              <a:ext uri="{FF2B5EF4-FFF2-40B4-BE49-F238E27FC236}">
                <a16:creationId xmlns:a16="http://schemas.microsoft.com/office/drawing/2014/main" xmlns="" id="{9ADD8C57-1D6F-4B4E-A360-81D38760CD97}"/>
              </a:ext>
            </a:extLst>
          </p:cNvPr>
          <p:cNvSpPr/>
          <p:nvPr/>
        </p:nvSpPr>
        <p:spPr>
          <a:xfrm>
            <a:off x="5511425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4" name="object 20">
            <a:extLst>
              <a:ext uri="{FF2B5EF4-FFF2-40B4-BE49-F238E27FC236}">
                <a16:creationId xmlns:a16="http://schemas.microsoft.com/office/drawing/2014/main" xmlns="" id="{CEEE379E-670A-4415-A5A5-4F8BBAE5BF77}"/>
              </a:ext>
            </a:extLst>
          </p:cNvPr>
          <p:cNvSpPr/>
          <p:nvPr/>
        </p:nvSpPr>
        <p:spPr>
          <a:xfrm>
            <a:off x="5436838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EDBA4C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5" name="object 21">
            <a:extLst>
              <a:ext uri="{FF2B5EF4-FFF2-40B4-BE49-F238E27FC236}">
                <a16:creationId xmlns:a16="http://schemas.microsoft.com/office/drawing/2014/main" xmlns="" id="{7C57B445-AD17-4DAC-B7F3-EE1F838BF20F}"/>
              </a:ext>
            </a:extLst>
          </p:cNvPr>
          <p:cNvSpPr/>
          <p:nvPr/>
        </p:nvSpPr>
        <p:spPr>
          <a:xfrm>
            <a:off x="5362250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6" name="object 22">
            <a:extLst>
              <a:ext uri="{FF2B5EF4-FFF2-40B4-BE49-F238E27FC236}">
                <a16:creationId xmlns:a16="http://schemas.microsoft.com/office/drawing/2014/main" xmlns="" id="{73345926-24B3-49F0-AC0F-910F9CAC11CC}"/>
              </a:ext>
            </a:extLst>
          </p:cNvPr>
          <p:cNvSpPr/>
          <p:nvPr/>
        </p:nvSpPr>
        <p:spPr>
          <a:xfrm>
            <a:off x="5287674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rgbClr val="EDBA4C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7" name="object 23">
            <a:extLst>
              <a:ext uri="{FF2B5EF4-FFF2-40B4-BE49-F238E27FC236}">
                <a16:creationId xmlns:a16="http://schemas.microsoft.com/office/drawing/2014/main" xmlns="" id="{E2D3527C-7C9F-4F68-A16D-2FD84D550034}"/>
              </a:ext>
            </a:extLst>
          </p:cNvPr>
          <p:cNvSpPr/>
          <p:nvPr/>
        </p:nvSpPr>
        <p:spPr>
          <a:xfrm>
            <a:off x="5213089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8" name="object 24">
            <a:extLst>
              <a:ext uri="{FF2B5EF4-FFF2-40B4-BE49-F238E27FC236}">
                <a16:creationId xmlns:a16="http://schemas.microsoft.com/office/drawing/2014/main" xmlns="" id="{458B09B8-685B-4021-87D3-F28C4921F80D}"/>
              </a:ext>
            </a:extLst>
          </p:cNvPr>
          <p:cNvSpPr/>
          <p:nvPr/>
        </p:nvSpPr>
        <p:spPr>
          <a:xfrm>
            <a:off x="5138502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00BFDF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9" name="object 25">
            <a:extLst>
              <a:ext uri="{FF2B5EF4-FFF2-40B4-BE49-F238E27FC236}">
                <a16:creationId xmlns:a16="http://schemas.microsoft.com/office/drawing/2014/main" xmlns="" id="{B716939D-91DD-4229-8DA8-8F2EC790DF07}"/>
              </a:ext>
            </a:extLst>
          </p:cNvPr>
          <p:cNvSpPr/>
          <p:nvPr/>
        </p:nvSpPr>
        <p:spPr>
          <a:xfrm>
            <a:off x="5063915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00BFDF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0" name="object 26">
            <a:extLst>
              <a:ext uri="{FF2B5EF4-FFF2-40B4-BE49-F238E27FC236}">
                <a16:creationId xmlns:a16="http://schemas.microsoft.com/office/drawing/2014/main" xmlns="" id="{FFD3E36B-7345-4807-BC96-B933AAF47478}"/>
              </a:ext>
            </a:extLst>
          </p:cNvPr>
          <p:cNvSpPr/>
          <p:nvPr/>
        </p:nvSpPr>
        <p:spPr>
          <a:xfrm>
            <a:off x="4989328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00BFDF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1" name="object 27">
            <a:extLst>
              <a:ext uri="{FF2B5EF4-FFF2-40B4-BE49-F238E27FC236}">
                <a16:creationId xmlns:a16="http://schemas.microsoft.com/office/drawing/2014/main" xmlns="" id="{382A442D-998C-4958-8208-1C5785FB577F}"/>
              </a:ext>
            </a:extLst>
          </p:cNvPr>
          <p:cNvSpPr/>
          <p:nvPr/>
        </p:nvSpPr>
        <p:spPr>
          <a:xfrm>
            <a:off x="4914751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2" name="object 28">
            <a:extLst>
              <a:ext uri="{FF2B5EF4-FFF2-40B4-BE49-F238E27FC236}">
                <a16:creationId xmlns:a16="http://schemas.microsoft.com/office/drawing/2014/main" xmlns="" id="{B6EFE6A2-4217-4746-9E6C-1B10E7ED46BF}"/>
              </a:ext>
            </a:extLst>
          </p:cNvPr>
          <p:cNvSpPr/>
          <p:nvPr/>
        </p:nvSpPr>
        <p:spPr>
          <a:xfrm>
            <a:off x="4840166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EDBA4C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3" name="object 29">
            <a:extLst>
              <a:ext uri="{FF2B5EF4-FFF2-40B4-BE49-F238E27FC236}">
                <a16:creationId xmlns:a16="http://schemas.microsoft.com/office/drawing/2014/main" xmlns="" id="{0DB33266-D9A0-4AAC-AC52-DB271CD5AE89}"/>
              </a:ext>
            </a:extLst>
          </p:cNvPr>
          <p:cNvSpPr/>
          <p:nvPr/>
        </p:nvSpPr>
        <p:spPr>
          <a:xfrm>
            <a:off x="4765579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4" name="object 30">
            <a:extLst>
              <a:ext uri="{FF2B5EF4-FFF2-40B4-BE49-F238E27FC236}">
                <a16:creationId xmlns:a16="http://schemas.microsoft.com/office/drawing/2014/main" xmlns="" id="{F1F0942E-4189-4E29-849B-F64A40FEC755}"/>
              </a:ext>
            </a:extLst>
          </p:cNvPr>
          <p:cNvSpPr/>
          <p:nvPr/>
        </p:nvSpPr>
        <p:spPr>
          <a:xfrm>
            <a:off x="4690992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EDBA4C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5" name="object 31">
            <a:extLst>
              <a:ext uri="{FF2B5EF4-FFF2-40B4-BE49-F238E27FC236}">
                <a16:creationId xmlns:a16="http://schemas.microsoft.com/office/drawing/2014/main" xmlns="" id="{DBC61EF4-6740-400E-95F0-13859AB31A24}"/>
              </a:ext>
            </a:extLst>
          </p:cNvPr>
          <p:cNvSpPr/>
          <p:nvPr/>
        </p:nvSpPr>
        <p:spPr>
          <a:xfrm>
            <a:off x="4985791" y="1469871"/>
            <a:ext cx="583565" cy="359150"/>
          </a:xfrm>
          <a:custGeom>
            <a:avLst/>
            <a:gdLst/>
            <a:ahLst/>
            <a:cxnLst/>
            <a:rect l="l" t="t" r="r" b="b"/>
            <a:pathLst>
              <a:path w="583564" h="585469">
                <a:moveTo>
                  <a:pt x="583488" y="0"/>
                </a:moveTo>
                <a:lnTo>
                  <a:pt x="396557" y="0"/>
                </a:lnTo>
                <a:lnTo>
                  <a:pt x="0" y="585216"/>
                </a:lnTo>
                <a:lnTo>
                  <a:pt x="187045" y="585216"/>
                </a:lnTo>
                <a:lnTo>
                  <a:pt x="583488" y="0"/>
                </a:lnTo>
                <a:close/>
              </a:path>
            </a:pathLst>
          </a:custGeom>
          <a:solidFill>
            <a:srgbClr val="EDBA4C"/>
          </a:solidFill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6" name="object 33">
            <a:extLst>
              <a:ext uri="{FF2B5EF4-FFF2-40B4-BE49-F238E27FC236}">
                <a16:creationId xmlns:a16="http://schemas.microsoft.com/office/drawing/2014/main" xmlns="" id="{B1EC3847-869F-4BEA-9920-0C9D94826E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700" y="1524000"/>
            <a:ext cx="395578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600" b="1" spc="15" dirty="0">
                <a:solidFill>
                  <a:schemeClr val="bg1"/>
                </a:solidFill>
                <a:latin typeface="+mj-lt"/>
                <a:ea typeface="Lato Black" pitchFamily="34" charset="0"/>
                <a:cs typeface="Lato Black" pitchFamily="34" charset="0"/>
              </a:rPr>
              <a:t>Commercial Terms</a:t>
            </a:r>
            <a:endParaRPr sz="1600" b="1" dirty="0">
              <a:solidFill>
                <a:schemeClr val="bg1"/>
              </a:solidFill>
              <a:latin typeface="+mj-lt"/>
              <a:ea typeface="Lato Black" pitchFamily="34" charset="0"/>
              <a:cs typeface="Lato Black" pitchFamily="34" charset="0"/>
            </a:endParaRPr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52399"/>
            <a:ext cx="3124200" cy="1157111"/>
          </a:xfrm>
          <a:prstGeom prst="rect">
            <a:avLst/>
          </a:prstGeom>
        </p:spPr>
      </p:pic>
      <p:sp>
        <p:nvSpPr>
          <p:cNvPr id="138" name="Rectangle 137"/>
          <p:cNvSpPr/>
          <p:nvPr/>
        </p:nvSpPr>
        <p:spPr>
          <a:xfrm>
            <a:off x="4381500" y="171271"/>
            <a:ext cx="30597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61B138"/>
                </a:solidFill>
              </a:rPr>
              <a:t>Schedule-II Auditor</a:t>
            </a:r>
          </a:p>
          <a:p>
            <a:pPr algn="ctr"/>
            <a:r>
              <a:rPr lang="en-US" dirty="0">
                <a:solidFill>
                  <a:srgbClr val="61B138"/>
                </a:solidFill>
              </a:rPr>
              <a:t>NABL Accredited Lab</a:t>
            </a:r>
          </a:p>
          <a:p>
            <a:pPr algn="ctr"/>
            <a:r>
              <a:rPr lang="en-US" dirty="0">
                <a:solidFill>
                  <a:srgbClr val="61B138"/>
                </a:solidFill>
              </a:rPr>
              <a:t>Manufacturer Of ETP, STP, ZLD</a:t>
            </a:r>
          </a:p>
          <a:p>
            <a:pPr algn="ctr"/>
            <a:r>
              <a:rPr lang="en-US" dirty="0">
                <a:solidFill>
                  <a:srgbClr val="61B138"/>
                </a:solidFill>
              </a:rPr>
              <a:t>Plants &amp; APCM Equipments</a:t>
            </a:r>
          </a:p>
        </p:txBody>
      </p:sp>
      <p:sp>
        <p:nvSpPr>
          <p:cNvPr id="139" name="object 3">
            <a:extLst>
              <a:ext uri="{FF2B5EF4-FFF2-40B4-BE49-F238E27FC236}">
                <a16:creationId xmlns:a16="http://schemas.microsoft.com/office/drawing/2014/main" xmlns="" id="{F723205C-906C-4B80-B767-983FEAD77FD2}"/>
              </a:ext>
            </a:extLst>
          </p:cNvPr>
          <p:cNvSpPr/>
          <p:nvPr/>
        </p:nvSpPr>
        <p:spPr>
          <a:xfrm flipV="1">
            <a:off x="-9526" y="1399265"/>
            <a:ext cx="7553325" cy="7200"/>
          </a:xfrm>
          <a:prstGeom prst="rect">
            <a:avLst/>
          </a:prstGeom>
          <a:solidFill>
            <a:srgbClr val="61B138"/>
          </a:solidFill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xmlns="" id="{F723205C-906C-4B80-B767-983FEAD77FD2}"/>
              </a:ext>
            </a:extLst>
          </p:cNvPr>
          <p:cNvSpPr/>
          <p:nvPr/>
        </p:nvSpPr>
        <p:spPr>
          <a:xfrm>
            <a:off x="0" y="10022400"/>
            <a:ext cx="7543800" cy="36000"/>
          </a:xfrm>
          <a:prstGeom prst="rect">
            <a:avLst/>
          </a:prstGeom>
          <a:solidFill>
            <a:srgbClr val="8FC872"/>
          </a:solidFill>
          <a:ln w="3175">
            <a:noFill/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0" name="object 3">
            <a:extLst>
              <a:ext uri="{FF2B5EF4-FFF2-40B4-BE49-F238E27FC236}">
                <a16:creationId xmlns="" xmlns:a16="http://schemas.microsoft.com/office/drawing/2014/main" id="{5CDB66C6-3012-4B68-81A1-A7BF77BC066F}"/>
              </a:ext>
            </a:extLst>
          </p:cNvPr>
          <p:cNvSpPr/>
          <p:nvPr/>
        </p:nvSpPr>
        <p:spPr>
          <a:xfrm>
            <a:off x="0" y="0"/>
            <a:ext cx="7543800" cy="100584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sz="1714" dirty="0">
              <a:latin typeface="+mj-lt"/>
            </a:endParaRP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xmlns="" id="{30158921-D9D4-4337-9B69-2D45418D6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58229"/>
              </p:ext>
            </p:extLst>
          </p:nvPr>
        </p:nvGraphicFramePr>
        <p:xfrm>
          <a:off x="285750" y="1981200"/>
          <a:ext cx="6991350" cy="344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38">
                  <a:extLst>
                    <a:ext uri="{9D8B030D-6E8A-4147-A177-3AD203B41FA5}">
                      <a16:colId xmlns:a16="http://schemas.microsoft.com/office/drawing/2014/main" xmlns="" val="3373966583"/>
                    </a:ext>
                  </a:extLst>
                </a:gridCol>
                <a:gridCol w="1944650">
                  <a:extLst>
                    <a:ext uri="{9D8B030D-6E8A-4147-A177-3AD203B41FA5}">
                      <a16:colId xmlns:a16="http://schemas.microsoft.com/office/drawing/2014/main" xmlns="" val="3157014140"/>
                    </a:ext>
                  </a:extLst>
                </a:gridCol>
                <a:gridCol w="4667162">
                  <a:extLst>
                    <a:ext uri="{9D8B030D-6E8A-4147-A177-3AD203B41FA5}">
                      <a16:colId xmlns:a16="http://schemas.microsoft.com/office/drawing/2014/main" xmlns="" val="1971015666"/>
                    </a:ext>
                  </a:extLst>
                </a:gridCol>
              </a:tblGrid>
              <a:tr h="29559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 dirty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Price Basis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i="0" u="none" strike="noStrike" dirty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Ex-Works </a:t>
                      </a:r>
                      <a:r>
                        <a:rPr lang="en-IN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Ahmedabad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93191747"/>
                  </a:ext>
                </a:extLst>
              </a:tr>
              <a:tr h="57380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 dirty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Terms of Payment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 dirty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50% </a:t>
                      </a:r>
                      <a:r>
                        <a:rPr lang="en-IN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Advance </a:t>
                      </a:r>
                      <a:r>
                        <a:rPr lang="en-IN" sz="1000" b="1" i="0" u="none" strike="noStrike" dirty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along with the </a:t>
                      </a:r>
                      <a:r>
                        <a:rPr lang="en-IN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order</a:t>
                      </a:r>
                    </a:p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50% After getting CTE</a:t>
                      </a:r>
                      <a:endParaRPr lang="en-IN" sz="1000" b="1" i="0" u="none" strike="noStrike" dirty="0" smtClean="0">
                        <a:solidFill>
                          <a:srgbClr val="7F7F7F"/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25795089"/>
                  </a:ext>
                </a:extLst>
              </a:tr>
              <a:tr h="29559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Taxes &amp; Duties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18% GST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21653378"/>
                  </a:ext>
                </a:extLst>
              </a:tr>
              <a:tr h="57380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 dirty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Jurisdiction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 dirty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In the unlikely event of a dispute relating to supplied product, dispute shall be subjected to the jurisdiction of Ahmedabad (India) courts.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3989858"/>
                  </a:ext>
                </a:extLst>
              </a:tr>
              <a:tr h="8520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Validity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Our Quotation will be valid for your kind consideration for a period of 30 days from the date hereof. Any extension thereafter will be subject to our written confirmation only.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52884891"/>
                  </a:ext>
                </a:extLst>
              </a:tr>
              <a:tr h="8520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Other Terms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Requirement of other legal compliance will be under client scope.</a:t>
                      </a:r>
                    </a:p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CTE/CCA legal application fees will be under client scope.</a:t>
                      </a:r>
                    </a:p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TPC charges will be paid by client if required at any stage.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55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2222</TotalTime>
  <Words>384</Words>
  <Application>Microsoft Office PowerPoint</Application>
  <PresentationFormat>Custom</PresentationFormat>
  <Paragraphs>80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Lato</vt:lpstr>
      <vt:lpstr>Lato Black</vt:lpstr>
      <vt:lpstr>Wingdings</vt:lpstr>
      <vt:lpstr>Office Theme</vt:lpstr>
      <vt:lpstr>Techno-Commercial Offer</vt:lpstr>
      <vt:lpstr>Commercial Terms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Catalogue</dc:title>
  <dc:creator>admin</dc:creator>
  <cp:lastModifiedBy>Windows User</cp:lastModifiedBy>
  <cp:revision>383</cp:revision>
  <cp:lastPrinted>2018-03-03T08:51:40Z</cp:lastPrinted>
  <dcterms:created xsi:type="dcterms:W3CDTF">2018-02-18T07:33:25Z</dcterms:created>
  <dcterms:modified xsi:type="dcterms:W3CDTF">2019-08-05T10:43:20Z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2016-02-03T00:00:00Z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2018-02-18T00:00:00Z</vt:filetime>
  </property>
</Properties>
</file>