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335" r:id="rId2"/>
    <p:sldId id="336" r:id="rId3"/>
    <p:sldId id="337" r:id="rId4"/>
    <p:sldId id="338" r:id="rId5"/>
    <p:sldId id="339" r:id="rId6"/>
    <p:sldId id="351" r:id="rId7"/>
    <p:sldId id="353" r:id="rId8"/>
    <p:sldId id="355" r:id="rId9"/>
    <p:sldId id="356" r:id="rId10"/>
  </p:sldIdLst>
  <p:sldSz cx="7543800" cy="10058400"/>
  <p:notesSz cx="7543800" cy="10058400"/>
  <p:defaultTextStyle>
    <a:defPPr>
      <a:defRPr lang="en-US"/>
    </a:defPPr>
    <a:lvl1pPr marL="0" algn="l" defTabSz="914322" rtl="0" eaLnBrk="1" latinLnBrk="0" hangingPunct="1">
      <a:defRPr sz="1800" kern="1200">
        <a:solidFill>
          <a:schemeClr val="tx1"/>
        </a:solidFill>
        <a:latin typeface="+mn-lt"/>
        <a:ea typeface="+mn-ea"/>
        <a:cs typeface="+mn-cs"/>
      </a:defRPr>
    </a:lvl1pPr>
    <a:lvl2pPr marL="457162" algn="l" defTabSz="914322" rtl="0" eaLnBrk="1" latinLnBrk="0" hangingPunct="1">
      <a:defRPr sz="1800" kern="1200">
        <a:solidFill>
          <a:schemeClr val="tx1"/>
        </a:solidFill>
        <a:latin typeface="+mn-lt"/>
        <a:ea typeface="+mn-ea"/>
        <a:cs typeface="+mn-cs"/>
      </a:defRPr>
    </a:lvl2pPr>
    <a:lvl3pPr marL="914322" algn="l" defTabSz="914322" rtl="0" eaLnBrk="1" latinLnBrk="0" hangingPunct="1">
      <a:defRPr sz="1800" kern="1200">
        <a:solidFill>
          <a:schemeClr val="tx1"/>
        </a:solidFill>
        <a:latin typeface="+mn-lt"/>
        <a:ea typeface="+mn-ea"/>
        <a:cs typeface="+mn-cs"/>
      </a:defRPr>
    </a:lvl3pPr>
    <a:lvl4pPr marL="1371484" algn="l" defTabSz="914322" rtl="0" eaLnBrk="1" latinLnBrk="0" hangingPunct="1">
      <a:defRPr sz="1800" kern="1200">
        <a:solidFill>
          <a:schemeClr val="tx1"/>
        </a:solidFill>
        <a:latin typeface="+mn-lt"/>
        <a:ea typeface="+mn-ea"/>
        <a:cs typeface="+mn-cs"/>
      </a:defRPr>
    </a:lvl4pPr>
    <a:lvl5pPr marL="1828644" algn="l" defTabSz="914322" rtl="0" eaLnBrk="1" latinLnBrk="0" hangingPunct="1">
      <a:defRPr sz="1800" kern="1200">
        <a:solidFill>
          <a:schemeClr val="tx1"/>
        </a:solidFill>
        <a:latin typeface="+mn-lt"/>
        <a:ea typeface="+mn-ea"/>
        <a:cs typeface="+mn-cs"/>
      </a:defRPr>
    </a:lvl5pPr>
    <a:lvl6pPr marL="2285806" algn="l" defTabSz="914322" rtl="0" eaLnBrk="1" latinLnBrk="0" hangingPunct="1">
      <a:defRPr sz="1800" kern="1200">
        <a:solidFill>
          <a:schemeClr val="tx1"/>
        </a:solidFill>
        <a:latin typeface="+mn-lt"/>
        <a:ea typeface="+mn-ea"/>
        <a:cs typeface="+mn-cs"/>
      </a:defRPr>
    </a:lvl6pPr>
    <a:lvl7pPr marL="2742966" algn="l" defTabSz="914322" rtl="0" eaLnBrk="1" latinLnBrk="0" hangingPunct="1">
      <a:defRPr sz="1800" kern="1200">
        <a:solidFill>
          <a:schemeClr val="tx1"/>
        </a:solidFill>
        <a:latin typeface="+mn-lt"/>
        <a:ea typeface="+mn-ea"/>
        <a:cs typeface="+mn-cs"/>
      </a:defRPr>
    </a:lvl7pPr>
    <a:lvl8pPr marL="3200128" algn="l" defTabSz="914322" rtl="0" eaLnBrk="1" latinLnBrk="0" hangingPunct="1">
      <a:defRPr sz="1800" kern="1200">
        <a:solidFill>
          <a:schemeClr val="tx1"/>
        </a:solidFill>
        <a:latin typeface="+mn-lt"/>
        <a:ea typeface="+mn-ea"/>
        <a:cs typeface="+mn-cs"/>
      </a:defRPr>
    </a:lvl8pPr>
    <a:lvl9pPr marL="3657289" algn="l" defTabSz="91432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 uri="{2D200454-40CA-4A62-9FC3-DE9A4176ACB9}">
      <p15:notesGuideLst xmlns:p15="http://schemas.microsoft.com/office/powerpoint/2012/main">
        <p15:guide id="1" orient="horz" pos="3168">
          <p15:clr>
            <a:srgbClr val="A4A3A4"/>
          </p15:clr>
        </p15:guide>
        <p15:guide id="2" pos="237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7D9D"/>
    <a:srgbClr val="FFC033"/>
    <a:srgbClr val="EAF2D2"/>
    <a:srgbClr val="DFEBB7"/>
    <a:srgbClr val="BCD668"/>
    <a:srgbClr val="E9F2CE"/>
    <a:srgbClr val="A4C736"/>
    <a:srgbClr val="0888A8"/>
    <a:srgbClr val="000000"/>
    <a:srgbClr val="F1F1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83" autoAdjust="0"/>
    <p:restoredTop sz="95417" autoAdjust="0"/>
  </p:normalViewPr>
  <p:slideViewPr>
    <p:cSldViewPr>
      <p:cViewPr>
        <p:scale>
          <a:sx n="100" d="100"/>
          <a:sy n="100" d="100"/>
        </p:scale>
        <p:origin x="1134" y="-1590"/>
      </p:cViewPr>
      <p:guideLst>
        <p:guide orient="horz" pos="2880"/>
        <p:guide pos="2160"/>
      </p:guideLst>
    </p:cSldViewPr>
  </p:slideViewPr>
  <p:notesTextViewPr>
    <p:cViewPr>
      <p:scale>
        <a:sx n="400" d="100"/>
        <a:sy n="400" d="100"/>
      </p:scale>
      <p:origin x="0" y="0"/>
    </p:cViewPr>
  </p:notesTextViewPr>
  <p:sorterViewPr>
    <p:cViewPr>
      <p:scale>
        <a:sx n="100" d="100"/>
        <a:sy n="100" d="100"/>
      </p:scale>
      <p:origin x="0" y="0"/>
    </p:cViewPr>
  </p:sorterViewPr>
  <p:notesViewPr>
    <p:cSldViewPr>
      <p:cViewPr varScale="1">
        <p:scale>
          <a:sx n="78" d="100"/>
          <a:sy n="78" d="100"/>
        </p:scale>
        <p:origin x="-3774" y="-84"/>
      </p:cViewPr>
      <p:guideLst>
        <p:guide orient="horz" pos="3168"/>
        <p:guide pos="237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68663" cy="504825"/>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4273550" y="0"/>
            <a:ext cx="3268663" cy="504825"/>
          </a:xfrm>
          <a:prstGeom prst="rect">
            <a:avLst/>
          </a:prstGeom>
        </p:spPr>
        <p:txBody>
          <a:bodyPr vert="horz" lIns="91440" tIns="45720" rIns="91440" bIns="45720" rtlCol="0"/>
          <a:lstStyle>
            <a:lvl1pPr algn="r">
              <a:defRPr sz="1200"/>
            </a:lvl1pPr>
          </a:lstStyle>
          <a:p>
            <a:fld id="{A043926B-0ADE-4DFF-91B1-D15D027C6132}" type="datetimeFigureOut">
              <a:rPr lang="en-IN" smtClean="0"/>
              <a:pPr/>
              <a:t>26-10-2018</a:t>
            </a:fld>
            <a:endParaRPr lang="en-IN" dirty="0"/>
          </a:p>
        </p:txBody>
      </p:sp>
      <p:sp>
        <p:nvSpPr>
          <p:cNvPr id="4" name="Slide Image Placeholder 3"/>
          <p:cNvSpPr>
            <a:spLocks noGrp="1" noRot="1" noChangeAspect="1"/>
          </p:cNvSpPr>
          <p:nvPr>
            <p:ph type="sldImg" idx="2"/>
          </p:nvPr>
        </p:nvSpPr>
        <p:spPr>
          <a:xfrm>
            <a:off x="2498725" y="1257300"/>
            <a:ext cx="2546350" cy="33940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754063" y="4840288"/>
            <a:ext cx="6035675" cy="3960812"/>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553575"/>
            <a:ext cx="3268663" cy="504825"/>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4273550" y="9553575"/>
            <a:ext cx="3268663" cy="504825"/>
          </a:xfrm>
          <a:prstGeom prst="rect">
            <a:avLst/>
          </a:prstGeom>
        </p:spPr>
        <p:txBody>
          <a:bodyPr vert="horz" lIns="91440" tIns="45720" rIns="91440" bIns="45720" rtlCol="0" anchor="b"/>
          <a:lstStyle>
            <a:lvl1pPr algn="r">
              <a:defRPr sz="1200"/>
            </a:lvl1pPr>
          </a:lstStyle>
          <a:p>
            <a:fld id="{6A7D42E5-F7AF-4D6A-B5E5-0E1CE7DD5A24}" type="slidenum">
              <a:rPr lang="en-IN" smtClean="0"/>
              <a:pPr/>
              <a:t>‹#›</a:t>
            </a:fld>
            <a:endParaRPr lang="en-IN" dirty="0"/>
          </a:p>
        </p:txBody>
      </p:sp>
    </p:spTree>
    <p:extLst>
      <p:ext uri="{BB962C8B-B14F-4D97-AF65-F5344CB8AC3E}">
        <p14:creationId xmlns:p14="http://schemas.microsoft.com/office/powerpoint/2010/main" val="1377501186"/>
      </p:ext>
    </p:extLst>
  </p:cSld>
  <p:clrMap bg1="lt1" tx1="dk1" bg2="lt2" tx2="dk2" accent1="accent1" accent2="accent2" accent3="accent3" accent4="accent4" accent5="accent5" accent6="accent6" hlink="hlink" folHlink="folHlink"/>
  <p:notesStyle>
    <a:lvl1pPr marL="0" algn="l" defTabSz="914322" rtl="0" eaLnBrk="1" latinLnBrk="0" hangingPunct="1">
      <a:defRPr sz="1200" kern="1200">
        <a:solidFill>
          <a:schemeClr val="tx1"/>
        </a:solidFill>
        <a:latin typeface="+mn-lt"/>
        <a:ea typeface="+mn-ea"/>
        <a:cs typeface="+mn-cs"/>
      </a:defRPr>
    </a:lvl1pPr>
    <a:lvl2pPr marL="457162" algn="l" defTabSz="914322" rtl="0" eaLnBrk="1" latinLnBrk="0" hangingPunct="1">
      <a:defRPr sz="1200" kern="1200">
        <a:solidFill>
          <a:schemeClr val="tx1"/>
        </a:solidFill>
        <a:latin typeface="+mn-lt"/>
        <a:ea typeface="+mn-ea"/>
        <a:cs typeface="+mn-cs"/>
      </a:defRPr>
    </a:lvl2pPr>
    <a:lvl3pPr marL="914322" algn="l" defTabSz="914322" rtl="0" eaLnBrk="1" latinLnBrk="0" hangingPunct="1">
      <a:defRPr sz="1200" kern="1200">
        <a:solidFill>
          <a:schemeClr val="tx1"/>
        </a:solidFill>
        <a:latin typeface="+mn-lt"/>
        <a:ea typeface="+mn-ea"/>
        <a:cs typeface="+mn-cs"/>
      </a:defRPr>
    </a:lvl3pPr>
    <a:lvl4pPr marL="1371484" algn="l" defTabSz="914322" rtl="0" eaLnBrk="1" latinLnBrk="0" hangingPunct="1">
      <a:defRPr sz="1200" kern="1200">
        <a:solidFill>
          <a:schemeClr val="tx1"/>
        </a:solidFill>
        <a:latin typeface="+mn-lt"/>
        <a:ea typeface="+mn-ea"/>
        <a:cs typeface="+mn-cs"/>
      </a:defRPr>
    </a:lvl4pPr>
    <a:lvl5pPr marL="1828644" algn="l" defTabSz="914322" rtl="0" eaLnBrk="1" latinLnBrk="0" hangingPunct="1">
      <a:defRPr sz="1200" kern="1200">
        <a:solidFill>
          <a:schemeClr val="tx1"/>
        </a:solidFill>
        <a:latin typeface="+mn-lt"/>
        <a:ea typeface="+mn-ea"/>
        <a:cs typeface="+mn-cs"/>
      </a:defRPr>
    </a:lvl5pPr>
    <a:lvl6pPr marL="2285806" algn="l" defTabSz="914322" rtl="0" eaLnBrk="1" latinLnBrk="0" hangingPunct="1">
      <a:defRPr sz="1200" kern="1200">
        <a:solidFill>
          <a:schemeClr val="tx1"/>
        </a:solidFill>
        <a:latin typeface="+mn-lt"/>
        <a:ea typeface="+mn-ea"/>
        <a:cs typeface="+mn-cs"/>
      </a:defRPr>
    </a:lvl6pPr>
    <a:lvl7pPr marL="2742966" algn="l" defTabSz="914322" rtl="0" eaLnBrk="1" latinLnBrk="0" hangingPunct="1">
      <a:defRPr sz="1200" kern="1200">
        <a:solidFill>
          <a:schemeClr val="tx1"/>
        </a:solidFill>
        <a:latin typeface="+mn-lt"/>
        <a:ea typeface="+mn-ea"/>
        <a:cs typeface="+mn-cs"/>
      </a:defRPr>
    </a:lvl7pPr>
    <a:lvl8pPr marL="3200128" algn="l" defTabSz="914322" rtl="0" eaLnBrk="1" latinLnBrk="0" hangingPunct="1">
      <a:defRPr sz="1200" kern="1200">
        <a:solidFill>
          <a:schemeClr val="tx1"/>
        </a:solidFill>
        <a:latin typeface="+mn-lt"/>
        <a:ea typeface="+mn-ea"/>
        <a:cs typeface="+mn-cs"/>
      </a:defRPr>
    </a:lvl8pPr>
    <a:lvl9pPr marL="3657289" algn="l" defTabSz="91432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A7D42E5-F7AF-4D6A-B5E5-0E1CE7DD5A24}" type="slidenum">
              <a:rPr lang="en-IN" smtClean="0"/>
              <a:pPr/>
              <a:t>1</a:t>
            </a:fld>
            <a:endParaRPr lang="en-IN" dirty="0"/>
          </a:p>
        </p:txBody>
      </p:sp>
    </p:spTree>
    <p:extLst>
      <p:ext uri="{BB962C8B-B14F-4D97-AF65-F5344CB8AC3E}">
        <p14:creationId xmlns:p14="http://schemas.microsoft.com/office/powerpoint/2010/main" val="1261363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A7D42E5-F7AF-4D6A-B5E5-0E1CE7DD5A24}" type="slidenum">
              <a:rPr lang="en-IN" smtClean="0"/>
              <a:pPr/>
              <a:t>4</a:t>
            </a:fld>
            <a:endParaRPr lang="en-IN" dirty="0"/>
          </a:p>
        </p:txBody>
      </p:sp>
    </p:spTree>
    <p:extLst>
      <p:ext uri="{BB962C8B-B14F-4D97-AF65-F5344CB8AC3E}">
        <p14:creationId xmlns:p14="http://schemas.microsoft.com/office/powerpoint/2010/main" val="40197715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A7D42E5-F7AF-4D6A-B5E5-0E1CE7DD5A24}" type="slidenum">
              <a:rPr lang="en-IN" smtClean="0"/>
              <a:pPr/>
              <a:t>6</a:t>
            </a:fld>
            <a:endParaRPr lang="en-IN" dirty="0"/>
          </a:p>
        </p:txBody>
      </p:sp>
    </p:spTree>
    <p:extLst>
      <p:ext uri="{BB962C8B-B14F-4D97-AF65-F5344CB8AC3E}">
        <p14:creationId xmlns:p14="http://schemas.microsoft.com/office/powerpoint/2010/main" val="1104655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5785" y="3118104"/>
            <a:ext cx="6412230" cy="453142"/>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1570" y="5632704"/>
            <a:ext cx="5280660" cy="28126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7E87EF5A-5C99-4003-9627-1C5813ED2676}" type="datetime3">
              <a:rPr lang="en-US" smtClean="0"/>
              <a:pPr/>
              <a:t>26 October 2018</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0C848ECC-9D4C-4C8C-ACD7-F2B0F684DF16}" type="datetime3">
              <a:rPr lang="en-US" smtClean="0"/>
              <a:pPr/>
              <a:t>26 October 2018</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sz="half" idx="2"/>
          </p:nvPr>
        </p:nvSpPr>
        <p:spPr>
          <a:xfrm>
            <a:off x="377190" y="2313432"/>
            <a:ext cx="3281553" cy="28126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85057" y="2313432"/>
            <a:ext cx="3281553" cy="28126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6382669F-77CE-4C5E-9B14-7BC98EC6A8D0}" type="datetime3">
              <a:rPr lang="en-US" smtClean="0"/>
              <a:pPr/>
              <a:t>26 October 2018</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6621B145-D56A-414D-9A82-05B8723DA32A}" type="datetime3">
              <a:rPr lang="en-US" smtClean="0"/>
              <a:pPr/>
              <a:t>26 October 2018</a:t>
            </a:fld>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89CC8E1-4690-46E1-BD62-B797674B2197}" type="datetime3">
              <a:rPr lang="en-US" smtClean="0"/>
              <a:pPr/>
              <a:t>26 October 2018</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a:prstGeom prst="rect">
            <a:avLst/>
          </a:prstGeom>
        </p:spPr>
        <p:txBody>
          <a:bodyPr wrap="square" lIns="0" tIns="0" rIns="0" bIns="0">
            <a:spAutoFit/>
          </a:bodyPr>
          <a:lstStyle>
            <a:lvl1pPr>
              <a:defRPr sz="2900" b="0" i="0">
                <a:solidFill>
                  <a:srgbClr val="BB2332"/>
                </a:solidFill>
                <a:latin typeface="Calibri"/>
                <a:cs typeface="Calibri"/>
              </a:defRPr>
            </a:lvl1pPr>
          </a:lstStyle>
          <a:p>
            <a:endParaRPr/>
          </a:p>
        </p:txBody>
      </p:sp>
      <p:sp>
        <p:nvSpPr>
          <p:cNvPr id="3" name="Holder 3"/>
          <p:cNvSpPr>
            <a:spLocks noGrp="1"/>
          </p:cNvSpPr>
          <p:nvPr>
            <p:ph type="body" idx="1"/>
          </p:nvPr>
        </p:nvSpPr>
        <p:spPr>
          <a:xfrm>
            <a:off x="662305" y="1924726"/>
            <a:ext cx="6219190" cy="281261"/>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2564892" y="9354312"/>
            <a:ext cx="2414016" cy="276999"/>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377190" y="9354312"/>
            <a:ext cx="1735074" cy="276999"/>
          </a:xfrm>
          <a:prstGeom prst="rect">
            <a:avLst/>
          </a:prstGeom>
        </p:spPr>
        <p:txBody>
          <a:bodyPr wrap="square" lIns="0" tIns="0" rIns="0" bIns="0">
            <a:spAutoFit/>
          </a:bodyPr>
          <a:lstStyle>
            <a:lvl1pPr algn="l">
              <a:defRPr>
                <a:solidFill>
                  <a:schemeClr val="tx1">
                    <a:tint val="75000"/>
                  </a:schemeClr>
                </a:solidFill>
              </a:defRPr>
            </a:lvl1pPr>
          </a:lstStyle>
          <a:p>
            <a:fld id="{DD5ED25A-4502-4872-ADAF-4B4C524A399F}" type="datetime3">
              <a:rPr lang="en-US" smtClean="0"/>
              <a:pPr/>
              <a:t>26 October 2018</a:t>
            </a:fld>
            <a:endParaRPr lang="en-US" dirty="0"/>
          </a:p>
        </p:txBody>
      </p:sp>
      <p:sp>
        <p:nvSpPr>
          <p:cNvPr id="6" name="Holder 6"/>
          <p:cNvSpPr>
            <a:spLocks noGrp="1"/>
          </p:cNvSpPr>
          <p:nvPr>
            <p:ph type="sldNum" sz="quarter" idx="7"/>
          </p:nvPr>
        </p:nvSpPr>
        <p:spPr>
          <a:xfrm>
            <a:off x="5431536" y="9354312"/>
            <a:ext cx="1735074"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5">
        <a:defRPr>
          <a:latin typeface="+mn-lt"/>
          <a:ea typeface="+mn-ea"/>
          <a:cs typeface="+mn-cs"/>
        </a:defRPr>
      </a:lvl2pPr>
      <a:lvl3pPr marL="914409">
        <a:defRPr>
          <a:latin typeface="+mn-lt"/>
          <a:ea typeface="+mn-ea"/>
          <a:cs typeface="+mn-cs"/>
        </a:defRPr>
      </a:lvl3pPr>
      <a:lvl4pPr marL="1371614">
        <a:defRPr>
          <a:latin typeface="+mn-lt"/>
          <a:ea typeface="+mn-ea"/>
          <a:cs typeface="+mn-cs"/>
        </a:defRPr>
      </a:lvl4pPr>
      <a:lvl5pPr marL="1828818">
        <a:defRPr>
          <a:latin typeface="+mn-lt"/>
          <a:ea typeface="+mn-ea"/>
          <a:cs typeface="+mn-cs"/>
        </a:defRPr>
      </a:lvl5pPr>
      <a:lvl6pPr marL="2286023">
        <a:defRPr>
          <a:latin typeface="+mn-lt"/>
          <a:ea typeface="+mn-ea"/>
          <a:cs typeface="+mn-cs"/>
        </a:defRPr>
      </a:lvl6pPr>
      <a:lvl7pPr marL="2743227">
        <a:defRPr>
          <a:latin typeface="+mn-lt"/>
          <a:ea typeface="+mn-ea"/>
          <a:cs typeface="+mn-cs"/>
        </a:defRPr>
      </a:lvl7pPr>
      <a:lvl8pPr marL="3200432">
        <a:defRPr>
          <a:latin typeface="+mn-lt"/>
          <a:ea typeface="+mn-ea"/>
          <a:cs typeface="+mn-cs"/>
        </a:defRPr>
      </a:lvl8pPr>
      <a:lvl9pPr marL="3657636">
        <a:defRPr>
          <a:latin typeface="+mn-lt"/>
          <a:ea typeface="+mn-ea"/>
          <a:cs typeface="+mn-cs"/>
        </a:defRPr>
      </a:lvl9pPr>
    </p:bodyStyle>
    <p:otherStyle>
      <a:lvl1pPr marL="0">
        <a:defRPr>
          <a:latin typeface="+mn-lt"/>
          <a:ea typeface="+mn-ea"/>
          <a:cs typeface="+mn-cs"/>
        </a:defRPr>
      </a:lvl1pPr>
      <a:lvl2pPr marL="457205">
        <a:defRPr>
          <a:latin typeface="+mn-lt"/>
          <a:ea typeface="+mn-ea"/>
          <a:cs typeface="+mn-cs"/>
        </a:defRPr>
      </a:lvl2pPr>
      <a:lvl3pPr marL="914409">
        <a:defRPr>
          <a:latin typeface="+mn-lt"/>
          <a:ea typeface="+mn-ea"/>
          <a:cs typeface="+mn-cs"/>
        </a:defRPr>
      </a:lvl3pPr>
      <a:lvl4pPr marL="1371614">
        <a:defRPr>
          <a:latin typeface="+mn-lt"/>
          <a:ea typeface="+mn-ea"/>
          <a:cs typeface="+mn-cs"/>
        </a:defRPr>
      </a:lvl4pPr>
      <a:lvl5pPr marL="1828818">
        <a:defRPr>
          <a:latin typeface="+mn-lt"/>
          <a:ea typeface="+mn-ea"/>
          <a:cs typeface="+mn-cs"/>
        </a:defRPr>
      </a:lvl5pPr>
      <a:lvl6pPr marL="2286023">
        <a:defRPr>
          <a:latin typeface="+mn-lt"/>
          <a:ea typeface="+mn-ea"/>
          <a:cs typeface="+mn-cs"/>
        </a:defRPr>
      </a:lvl6pPr>
      <a:lvl7pPr marL="2743227">
        <a:defRPr>
          <a:latin typeface="+mn-lt"/>
          <a:ea typeface="+mn-ea"/>
          <a:cs typeface="+mn-cs"/>
        </a:defRPr>
      </a:lvl7pPr>
      <a:lvl8pPr marL="3200432">
        <a:defRPr>
          <a:latin typeface="+mn-lt"/>
          <a:ea typeface="+mn-ea"/>
          <a:cs typeface="+mn-cs"/>
        </a:defRPr>
      </a:lvl8pPr>
      <a:lvl9pPr marL="3657636">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8" name="Table 107">
            <a:extLst>
              <a:ext uri="{FF2B5EF4-FFF2-40B4-BE49-F238E27FC236}">
                <a16:creationId xmlns:a16="http://schemas.microsoft.com/office/drawing/2014/main" xmlns="" id="{03595E69-4F6A-4562-9D0C-BA1D48594C1C}"/>
              </a:ext>
            </a:extLst>
          </p:cNvPr>
          <p:cNvGraphicFramePr>
            <a:graphicFrameLocks noGrp="1"/>
          </p:cNvGraphicFramePr>
          <p:nvPr>
            <p:extLst>
              <p:ext uri="{D42A27DB-BD31-4B8C-83A1-F6EECF244321}">
                <p14:modId xmlns:p14="http://schemas.microsoft.com/office/powerpoint/2010/main" val="845345228"/>
              </p:ext>
            </p:extLst>
          </p:nvPr>
        </p:nvGraphicFramePr>
        <p:xfrm>
          <a:off x="266700" y="7620000"/>
          <a:ext cx="7010400" cy="1676400"/>
        </p:xfrm>
        <a:graphic>
          <a:graphicData uri="http://schemas.openxmlformats.org/drawingml/2006/table">
            <a:tbl>
              <a:tblPr firstRow="1" bandRow="1">
                <a:tableStyleId>{5C22544A-7EE6-4342-B048-85BDC9FD1C3A}</a:tableStyleId>
              </a:tblPr>
              <a:tblGrid>
                <a:gridCol w="2362200">
                  <a:extLst>
                    <a:ext uri="{9D8B030D-6E8A-4147-A177-3AD203B41FA5}">
                      <a16:colId xmlns:a16="http://schemas.microsoft.com/office/drawing/2014/main" xmlns="" val="2856138856"/>
                    </a:ext>
                  </a:extLst>
                </a:gridCol>
                <a:gridCol w="2362200">
                  <a:extLst>
                    <a:ext uri="{9D8B030D-6E8A-4147-A177-3AD203B41FA5}">
                      <a16:colId xmlns:a16="http://schemas.microsoft.com/office/drawing/2014/main" xmlns="" val="1236899644"/>
                    </a:ext>
                  </a:extLst>
                </a:gridCol>
                <a:gridCol w="2286000">
                  <a:extLst>
                    <a:ext uri="{9D8B030D-6E8A-4147-A177-3AD203B41FA5}">
                      <a16:colId xmlns:a16="http://schemas.microsoft.com/office/drawing/2014/main" xmlns="" val="2385823872"/>
                    </a:ext>
                  </a:extLst>
                </a:gridCol>
              </a:tblGrid>
              <a:tr h="1676400">
                <a:tc>
                  <a:txBody>
                    <a:bodyPr/>
                    <a:lstStyle/>
                    <a:p>
                      <a:endParaRPr lang="en-IN" sz="1000" dirty="0">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000" b="1" i="0" u="none" strike="noStrike" kern="0" cap="none" spc="0" normalizeH="0" baseline="0" noProof="0" dirty="0">
                        <a:ln>
                          <a:noFill/>
                        </a:ln>
                        <a:solidFill>
                          <a:prstClr val="white"/>
                        </a:solidFill>
                        <a:effectLst/>
                        <a:uLnTx/>
                        <a:uFillTx/>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sz="1000" dirty="0">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147124901"/>
                  </a:ext>
                </a:extLst>
              </a:tr>
            </a:tbl>
          </a:graphicData>
        </a:graphic>
      </p:graphicFrame>
      <p:graphicFrame>
        <p:nvGraphicFramePr>
          <p:cNvPr id="109" name="Table 108">
            <a:extLst>
              <a:ext uri="{FF2B5EF4-FFF2-40B4-BE49-F238E27FC236}">
                <a16:creationId xmlns:a16="http://schemas.microsoft.com/office/drawing/2014/main" xmlns="" id="{769E6CD4-D47D-4034-AA1E-FCD8752AED6F}"/>
              </a:ext>
            </a:extLst>
          </p:cNvPr>
          <p:cNvGraphicFramePr>
            <a:graphicFrameLocks noGrp="1"/>
          </p:cNvGraphicFramePr>
          <p:nvPr>
            <p:extLst>
              <p:ext uri="{D42A27DB-BD31-4B8C-83A1-F6EECF244321}">
                <p14:modId xmlns:p14="http://schemas.microsoft.com/office/powerpoint/2010/main" val="2190938478"/>
              </p:ext>
            </p:extLst>
          </p:nvPr>
        </p:nvGraphicFramePr>
        <p:xfrm>
          <a:off x="5372098" y="8823960"/>
          <a:ext cx="1393464" cy="243840"/>
        </p:xfrm>
        <a:graphic>
          <a:graphicData uri="http://schemas.openxmlformats.org/drawingml/2006/table">
            <a:tbl>
              <a:tblPr firstRow="1" bandRow="1">
                <a:tableStyleId>{5C22544A-7EE6-4342-B048-85BDC9FD1C3A}</a:tableStyleId>
              </a:tblPr>
              <a:tblGrid>
                <a:gridCol w="1393464">
                  <a:extLst>
                    <a:ext uri="{9D8B030D-6E8A-4147-A177-3AD203B41FA5}">
                      <a16:colId xmlns:a16="http://schemas.microsoft.com/office/drawing/2014/main" xmlns="" val="2235553535"/>
                    </a:ext>
                  </a:extLst>
                </a:gridCol>
              </a:tblGrid>
              <a:tr h="180340">
                <a:tc>
                  <a:txBody>
                    <a:bodyPr/>
                    <a:lstStyle/>
                    <a:p>
                      <a:pPr algn="ctr"/>
                      <a:r>
                        <a:rPr lang="en-IN" sz="1000" b="1" dirty="0">
                          <a:solidFill>
                            <a:schemeClr val="tx1">
                              <a:lumMod val="50000"/>
                              <a:lumOff val="50000"/>
                            </a:schemeClr>
                          </a:solidFill>
                          <a:latin typeface="+mj-lt"/>
                        </a:rPr>
                        <a:t>Authorised Signatory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xmlns="" val="4103268524"/>
                  </a:ext>
                </a:extLst>
              </a:tr>
            </a:tbl>
          </a:graphicData>
        </a:graphic>
      </p:graphicFrame>
      <p:graphicFrame>
        <p:nvGraphicFramePr>
          <p:cNvPr id="110" name="Table 109">
            <a:extLst>
              <a:ext uri="{FF2B5EF4-FFF2-40B4-BE49-F238E27FC236}">
                <a16:creationId xmlns:a16="http://schemas.microsoft.com/office/drawing/2014/main" xmlns="" id="{29EFD627-B005-4C2D-AB6E-0EEB7D32249A}"/>
              </a:ext>
            </a:extLst>
          </p:cNvPr>
          <p:cNvGraphicFramePr>
            <a:graphicFrameLocks noGrp="1"/>
          </p:cNvGraphicFramePr>
          <p:nvPr>
            <p:extLst>
              <p:ext uri="{D42A27DB-BD31-4B8C-83A1-F6EECF244321}">
                <p14:modId xmlns:p14="http://schemas.microsoft.com/office/powerpoint/2010/main" val="2162339530"/>
              </p:ext>
            </p:extLst>
          </p:nvPr>
        </p:nvGraphicFramePr>
        <p:xfrm>
          <a:off x="3337948" y="8945880"/>
          <a:ext cx="1043549" cy="243840"/>
        </p:xfrm>
        <a:graphic>
          <a:graphicData uri="http://schemas.openxmlformats.org/drawingml/2006/table">
            <a:tbl>
              <a:tblPr firstRow="1" bandRow="1">
                <a:tableStyleId>{5C22544A-7EE6-4342-B048-85BDC9FD1C3A}</a:tableStyleId>
              </a:tblPr>
              <a:tblGrid>
                <a:gridCol w="1043549">
                  <a:extLst>
                    <a:ext uri="{9D8B030D-6E8A-4147-A177-3AD203B41FA5}">
                      <a16:colId xmlns:a16="http://schemas.microsoft.com/office/drawing/2014/main" xmlns="" val="2235553535"/>
                    </a:ext>
                  </a:extLst>
                </a:gridCol>
              </a:tblGrid>
              <a:tr h="180340">
                <a:tc>
                  <a:txBody>
                    <a:bodyPr/>
                    <a:lstStyle/>
                    <a:p>
                      <a:pPr algn="ctr"/>
                      <a:r>
                        <a:rPr lang="en-IN" sz="1000" b="1" dirty="0">
                          <a:solidFill>
                            <a:srgbClr val="0988A8"/>
                          </a:solidFill>
                          <a:latin typeface="+mj-lt"/>
                        </a:rPr>
                        <a:t>   </a:t>
                      </a:r>
                      <a:r>
                        <a:rPr lang="en-IN" sz="1000" b="1" dirty="0">
                          <a:solidFill>
                            <a:schemeClr val="tx1">
                              <a:lumMod val="50000"/>
                              <a:lumOff val="50000"/>
                            </a:schemeClr>
                          </a:solidFill>
                          <a:latin typeface="+mj-lt"/>
                        </a:rPr>
                        <a:t>Checked</a:t>
                      </a:r>
                      <a:r>
                        <a:rPr lang="en-IN" sz="1000" b="1" dirty="0">
                          <a:solidFill>
                            <a:srgbClr val="0988A8"/>
                          </a:solidFill>
                          <a:latin typeface="+mj-lt"/>
                        </a:rPr>
                        <a:t> </a:t>
                      </a:r>
                      <a:r>
                        <a:rPr lang="en-IN" sz="1000" b="1" dirty="0">
                          <a:solidFill>
                            <a:schemeClr val="tx1">
                              <a:lumMod val="50000"/>
                              <a:lumOff val="50000"/>
                            </a:schemeClr>
                          </a:solidFill>
                          <a:latin typeface="+mj-lt"/>
                        </a:rPr>
                        <a:t>By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xmlns="" val="4103268524"/>
                  </a:ext>
                </a:extLst>
              </a:tr>
            </a:tbl>
          </a:graphicData>
        </a:graphic>
      </p:graphicFrame>
      <p:graphicFrame>
        <p:nvGraphicFramePr>
          <p:cNvPr id="111" name="Table 110">
            <a:extLst>
              <a:ext uri="{FF2B5EF4-FFF2-40B4-BE49-F238E27FC236}">
                <a16:creationId xmlns:a16="http://schemas.microsoft.com/office/drawing/2014/main" xmlns="" id="{B6883FF3-7116-4375-8CDC-46954A586275}"/>
              </a:ext>
            </a:extLst>
          </p:cNvPr>
          <p:cNvGraphicFramePr>
            <a:graphicFrameLocks noGrp="1"/>
          </p:cNvGraphicFramePr>
          <p:nvPr>
            <p:extLst>
              <p:ext uri="{D42A27DB-BD31-4B8C-83A1-F6EECF244321}">
                <p14:modId xmlns:p14="http://schemas.microsoft.com/office/powerpoint/2010/main" val="3219583005"/>
              </p:ext>
            </p:extLst>
          </p:nvPr>
        </p:nvGraphicFramePr>
        <p:xfrm>
          <a:off x="3337949" y="8686800"/>
          <a:ext cx="1119749" cy="243840"/>
        </p:xfrm>
        <a:graphic>
          <a:graphicData uri="http://schemas.openxmlformats.org/drawingml/2006/table">
            <a:tbl>
              <a:tblPr firstRow="1" bandRow="1">
                <a:tableStyleId>{5C22544A-7EE6-4342-B048-85BDC9FD1C3A}</a:tableStyleId>
              </a:tblPr>
              <a:tblGrid>
                <a:gridCol w="1119749">
                  <a:extLst>
                    <a:ext uri="{9D8B030D-6E8A-4147-A177-3AD203B41FA5}">
                      <a16:colId xmlns:a16="http://schemas.microsoft.com/office/drawing/2014/main" xmlns="" val="2235553535"/>
                    </a:ext>
                  </a:extLst>
                </a:gridCol>
              </a:tblGrid>
              <a:tr h="180340">
                <a:tc>
                  <a:txBody>
                    <a:bodyPr/>
                    <a:lstStyle/>
                    <a:p>
                      <a:pPr algn="ctr"/>
                      <a:r>
                        <a:rPr lang="en-IN" sz="1000" b="1" dirty="0" smtClean="0">
                          <a:solidFill>
                            <a:schemeClr val="tx1">
                              <a:lumMod val="50000"/>
                              <a:lumOff val="50000"/>
                            </a:schemeClr>
                          </a:solidFill>
                          <a:latin typeface="+mj-lt"/>
                        </a:rPr>
                        <a:t>Nilesh Gadge</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xmlns="" val="4103268524"/>
                  </a:ext>
                </a:extLst>
              </a:tr>
            </a:tbl>
          </a:graphicData>
        </a:graphic>
      </p:graphicFrame>
      <p:graphicFrame>
        <p:nvGraphicFramePr>
          <p:cNvPr id="112" name="Table 111">
            <a:extLst>
              <a:ext uri="{FF2B5EF4-FFF2-40B4-BE49-F238E27FC236}">
                <a16:creationId xmlns:a16="http://schemas.microsoft.com/office/drawing/2014/main" xmlns="" id="{D5648B09-DD64-414A-934C-F8DBF4E86A11}"/>
              </a:ext>
            </a:extLst>
          </p:cNvPr>
          <p:cNvGraphicFramePr>
            <a:graphicFrameLocks noGrp="1"/>
          </p:cNvGraphicFramePr>
          <p:nvPr>
            <p:extLst>
              <p:ext uri="{D42A27DB-BD31-4B8C-83A1-F6EECF244321}">
                <p14:modId xmlns:p14="http://schemas.microsoft.com/office/powerpoint/2010/main" val="655120370"/>
              </p:ext>
            </p:extLst>
          </p:nvPr>
        </p:nvGraphicFramePr>
        <p:xfrm>
          <a:off x="952500" y="8945880"/>
          <a:ext cx="1043549" cy="243840"/>
        </p:xfrm>
        <a:graphic>
          <a:graphicData uri="http://schemas.openxmlformats.org/drawingml/2006/table">
            <a:tbl>
              <a:tblPr firstRow="1" bandRow="1">
                <a:tableStyleId>{5C22544A-7EE6-4342-B048-85BDC9FD1C3A}</a:tableStyleId>
              </a:tblPr>
              <a:tblGrid>
                <a:gridCol w="1043549">
                  <a:extLst>
                    <a:ext uri="{9D8B030D-6E8A-4147-A177-3AD203B41FA5}">
                      <a16:colId xmlns:a16="http://schemas.microsoft.com/office/drawing/2014/main" xmlns="" val="2235553535"/>
                    </a:ext>
                  </a:extLst>
                </a:gridCol>
              </a:tblGrid>
              <a:tr h="180340">
                <a:tc>
                  <a:txBody>
                    <a:bodyPr/>
                    <a:lstStyle/>
                    <a:p>
                      <a:pPr algn="ctr"/>
                      <a:r>
                        <a:rPr lang="en-IN" sz="1000" b="1" dirty="0">
                          <a:solidFill>
                            <a:schemeClr val="tx1">
                              <a:lumMod val="50000"/>
                              <a:lumOff val="50000"/>
                            </a:schemeClr>
                          </a:solidFill>
                          <a:latin typeface="+mj-lt"/>
                        </a:rPr>
                        <a:t>Prepared</a:t>
                      </a:r>
                      <a:r>
                        <a:rPr lang="en-IN" sz="1000" b="1" dirty="0">
                          <a:solidFill>
                            <a:srgbClr val="0988A8"/>
                          </a:solidFill>
                          <a:latin typeface="+mj-lt"/>
                        </a:rPr>
                        <a:t> </a:t>
                      </a:r>
                      <a:r>
                        <a:rPr lang="en-IN" sz="1000" b="1" dirty="0">
                          <a:solidFill>
                            <a:schemeClr val="tx1">
                              <a:lumMod val="50000"/>
                              <a:lumOff val="50000"/>
                            </a:schemeClr>
                          </a:solidFill>
                          <a:latin typeface="+mj-lt"/>
                        </a:rPr>
                        <a:t>By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xmlns="" val="4103268524"/>
                  </a:ext>
                </a:extLst>
              </a:tr>
            </a:tbl>
          </a:graphicData>
        </a:graphic>
      </p:graphicFrame>
      <p:graphicFrame>
        <p:nvGraphicFramePr>
          <p:cNvPr id="113" name="Table 112">
            <a:extLst>
              <a:ext uri="{FF2B5EF4-FFF2-40B4-BE49-F238E27FC236}">
                <a16:creationId xmlns:a16="http://schemas.microsoft.com/office/drawing/2014/main" xmlns="" id="{44EA3E23-7FFD-4DC9-91E5-4341BB9B4DAF}"/>
              </a:ext>
            </a:extLst>
          </p:cNvPr>
          <p:cNvGraphicFramePr>
            <a:graphicFrameLocks noGrp="1"/>
          </p:cNvGraphicFramePr>
          <p:nvPr>
            <p:extLst>
              <p:ext uri="{D42A27DB-BD31-4B8C-83A1-F6EECF244321}">
                <p14:modId xmlns:p14="http://schemas.microsoft.com/office/powerpoint/2010/main" val="756880149"/>
              </p:ext>
            </p:extLst>
          </p:nvPr>
        </p:nvGraphicFramePr>
        <p:xfrm>
          <a:off x="952500" y="8686800"/>
          <a:ext cx="1066802" cy="243840"/>
        </p:xfrm>
        <a:graphic>
          <a:graphicData uri="http://schemas.openxmlformats.org/drawingml/2006/table">
            <a:tbl>
              <a:tblPr firstRow="1" bandRow="1">
                <a:tableStyleId>{5C22544A-7EE6-4342-B048-85BDC9FD1C3A}</a:tableStyleId>
              </a:tblPr>
              <a:tblGrid>
                <a:gridCol w="1066802">
                  <a:extLst>
                    <a:ext uri="{9D8B030D-6E8A-4147-A177-3AD203B41FA5}">
                      <a16:colId xmlns:a16="http://schemas.microsoft.com/office/drawing/2014/main" xmlns="" val="2235553535"/>
                    </a:ext>
                  </a:extLst>
                </a:gridCol>
              </a:tblGrid>
              <a:tr h="180340">
                <a:tc>
                  <a:txBody>
                    <a:bodyPr/>
                    <a:lstStyle/>
                    <a:p>
                      <a:pPr algn="ctr"/>
                      <a:r>
                        <a:rPr lang="en-IN" sz="1000" b="1" dirty="0" err="1" smtClean="0">
                          <a:solidFill>
                            <a:schemeClr val="tx1">
                              <a:lumMod val="50000"/>
                              <a:lumOff val="50000"/>
                            </a:schemeClr>
                          </a:solidFill>
                          <a:latin typeface="+mj-lt"/>
                        </a:rPr>
                        <a:t>Maulik</a:t>
                      </a:r>
                      <a:r>
                        <a:rPr lang="en-IN" sz="1000" b="1" dirty="0" smtClean="0">
                          <a:solidFill>
                            <a:schemeClr val="tx1">
                              <a:lumMod val="50000"/>
                              <a:lumOff val="50000"/>
                            </a:schemeClr>
                          </a:solidFill>
                          <a:latin typeface="+mj-lt"/>
                        </a:rPr>
                        <a:t> </a:t>
                      </a:r>
                      <a:r>
                        <a:rPr lang="en-IN" sz="1000" b="1" dirty="0" err="1" smtClean="0">
                          <a:solidFill>
                            <a:schemeClr val="tx1">
                              <a:lumMod val="50000"/>
                              <a:lumOff val="50000"/>
                            </a:schemeClr>
                          </a:solidFill>
                          <a:latin typeface="+mj-lt"/>
                        </a:rPr>
                        <a:t>Rathod</a:t>
                      </a:r>
                      <a:endParaRPr lang="en-IN" sz="1000" b="1" dirty="0">
                        <a:solidFill>
                          <a:schemeClr val="tx1">
                            <a:lumMod val="50000"/>
                            <a:lumOff val="50000"/>
                          </a:schemeClr>
                        </a:solidFill>
                        <a:latin typeface="+mj-lt"/>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xmlns="" val="4103268524"/>
                  </a:ext>
                </a:extLst>
              </a:tr>
            </a:tbl>
          </a:graphicData>
        </a:graphic>
      </p:graphicFrame>
      <p:graphicFrame>
        <p:nvGraphicFramePr>
          <p:cNvPr id="114" name="Table 113">
            <a:extLst>
              <a:ext uri="{FF2B5EF4-FFF2-40B4-BE49-F238E27FC236}">
                <a16:creationId xmlns:a16="http://schemas.microsoft.com/office/drawing/2014/main" xmlns="" id="{8D7DFF25-55C5-4D36-B9F9-EFCCCEDADAD8}"/>
              </a:ext>
            </a:extLst>
          </p:cNvPr>
          <p:cNvGraphicFramePr>
            <a:graphicFrameLocks noGrp="1"/>
          </p:cNvGraphicFramePr>
          <p:nvPr>
            <p:extLst>
              <p:ext uri="{D42A27DB-BD31-4B8C-83A1-F6EECF244321}">
                <p14:modId xmlns:p14="http://schemas.microsoft.com/office/powerpoint/2010/main" val="1915747001"/>
              </p:ext>
            </p:extLst>
          </p:nvPr>
        </p:nvGraphicFramePr>
        <p:xfrm>
          <a:off x="266700" y="1950720"/>
          <a:ext cx="7010400" cy="1706880"/>
        </p:xfrm>
        <a:graphic>
          <a:graphicData uri="http://schemas.openxmlformats.org/drawingml/2006/table">
            <a:tbl>
              <a:tblPr firstRow="1" bandRow="1">
                <a:tableStyleId>{5C22544A-7EE6-4342-B048-85BDC9FD1C3A}</a:tableStyleId>
              </a:tblPr>
              <a:tblGrid>
                <a:gridCol w="3503950">
                  <a:extLst>
                    <a:ext uri="{9D8B030D-6E8A-4147-A177-3AD203B41FA5}">
                      <a16:colId xmlns:a16="http://schemas.microsoft.com/office/drawing/2014/main" xmlns="" val="2342809242"/>
                    </a:ext>
                  </a:extLst>
                </a:gridCol>
                <a:gridCol w="3506450">
                  <a:extLst>
                    <a:ext uri="{9D8B030D-6E8A-4147-A177-3AD203B41FA5}">
                      <a16:colId xmlns:a16="http://schemas.microsoft.com/office/drawing/2014/main" xmlns="" val="2791637161"/>
                    </a:ext>
                  </a:extLst>
                </a:gridCol>
              </a:tblGrid>
              <a:tr h="637540">
                <a:tc>
                  <a:txBody>
                    <a:bodyPr/>
                    <a:lstStyle/>
                    <a:p>
                      <a:r>
                        <a:rPr lang="en-IN" sz="1000" b="1" dirty="0" smtClean="0">
                          <a:solidFill>
                            <a:schemeClr val="tx1">
                              <a:lumMod val="50000"/>
                              <a:lumOff val="50000"/>
                            </a:schemeClr>
                          </a:solidFill>
                          <a:effectLst/>
                          <a:latin typeface="+mj-lt"/>
                          <a:ea typeface="+mn-ea"/>
                          <a:cs typeface="+mn-cs"/>
                        </a:rPr>
                        <a:t>Environ</a:t>
                      </a:r>
                      <a:endParaRPr lang="en-IN" sz="1000" b="1" dirty="0">
                        <a:solidFill>
                          <a:schemeClr val="tx1">
                            <a:lumMod val="50000"/>
                            <a:lumOff val="50000"/>
                          </a:schemeClr>
                        </a:solidFill>
                        <a:effectLst/>
                        <a:latin typeface="+mj-lt"/>
                        <a:ea typeface="+mn-ea"/>
                        <a:cs typeface="+mn-cs"/>
                      </a:endParaRPr>
                    </a:p>
                    <a:p>
                      <a:r>
                        <a:rPr lang="en-IN" sz="1000" b="1" dirty="0" smtClean="0">
                          <a:solidFill>
                            <a:schemeClr val="tx1">
                              <a:lumMod val="50000"/>
                              <a:lumOff val="50000"/>
                            </a:schemeClr>
                          </a:solidFill>
                          <a:effectLst/>
                          <a:latin typeface="+mj-lt"/>
                          <a:ea typeface="+mn-ea"/>
                          <a:cs typeface="+mn-cs"/>
                        </a:rPr>
                        <a:t>14-15-16 </a:t>
                      </a:r>
                      <a:r>
                        <a:rPr lang="en-IN" sz="1000" b="1" dirty="0" err="1" smtClean="0">
                          <a:solidFill>
                            <a:schemeClr val="tx1">
                              <a:lumMod val="50000"/>
                              <a:lumOff val="50000"/>
                            </a:schemeClr>
                          </a:solidFill>
                          <a:effectLst/>
                          <a:latin typeface="+mj-lt"/>
                          <a:ea typeface="+mn-ea"/>
                          <a:cs typeface="+mn-cs"/>
                        </a:rPr>
                        <a:t>Rudraksh</a:t>
                      </a:r>
                      <a:r>
                        <a:rPr lang="en-IN" sz="1000" b="1" dirty="0" smtClean="0">
                          <a:solidFill>
                            <a:schemeClr val="tx1">
                              <a:lumMod val="50000"/>
                              <a:lumOff val="50000"/>
                            </a:schemeClr>
                          </a:solidFill>
                          <a:effectLst/>
                          <a:latin typeface="+mj-lt"/>
                          <a:ea typeface="+mn-ea"/>
                          <a:cs typeface="+mn-cs"/>
                        </a:rPr>
                        <a:t> Complex,</a:t>
                      </a:r>
                    </a:p>
                    <a:p>
                      <a:r>
                        <a:rPr lang="en-IN" sz="1000" b="1" dirty="0" smtClean="0">
                          <a:solidFill>
                            <a:schemeClr val="tx1">
                              <a:lumMod val="50000"/>
                              <a:lumOff val="50000"/>
                            </a:schemeClr>
                          </a:solidFill>
                          <a:effectLst/>
                          <a:latin typeface="+mj-lt"/>
                          <a:ea typeface="+mn-ea"/>
                          <a:cs typeface="+mn-cs"/>
                        </a:rPr>
                        <a:t>Opp. Annapurna Hotel ,GIDC Phase I, </a:t>
                      </a:r>
                      <a:r>
                        <a:rPr lang="en-IN" sz="1000" b="1" dirty="0" err="1" smtClean="0">
                          <a:solidFill>
                            <a:schemeClr val="tx1">
                              <a:lumMod val="50000"/>
                              <a:lumOff val="50000"/>
                            </a:schemeClr>
                          </a:solidFill>
                          <a:effectLst/>
                          <a:latin typeface="+mj-lt"/>
                          <a:ea typeface="+mn-ea"/>
                          <a:cs typeface="+mn-cs"/>
                        </a:rPr>
                        <a:t>Vatva</a:t>
                      </a:r>
                      <a:r>
                        <a:rPr lang="en-IN" sz="1000" b="1" dirty="0" smtClean="0">
                          <a:solidFill>
                            <a:schemeClr val="tx1">
                              <a:lumMod val="50000"/>
                              <a:lumOff val="50000"/>
                            </a:schemeClr>
                          </a:solidFill>
                          <a:effectLst/>
                          <a:latin typeface="+mj-lt"/>
                          <a:ea typeface="+mn-ea"/>
                          <a:cs typeface="+mn-cs"/>
                        </a:rPr>
                        <a:t>,</a:t>
                      </a:r>
                    </a:p>
                    <a:p>
                      <a:pPr marL="0" marR="0" indent="0" defTabSz="914400" eaLnBrk="1" fontAlgn="auto" latinLnBrk="0" hangingPunct="1">
                        <a:lnSpc>
                          <a:spcPct val="100000"/>
                        </a:lnSpc>
                        <a:spcBef>
                          <a:spcPts val="0"/>
                        </a:spcBef>
                        <a:spcAft>
                          <a:spcPts val="0"/>
                        </a:spcAft>
                        <a:buClrTx/>
                        <a:buSzTx/>
                        <a:buFontTx/>
                        <a:buNone/>
                        <a:tabLst/>
                        <a:defRPr/>
                      </a:pPr>
                      <a:r>
                        <a:rPr lang="en-IN" sz="1000" b="1" dirty="0" smtClean="0">
                          <a:solidFill>
                            <a:schemeClr val="tx1">
                              <a:lumMod val="50000"/>
                              <a:lumOff val="50000"/>
                            </a:schemeClr>
                          </a:solidFill>
                          <a:effectLst/>
                          <a:latin typeface="+mj-lt"/>
                          <a:ea typeface="+mn-ea"/>
                          <a:cs typeface="+mn-cs"/>
                        </a:rPr>
                        <a:t>Ahmedabad </a:t>
                      </a:r>
                      <a:r>
                        <a:rPr lang="en-IN" sz="1000" b="1" dirty="0">
                          <a:solidFill>
                            <a:schemeClr val="tx1">
                              <a:lumMod val="50000"/>
                              <a:lumOff val="50000"/>
                            </a:schemeClr>
                          </a:solidFill>
                          <a:effectLst/>
                          <a:latin typeface="+mj-lt"/>
                          <a:ea typeface="+mn-ea"/>
                          <a:cs typeface="+mn-cs"/>
                        </a:rPr>
                        <a:t>- </a:t>
                      </a:r>
                      <a:r>
                        <a:rPr lang="en-IN" sz="1000" b="1" dirty="0" smtClean="0">
                          <a:solidFill>
                            <a:schemeClr val="tx1">
                              <a:lumMod val="50000"/>
                              <a:lumOff val="50000"/>
                            </a:schemeClr>
                          </a:solidFill>
                          <a:effectLst/>
                          <a:latin typeface="+mj-lt"/>
                          <a:ea typeface="+mn-ea"/>
                          <a:cs typeface="+mn-cs"/>
                        </a:rPr>
                        <a:t>382445, Gujarat </a:t>
                      </a:r>
                    </a:p>
                    <a:p>
                      <a:r>
                        <a:rPr lang="en-IN" sz="1000" b="1" dirty="0" smtClean="0">
                          <a:solidFill>
                            <a:schemeClr val="tx1">
                              <a:lumMod val="50000"/>
                              <a:lumOff val="50000"/>
                            </a:schemeClr>
                          </a:solidFill>
                          <a:effectLst/>
                          <a:latin typeface="+mj-lt"/>
                          <a:ea typeface="+mn-ea"/>
                          <a:cs typeface="+mn-cs"/>
                        </a:rPr>
                        <a:t>Phone </a:t>
                      </a:r>
                      <a:r>
                        <a:rPr lang="en-IN" sz="1000" b="1" dirty="0">
                          <a:solidFill>
                            <a:schemeClr val="tx1">
                              <a:lumMod val="50000"/>
                              <a:lumOff val="50000"/>
                            </a:schemeClr>
                          </a:solidFill>
                          <a:effectLst/>
                          <a:latin typeface="+mj-lt"/>
                          <a:ea typeface="+mn-ea"/>
                          <a:cs typeface="+mn-cs"/>
                        </a:rPr>
                        <a:t>No. </a:t>
                      </a:r>
                      <a:r>
                        <a:rPr lang="en-IN" sz="1000" b="1" baseline="0" dirty="0" smtClean="0">
                          <a:solidFill>
                            <a:schemeClr val="tx1">
                              <a:lumMod val="50000"/>
                              <a:lumOff val="50000"/>
                            </a:schemeClr>
                          </a:solidFill>
                          <a:effectLst/>
                          <a:latin typeface="+mj-lt"/>
                          <a:ea typeface="+mn-ea"/>
                          <a:cs typeface="+mn-cs"/>
                        </a:rPr>
                        <a:t> </a:t>
                      </a:r>
                      <a:r>
                        <a:rPr lang="en-IN" sz="1000" b="1" dirty="0" smtClean="0">
                          <a:solidFill>
                            <a:schemeClr val="tx1">
                              <a:lumMod val="50000"/>
                              <a:lumOff val="50000"/>
                            </a:schemeClr>
                          </a:solidFill>
                          <a:effectLst/>
                          <a:latin typeface="+mj-lt"/>
                          <a:ea typeface="+mn-ea"/>
                          <a:cs typeface="+mn-cs"/>
                        </a:rPr>
                        <a:t>: </a:t>
                      </a:r>
                      <a:r>
                        <a:rPr lang="en-IN" sz="1000" b="1" dirty="0">
                          <a:solidFill>
                            <a:schemeClr val="tx1">
                              <a:lumMod val="50000"/>
                              <a:lumOff val="50000"/>
                            </a:schemeClr>
                          </a:solidFill>
                          <a:effectLst/>
                          <a:latin typeface="+mj-lt"/>
                          <a:ea typeface="+mn-ea"/>
                          <a:cs typeface="+mn-cs"/>
                        </a:rPr>
                        <a:t>+91 </a:t>
                      </a:r>
                      <a:r>
                        <a:rPr lang="en-IN" sz="1000" b="1" dirty="0" smtClean="0">
                          <a:solidFill>
                            <a:schemeClr val="tx1">
                              <a:lumMod val="50000"/>
                              <a:lumOff val="50000"/>
                            </a:schemeClr>
                          </a:solidFill>
                          <a:effectLst/>
                          <a:latin typeface="+mj-lt"/>
                          <a:ea typeface="+mn-ea"/>
                          <a:cs typeface="+mn-cs"/>
                        </a:rPr>
                        <a:t>79 40027345</a:t>
                      </a:r>
                      <a:endParaRPr lang="en-IN" sz="1000" b="1" dirty="0">
                        <a:solidFill>
                          <a:schemeClr val="tx1">
                            <a:lumMod val="50000"/>
                            <a:lumOff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smtClean="0">
                          <a:solidFill>
                            <a:schemeClr val="tx1">
                              <a:lumMod val="50000"/>
                              <a:lumOff val="50000"/>
                            </a:schemeClr>
                          </a:solidFill>
                          <a:latin typeface="+mj-lt"/>
                        </a:rPr>
                        <a:t>Quotation No	                   	: ENVQ8915</a:t>
                      </a:r>
                    </a:p>
                    <a:p>
                      <a:r>
                        <a:rPr lang="en-IN" sz="1000" b="1" dirty="0" smtClean="0">
                          <a:solidFill>
                            <a:schemeClr val="tx1">
                              <a:lumMod val="50000"/>
                              <a:lumOff val="50000"/>
                            </a:schemeClr>
                          </a:solidFill>
                          <a:latin typeface="+mj-lt"/>
                        </a:rPr>
                        <a:t>Quotation Date		</a:t>
                      </a:r>
                      <a:r>
                        <a:rPr lang="en-IN" sz="1000" b="1" smtClean="0">
                          <a:solidFill>
                            <a:schemeClr val="tx1">
                              <a:lumMod val="50000"/>
                              <a:lumOff val="50000"/>
                            </a:schemeClr>
                          </a:solidFill>
                          <a:latin typeface="+mj-lt"/>
                        </a:rPr>
                        <a:t>: </a:t>
                      </a:r>
                    </a:p>
                    <a:p>
                      <a:r>
                        <a:rPr lang="en-IN" sz="1000" b="1" smtClean="0">
                          <a:solidFill>
                            <a:schemeClr val="tx1">
                              <a:lumMod val="50000"/>
                              <a:lumOff val="50000"/>
                            </a:schemeClr>
                          </a:solidFill>
                          <a:latin typeface="+mj-lt"/>
                        </a:rPr>
                        <a:t>Sales </a:t>
                      </a:r>
                      <a:r>
                        <a:rPr lang="en-IN" sz="1000" b="1" dirty="0">
                          <a:solidFill>
                            <a:schemeClr val="tx1">
                              <a:lumMod val="50000"/>
                              <a:lumOff val="50000"/>
                            </a:schemeClr>
                          </a:solidFill>
                          <a:latin typeface="+mj-lt"/>
                        </a:rPr>
                        <a:t>Contact Person	: </a:t>
                      </a:r>
                      <a:r>
                        <a:rPr lang="en-IN" sz="1000" b="1" dirty="0" err="1" smtClean="0">
                          <a:solidFill>
                            <a:schemeClr val="tx1">
                              <a:lumMod val="50000"/>
                              <a:lumOff val="50000"/>
                            </a:schemeClr>
                          </a:solidFill>
                          <a:latin typeface="+mj-lt"/>
                        </a:rPr>
                        <a:t>Nilesh</a:t>
                      </a:r>
                      <a:r>
                        <a:rPr lang="en-IN" sz="1000" b="1" baseline="0" dirty="0" smtClean="0">
                          <a:solidFill>
                            <a:schemeClr val="tx1">
                              <a:lumMod val="50000"/>
                              <a:lumOff val="50000"/>
                            </a:schemeClr>
                          </a:solidFill>
                          <a:latin typeface="+mj-lt"/>
                        </a:rPr>
                        <a:t> </a:t>
                      </a:r>
                      <a:r>
                        <a:rPr lang="en-IN" sz="1000" b="1" baseline="0" dirty="0" err="1" smtClean="0">
                          <a:solidFill>
                            <a:schemeClr val="tx1">
                              <a:lumMod val="50000"/>
                              <a:lumOff val="50000"/>
                            </a:schemeClr>
                          </a:solidFill>
                          <a:latin typeface="+mj-lt"/>
                        </a:rPr>
                        <a:t>Gadgi</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Contact No		: +91 </a:t>
                      </a:r>
                      <a:r>
                        <a:rPr lang="en-IN" sz="1000" b="1" dirty="0" smtClean="0">
                          <a:solidFill>
                            <a:schemeClr val="tx1">
                              <a:lumMod val="50000"/>
                              <a:lumOff val="50000"/>
                            </a:schemeClr>
                          </a:solidFill>
                          <a:latin typeface="+mj-lt"/>
                        </a:rPr>
                        <a:t>7227988038</a:t>
                      </a:r>
                    </a:p>
                    <a:p>
                      <a:r>
                        <a:rPr lang="en-IN" sz="1000" b="1" dirty="0" smtClean="0">
                          <a:solidFill>
                            <a:schemeClr val="tx1">
                              <a:lumMod val="50000"/>
                              <a:lumOff val="50000"/>
                            </a:schemeClr>
                          </a:solidFill>
                          <a:latin typeface="+mj-lt"/>
                        </a:rPr>
                        <a:t>Email</a:t>
                      </a:r>
                      <a:r>
                        <a:rPr lang="en-IN" sz="1000" b="1" dirty="0">
                          <a:solidFill>
                            <a:schemeClr val="tx1">
                              <a:lumMod val="50000"/>
                              <a:lumOff val="50000"/>
                            </a:schemeClr>
                          </a:solidFill>
                          <a:latin typeface="+mj-lt"/>
                        </a:rPr>
                        <a:t>		</a:t>
                      </a:r>
                      <a:r>
                        <a:rPr lang="en-IN" sz="1000" b="1" dirty="0" smtClean="0">
                          <a:solidFill>
                            <a:schemeClr val="tx1">
                              <a:lumMod val="50000"/>
                              <a:lumOff val="50000"/>
                            </a:schemeClr>
                          </a:solidFill>
                          <a:latin typeface="+mj-lt"/>
                        </a:rPr>
                        <a:t>:</a:t>
                      </a:r>
                      <a:r>
                        <a:rPr lang="en-IN" sz="1000" b="1" baseline="0" dirty="0" smtClean="0">
                          <a:solidFill>
                            <a:schemeClr val="tx1">
                              <a:lumMod val="50000"/>
                              <a:lumOff val="50000"/>
                            </a:schemeClr>
                          </a:solidFill>
                          <a:latin typeface="+mj-lt"/>
                        </a:rPr>
                        <a:t> </a:t>
                      </a:r>
                      <a:r>
                        <a:rPr lang="en-IN" sz="900" b="1" baseline="0" dirty="0" smtClean="0">
                          <a:solidFill>
                            <a:schemeClr val="tx1">
                              <a:lumMod val="50000"/>
                              <a:lumOff val="50000"/>
                            </a:schemeClr>
                          </a:solidFill>
                          <a:latin typeface="+mj-lt"/>
                        </a:rPr>
                        <a:t>sales@environindia.net</a:t>
                      </a:r>
                      <a:endParaRPr lang="en-IN" sz="1000" b="1" dirty="0">
                        <a:solidFill>
                          <a:schemeClr val="tx1">
                            <a:lumMod val="50000"/>
                            <a:lumOff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251518033"/>
                  </a:ext>
                </a:extLst>
              </a:tr>
              <a:tr h="637540">
                <a:tc>
                  <a:txBody>
                    <a:bodyPr/>
                    <a:lstStyle/>
                    <a:p>
                      <a:r>
                        <a:rPr lang="en-IN" sz="1000" b="1" dirty="0">
                          <a:solidFill>
                            <a:schemeClr val="tx1">
                              <a:lumMod val="50000"/>
                              <a:lumOff val="50000"/>
                            </a:schemeClr>
                          </a:solidFill>
                          <a:effectLst/>
                          <a:latin typeface="+mj-lt"/>
                          <a:ea typeface="+mn-ea"/>
                          <a:cs typeface="+mn-cs"/>
                        </a:rPr>
                        <a:t>To,</a:t>
                      </a:r>
                    </a:p>
                    <a:p>
                      <a:r>
                        <a:rPr lang="en-IN" sz="1000" b="1" dirty="0" smtClean="0">
                          <a:solidFill>
                            <a:schemeClr val="tx1">
                              <a:lumMod val="50000"/>
                              <a:lumOff val="50000"/>
                            </a:schemeClr>
                          </a:solidFill>
                          <a:effectLst/>
                          <a:latin typeface="+mj-lt"/>
                          <a:ea typeface="+mn-ea"/>
                          <a:cs typeface="+mn-cs"/>
                        </a:rPr>
                        <a:t>Phone : +91</a:t>
                      </a:r>
                      <a:endParaRPr lang="en-IN" sz="1000" b="1" dirty="0">
                        <a:solidFill>
                          <a:schemeClr val="tx1">
                            <a:lumMod val="50000"/>
                            <a:lumOff val="50000"/>
                          </a:schemeClr>
                        </a:solidFill>
                        <a:effectLst/>
                        <a:latin typeface="+mj-lt"/>
                        <a:ea typeface="+mn-ea"/>
                        <a:cs typeface="+mn-cs"/>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a:solidFill>
                            <a:schemeClr val="tx1">
                              <a:lumMod val="50000"/>
                              <a:lumOff val="50000"/>
                            </a:schemeClr>
                          </a:solidFill>
                          <a:latin typeface="+mj-lt"/>
                        </a:rPr>
                        <a:t>Enquiry Reference No.	: </a:t>
                      </a:r>
                      <a:r>
                        <a:rPr lang="en-IN" sz="1000" b="1" dirty="0" smtClean="0">
                          <a:solidFill>
                            <a:schemeClr val="tx1">
                              <a:lumMod val="50000"/>
                              <a:lumOff val="50000"/>
                            </a:schemeClr>
                          </a:solidFill>
                          <a:latin typeface="+mj-lt"/>
                        </a:rPr>
                        <a:t>By Visit</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Enquiry Reference Date.	</a:t>
                      </a:r>
                      <a:r>
                        <a:rPr lang="en-IN" sz="1000" b="1" dirty="0" smtClean="0">
                          <a:solidFill>
                            <a:schemeClr val="tx1">
                              <a:lumMod val="50000"/>
                              <a:lumOff val="50000"/>
                            </a:schemeClr>
                          </a:solidFill>
                          <a:latin typeface="+mj-lt"/>
                        </a:rPr>
                        <a:t>:</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Email ID		</a:t>
                      </a:r>
                      <a:r>
                        <a:rPr lang="en-IN" sz="1000" b="1" dirty="0" smtClean="0">
                          <a:solidFill>
                            <a:schemeClr val="tx1">
                              <a:lumMod val="50000"/>
                              <a:lumOff val="50000"/>
                            </a:schemeClr>
                          </a:solidFill>
                          <a:latin typeface="+mj-lt"/>
                        </a:rPr>
                        <a:t>:</a:t>
                      </a:r>
                      <a:endParaRPr lang="en-IN" sz="1000" b="1" baseline="0" dirty="0">
                        <a:solidFill>
                          <a:schemeClr val="tx1">
                            <a:lumMod val="50000"/>
                            <a:lumOff val="50000"/>
                          </a:schemeClr>
                        </a:solidFill>
                        <a:latin typeface="+mj-lt"/>
                        <a:ea typeface="+mn-ea"/>
                        <a:cs typeface="+mn-cs"/>
                      </a:endParaRPr>
                    </a:p>
                    <a:p>
                      <a:r>
                        <a:rPr lang="en-IN" sz="1000" b="1" dirty="0">
                          <a:solidFill>
                            <a:schemeClr val="tx1">
                              <a:lumMod val="50000"/>
                              <a:lumOff val="50000"/>
                            </a:schemeClr>
                          </a:solidFill>
                          <a:latin typeface="+mj-lt"/>
                        </a:rPr>
                        <a:t>Kind Attention		: </a:t>
                      </a:r>
                      <a:r>
                        <a:rPr lang="en-IN" sz="1000" b="1" dirty="0" err="1">
                          <a:solidFill>
                            <a:schemeClr val="tx1">
                              <a:lumMod val="50000"/>
                              <a:lumOff val="50000"/>
                            </a:schemeClr>
                          </a:solidFill>
                          <a:latin typeface="+mj-lt"/>
                        </a:rPr>
                        <a:t>Mr.</a:t>
                      </a:r>
                      <a:r>
                        <a:rPr lang="en-IN" sz="1000" b="1" dirty="0">
                          <a:solidFill>
                            <a:schemeClr val="tx1">
                              <a:lumMod val="50000"/>
                              <a:lumOff val="50000"/>
                            </a:schemeClr>
                          </a:solidFill>
                          <a:latin typeface="+mj-lt"/>
                        </a:rPr>
                        <a:t> </a:t>
                      </a:r>
                      <a:endParaRPr lang="en-IN" sz="1000" b="1" dirty="0" smtClean="0">
                        <a:solidFill>
                          <a:schemeClr val="tx1">
                            <a:lumMod val="50000"/>
                            <a:lumOff val="50000"/>
                          </a:schemeClr>
                        </a:solidFill>
                        <a:latin typeface="+mj-lt"/>
                      </a:endParaRPr>
                    </a:p>
                    <a:p>
                      <a:r>
                        <a:rPr lang="en-IN" sz="1000" b="1" dirty="0" smtClean="0">
                          <a:solidFill>
                            <a:schemeClr val="tx1">
                              <a:lumMod val="50000"/>
                              <a:lumOff val="50000"/>
                            </a:schemeClr>
                          </a:solidFill>
                          <a:latin typeface="+mj-lt"/>
                        </a:rPr>
                        <a:t>Mobile </a:t>
                      </a:r>
                      <a:r>
                        <a:rPr lang="en-IN" sz="1000" b="1" dirty="0">
                          <a:solidFill>
                            <a:schemeClr val="tx1">
                              <a:lumMod val="50000"/>
                              <a:lumOff val="50000"/>
                            </a:schemeClr>
                          </a:solidFill>
                          <a:latin typeface="+mj-lt"/>
                        </a:rPr>
                        <a:t>No.		: +91</a:t>
                      </a:r>
                      <a:r>
                        <a:rPr lang="en-IN" sz="1000" b="1" dirty="0">
                          <a:solidFill>
                            <a:schemeClr val="tx1">
                              <a:lumMod val="50000"/>
                              <a:lumOff val="50000"/>
                            </a:schemeClr>
                          </a:solidFill>
                          <a:latin typeface="+mj-lt"/>
                          <a:ea typeface="+mn-ea"/>
                          <a:cs typeface="+mn-cs"/>
                        </a:rPr>
                        <a:t> </a:t>
                      </a:r>
                      <a:r>
                        <a:rPr lang="en-IN" sz="1000" b="1" dirty="0" smtClean="0">
                          <a:solidFill>
                            <a:schemeClr val="tx1">
                              <a:lumMod val="50000"/>
                              <a:lumOff val="50000"/>
                            </a:schemeClr>
                          </a:solidFill>
                          <a:latin typeface="+mj-lt"/>
                          <a:ea typeface="+mn-ea"/>
                          <a:cs typeface="+mn-cs"/>
                        </a:rPr>
                        <a:t>  </a:t>
                      </a:r>
                      <a:endParaRPr lang="en-IN" sz="1000" b="1" dirty="0">
                        <a:solidFill>
                          <a:schemeClr val="tx1">
                            <a:lumMod val="50000"/>
                            <a:lumOff val="50000"/>
                          </a:schemeClr>
                        </a:solidFill>
                        <a:latin typeface="+mj-lt"/>
                        <a:ea typeface="+mn-ea"/>
                        <a:cs typeface="+mn-cs"/>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856036356"/>
                  </a:ext>
                </a:extLst>
              </a:tr>
            </a:tbl>
          </a:graphicData>
        </a:graphic>
      </p:graphicFrame>
      <p:graphicFrame>
        <p:nvGraphicFramePr>
          <p:cNvPr id="115" name="Table 114">
            <a:extLst>
              <a:ext uri="{FF2B5EF4-FFF2-40B4-BE49-F238E27FC236}">
                <a16:creationId xmlns:a16="http://schemas.microsoft.com/office/drawing/2014/main" xmlns="" id="{76B1AAC6-23DE-4438-BC97-3B72CCC02752}"/>
              </a:ext>
            </a:extLst>
          </p:cNvPr>
          <p:cNvGraphicFramePr>
            <a:graphicFrameLocks noGrp="1"/>
          </p:cNvGraphicFramePr>
          <p:nvPr>
            <p:extLst>
              <p:ext uri="{D42A27DB-BD31-4B8C-83A1-F6EECF244321}">
                <p14:modId xmlns:p14="http://schemas.microsoft.com/office/powerpoint/2010/main" val="2598718458"/>
              </p:ext>
            </p:extLst>
          </p:nvPr>
        </p:nvGraphicFramePr>
        <p:xfrm>
          <a:off x="266701" y="3810000"/>
          <a:ext cx="7010399" cy="3733800"/>
        </p:xfrm>
        <a:graphic>
          <a:graphicData uri="http://schemas.openxmlformats.org/drawingml/2006/table">
            <a:tbl>
              <a:tblPr firstRow="1" bandRow="1">
                <a:tableStyleId>{5C22544A-7EE6-4342-B048-85BDC9FD1C3A}</a:tableStyleId>
              </a:tblPr>
              <a:tblGrid>
                <a:gridCol w="625792">
                  <a:extLst>
                    <a:ext uri="{9D8B030D-6E8A-4147-A177-3AD203B41FA5}">
                      <a16:colId xmlns:a16="http://schemas.microsoft.com/office/drawing/2014/main" xmlns="" val="426547591"/>
                    </a:ext>
                  </a:extLst>
                </a:gridCol>
                <a:gridCol w="3239048">
                  <a:extLst>
                    <a:ext uri="{9D8B030D-6E8A-4147-A177-3AD203B41FA5}">
                      <a16:colId xmlns:a16="http://schemas.microsoft.com/office/drawing/2014/main" xmlns="" val="2169212374"/>
                    </a:ext>
                  </a:extLst>
                </a:gridCol>
                <a:gridCol w="441689">
                  <a:extLst>
                    <a:ext uri="{9D8B030D-6E8A-4147-A177-3AD203B41FA5}">
                      <a16:colId xmlns:a16="http://schemas.microsoft.com/office/drawing/2014/main" xmlns="" val="3509574035"/>
                    </a:ext>
                  </a:extLst>
                </a:gridCol>
                <a:gridCol w="588918">
                  <a:extLst>
                    <a:ext uri="{9D8B030D-6E8A-4147-A177-3AD203B41FA5}">
                      <a16:colId xmlns:a16="http://schemas.microsoft.com/office/drawing/2014/main" xmlns="" val="1065217496"/>
                    </a:ext>
                  </a:extLst>
                </a:gridCol>
                <a:gridCol w="1082798">
                  <a:extLst>
                    <a:ext uri="{9D8B030D-6E8A-4147-A177-3AD203B41FA5}">
                      <a16:colId xmlns:a16="http://schemas.microsoft.com/office/drawing/2014/main" xmlns="" val="1763197752"/>
                    </a:ext>
                  </a:extLst>
                </a:gridCol>
                <a:gridCol w="1032154">
                  <a:extLst>
                    <a:ext uri="{9D8B030D-6E8A-4147-A177-3AD203B41FA5}">
                      <a16:colId xmlns:a16="http://schemas.microsoft.com/office/drawing/2014/main" xmlns="" val="1747319774"/>
                    </a:ext>
                  </a:extLst>
                </a:gridCol>
              </a:tblGrid>
              <a:tr h="283946">
                <a:tc>
                  <a:txBody>
                    <a:bodyPr/>
                    <a:lstStyle/>
                    <a:p>
                      <a:pPr algn="ctr"/>
                      <a:r>
                        <a:rPr lang="en-IN" sz="1000" b="1" dirty="0" smtClean="0">
                          <a:solidFill>
                            <a:schemeClr val="bg1">
                              <a:lumMod val="50000"/>
                            </a:schemeClr>
                          </a:solidFill>
                          <a:latin typeface="+mj-lt"/>
                        </a:rPr>
                        <a:t>Sr. No.</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smtClean="0">
                          <a:solidFill>
                            <a:schemeClr val="bg1">
                              <a:lumMod val="50000"/>
                            </a:schemeClr>
                          </a:solidFill>
                          <a:latin typeface="+mj-lt"/>
                        </a:rPr>
                        <a:t>Item Description</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Qty</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Unit</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Unit Price</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Total Price</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3731018074"/>
                  </a:ext>
                </a:extLst>
              </a:tr>
              <a:tr h="3449854">
                <a:tc>
                  <a:txBody>
                    <a:bodyPr/>
                    <a:lstStyle/>
                    <a:p>
                      <a:pPr algn="ctr"/>
                      <a:r>
                        <a:rPr lang="en-IN" sz="1000" b="1" dirty="0">
                          <a:solidFill>
                            <a:schemeClr val="bg1">
                              <a:lumMod val="50000"/>
                            </a:schemeClr>
                          </a:solidFill>
                          <a:latin typeface="+mj-lt"/>
                        </a:rPr>
                        <a:t>1</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b="1" dirty="0" smtClean="0">
                          <a:solidFill>
                            <a:schemeClr val="bg1">
                              <a:lumMod val="50000"/>
                            </a:schemeClr>
                          </a:solidFill>
                          <a:latin typeface="+mj-lt"/>
                        </a:rPr>
                        <a:t>Manufacturing &amp; Supply Sewage Treatment Plant Of Capacity</a:t>
                      </a:r>
                      <a:r>
                        <a:rPr lang="en-US" sz="1000" b="1" baseline="0" dirty="0" smtClean="0">
                          <a:solidFill>
                            <a:schemeClr val="bg1">
                              <a:lumMod val="50000"/>
                            </a:schemeClr>
                          </a:solidFill>
                          <a:latin typeface="+mj-lt"/>
                        </a:rPr>
                        <a:t> 85</a:t>
                      </a:r>
                      <a:r>
                        <a:rPr lang="en-US" sz="1000" b="1" dirty="0" smtClean="0">
                          <a:solidFill>
                            <a:schemeClr val="bg1">
                              <a:lumMod val="50000"/>
                            </a:schemeClr>
                          </a:solidFill>
                          <a:latin typeface="+mj-lt"/>
                        </a:rPr>
                        <a:t> KLD </a:t>
                      </a:r>
                    </a:p>
                    <a:p>
                      <a:pPr marL="0" marR="0" indent="0" defTabSz="914400" eaLnBrk="1" fontAlgn="auto" latinLnBrk="0" hangingPunct="1">
                        <a:lnSpc>
                          <a:spcPct val="100000"/>
                        </a:lnSpc>
                        <a:spcBef>
                          <a:spcPts val="0"/>
                        </a:spcBef>
                        <a:spcAft>
                          <a:spcPts val="0"/>
                        </a:spcAft>
                        <a:buClrTx/>
                        <a:buSzTx/>
                        <a:buFontTx/>
                        <a:buNone/>
                        <a:tabLst/>
                        <a:defRPr/>
                      </a:pPr>
                      <a:endParaRPr lang="en-US" sz="1000" b="1" dirty="0" smtClean="0">
                        <a:solidFill>
                          <a:schemeClr val="bg1">
                            <a:lumMod val="50000"/>
                          </a:schemeClr>
                        </a:solidFill>
                        <a:latin typeface="+mj-lt"/>
                      </a:endParaRP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j-lt"/>
                        </a:rPr>
                        <a:t> Annexure I - Basis of Design</a:t>
                      </a: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j-lt"/>
                        </a:rPr>
                        <a:t> Annexure II - STP process Flow diagram</a:t>
                      </a: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j-lt"/>
                        </a:rPr>
                        <a:t> Annexure III - </a:t>
                      </a:r>
                      <a:r>
                        <a:rPr lang="en-IN" sz="1000" b="1" dirty="0" smtClean="0">
                          <a:solidFill>
                            <a:schemeClr val="bg1">
                              <a:lumMod val="50000"/>
                            </a:schemeClr>
                          </a:solidFill>
                          <a:latin typeface="+mn-lt"/>
                          <a:ea typeface="+mn-ea"/>
                          <a:cs typeface="+mn-cs"/>
                        </a:rPr>
                        <a:t>List of Equipment</a:t>
                      </a:r>
                      <a:endParaRPr lang="en-IN" sz="1000" b="1" dirty="0" smtClean="0">
                        <a:solidFill>
                          <a:schemeClr val="bg1">
                            <a:lumMod val="50000"/>
                          </a:schemeClr>
                        </a:solidFill>
                        <a:latin typeface="+mj-lt"/>
                      </a:endParaRP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j-lt"/>
                        </a:rPr>
                        <a:t> Annexure IV - Technical Data Sheet</a:t>
                      </a:r>
                    </a:p>
                    <a:p>
                      <a:pPr marL="0" marR="0" indent="0" defTabSz="914400" eaLnBrk="1" fontAlgn="auto" latinLnBrk="0" hangingPunct="1">
                        <a:lnSpc>
                          <a:spcPct val="100000"/>
                        </a:lnSpc>
                        <a:spcBef>
                          <a:spcPts val="0"/>
                        </a:spcBef>
                        <a:spcAft>
                          <a:spcPts val="0"/>
                        </a:spcAft>
                        <a:buClrTx/>
                        <a:buSzTx/>
                        <a:buFont typeface="Wingdings" pitchFamily="2" charset="2"/>
                        <a:buNone/>
                        <a:tabLst/>
                        <a:defRPr/>
                      </a:pPr>
                      <a:endParaRPr lang="en-IN" sz="1000" b="1" dirty="0" smtClean="0">
                        <a:solidFill>
                          <a:schemeClr val="bg1">
                            <a:lumMod val="50000"/>
                          </a:schemeClr>
                        </a:solidFill>
                        <a:latin typeface="+mj-lt"/>
                      </a:endParaRPr>
                    </a:p>
                    <a:p>
                      <a:pPr marL="0" marR="0" indent="0" defTabSz="914400" eaLnBrk="1" fontAlgn="auto" latinLnBrk="0" hangingPunct="1">
                        <a:lnSpc>
                          <a:spcPct val="100000"/>
                        </a:lnSpc>
                        <a:spcBef>
                          <a:spcPts val="0"/>
                        </a:spcBef>
                        <a:spcAft>
                          <a:spcPts val="0"/>
                        </a:spcAft>
                        <a:buClrTx/>
                        <a:buSzTx/>
                        <a:buFontTx/>
                        <a:buNone/>
                        <a:tabLst/>
                        <a:defRPr/>
                      </a:pP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1</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Nos</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Rs. </a:t>
                      </a:r>
                      <a:r>
                        <a:rPr lang="en-IN" sz="1000" b="1" dirty="0" smtClean="0">
                          <a:solidFill>
                            <a:schemeClr val="bg1">
                              <a:lumMod val="50000"/>
                            </a:schemeClr>
                          </a:solidFill>
                          <a:latin typeface="+mj-lt"/>
                        </a:rPr>
                        <a:t>12,10,000</a:t>
                      </a:r>
                      <a:r>
                        <a:rPr lang="en-IN" sz="1000" b="1" dirty="0" smtClean="0">
                          <a:solidFill>
                            <a:schemeClr val="bg1">
                              <a:lumMod val="50000"/>
                            </a:schemeClr>
                          </a:solidFill>
                          <a:latin typeface="+mj-lt"/>
                        </a:rPr>
                        <a:t>/-</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n-lt"/>
                          <a:ea typeface="+mn-ea"/>
                          <a:cs typeface="+mn-cs"/>
                        </a:rPr>
                        <a:t>Rs. </a:t>
                      </a:r>
                      <a:r>
                        <a:rPr lang="en-IN" sz="1000" b="1" smtClean="0">
                          <a:solidFill>
                            <a:schemeClr val="bg1">
                              <a:lumMod val="50000"/>
                            </a:schemeClr>
                          </a:solidFill>
                          <a:latin typeface="+mn-lt"/>
                          <a:ea typeface="+mn-ea"/>
                          <a:cs typeface="+mn-cs"/>
                        </a:rPr>
                        <a:t>12,10,000</a:t>
                      </a:r>
                      <a:r>
                        <a:rPr lang="en-IN" sz="1000" b="1" dirty="0" smtClean="0">
                          <a:solidFill>
                            <a:schemeClr val="bg1">
                              <a:lumMod val="50000"/>
                            </a:schemeClr>
                          </a:solidFill>
                          <a:latin typeface="+mn-lt"/>
                          <a:ea typeface="+mn-ea"/>
                          <a:cs typeface="+mn-cs"/>
                        </a:rPr>
                        <a:t>/-</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760128737"/>
                  </a:ext>
                </a:extLst>
              </a:tr>
            </a:tbl>
          </a:graphicData>
        </a:graphic>
      </p:graphicFrame>
      <p:cxnSp>
        <p:nvCxnSpPr>
          <p:cNvPr id="116" name="Straight Connector 115">
            <a:extLst>
              <a:ext uri="{FF2B5EF4-FFF2-40B4-BE49-F238E27FC236}">
                <a16:creationId xmlns:a16="http://schemas.microsoft.com/office/drawing/2014/main" xmlns="" id="{9D43C862-2066-43F7-A7BD-CA15A01A5CF9}"/>
              </a:ext>
            </a:extLst>
          </p:cNvPr>
          <p:cNvCxnSpPr/>
          <p:nvPr/>
        </p:nvCxnSpPr>
        <p:spPr>
          <a:xfrm>
            <a:off x="1104900" y="8945880"/>
            <a:ext cx="76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xmlns="" id="{1E179CF5-4CCF-416D-AB23-C809C159837A}"/>
              </a:ext>
            </a:extLst>
          </p:cNvPr>
          <p:cNvCxnSpPr>
            <a:cxnSpLocks/>
          </p:cNvCxnSpPr>
          <p:nvPr/>
        </p:nvCxnSpPr>
        <p:spPr>
          <a:xfrm>
            <a:off x="3543300" y="8945880"/>
            <a:ext cx="6858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8"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1</a:t>
            </a:fld>
            <a:endParaRPr lang="en-IN" dirty="0">
              <a:solidFill>
                <a:schemeClr val="bg1">
                  <a:lumMod val="50000"/>
                </a:schemeClr>
              </a:solidFill>
              <a:latin typeface="+mj-lt"/>
            </a:endParaRPr>
          </a:p>
        </p:txBody>
      </p:sp>
      <p:sp>
        <p:nvSpPr>
          <p:cNvPr id="119"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www.environindia.net</a:t>
            </a:r>
            <a:endParaRPr lang="en-IN" sz="1000" b="1" dirty="0">
              <a:solidFill>
                <a:schemeClr val="bg1">
                  <a:lumMod val="50000"/>
                </a:schemeClr>
              </a:solidFill>
              <a:latin typeface="+mj-lt"/>
              <a:ea typeface="Lato Black" pitchFamily="34" charset="0"/>
              <a:cs typeface="Lato Black" pitchFamily="34" charset="0"/>
            </a:endParaRPr>
          </a:p>
        </p:txBody>
      </p:sp>
      <p:pic>
        <p:nvPicPr>
          <p:cNvPr id="120" name="Picture 2" descr="E:\3. Stationery\Logo\1 - Copy.png"/>
          <p:cNvPicPr>
            <a:picLocks noChangeAspect="1" noChangeArrowheads="1"/>
          </p:cNvPicPr>
          <p:nvPr/>
        </p:nvPicPr>
        <p:blipFill>
          <a:blip r:embed="rId3" cstate="print"/>
          <a:srcRect/>
          <a:stretch>
            <a:fillRect/>
          </a:stretch>
        </p:blipFill>
        <p:spPr bwMode="auto">
          <a:xfrm>
            <a:off x="1" y="9372600"/>
            <a:ext cx="1306492" cy="685800"/>
          </a:xfrm>
          <a:prstGeom prst="rect">
            <a:avLst/>
          </a:prstGeom>
          <a:noFill/>
        </p:spPr>
      </p:pic>
      <p:sp>
        <p:nvSpPr>
          <p:cNvPr id="121" name="object 2">
            <a:extLst>
              <a:ext uri="{FF2B5EF4-FFF2-40B4-BE49-F238E27FC236}">
                <a16:creationId xmlns:a16="http://schemas.microsoft.com/office/drawing/2014/main" xmlns="" id="{6554019D-EF24-4383-9AE3-070CA2952B35}"/>
              </a:ext>
            </a:extLst>
          </p:cNvPr>
          <p:cNvSpPr/>
          <p:nvPr/>
        </p:nvSpPr>
        <p:spPr>
          <a:xfrm>
            <a:off x="0" y="1469871"/>
            <a:ext cx="7543800" cy="359150"/>
          </a:xfrm>
          <a:custGeom>
            <a:avLst/>
            <a:gdLst/>
            <a:ahLst/>
            <a:cxnLst/>
            <a:rect l="l" t="t" r="r" b="b"/>
            <a:pathLst>
              <a:path w="7772400" h="585469">
                <a:moveTo>
                  <a:pt x="0" y="585216"/>
                </a:moveTo>
                <a:lnTo>
                  <a:pt x="7772400" y="585216"/>
                </a:lnTo>
                <a:lnTo>
                  <a:pt x="7772400" y="0"/>
                </a:lnTo>
                <a:lnTo>
                  <a:pt x="0" y="0"/>
                </a:lnTo>
                <a:lnTo>
                  <a:pt x="0" y="585216"/>
                </a:lnTo>
                <a:close/>
              </a:path>
            </a:pathLst>
          </a:custGeom>
          <a:solidFill>
            <a:srgbClr val="DFEBB7"/>
          </a:solidFill>
        </p:spPr>
        <p:txBody>
          <a:bodyPr wrap="square" lIns="0" tIns="0" rIns="0" bIns="0" rtlCol="0"/>
          <a:lstStyle/>
          <a:p>
            <a:endParaRPr sz="1000" dirty="0">
              <a:solidFill>
                <a:schemeClr val="bg1">
                  <a:lumMod val="50000"/>
                </a:schemeClr>
              </a:solidFill>
              <a:latin typeface="+mj-lt"/>
            </a:endParaRPr>
          </a:p>
        </p:txBody>
      </p:sp>
      <p:sp>
        <p:nvSpPr>
          <p:cNvPr id="122" name="object 3">
            <a:extLst>
              <a:ext uri="{FF2B5EF4-FFF2-40B4-BE49-F238E27FC236}">
                <a16:creationId xmlns:a16="http://schemas.microsoft.com/office/drawing/2014/main" xmlns="" id="{F723205C-906C-4B80-B767-983FEAD77FD2}"/>
              </a:ext>
            </a:extLst>
          </p:cNvPr>
          <p:cNvSpPr/>
          <p:nvPr/>
        </p:nvSpPr>
        <p:spPr>
          <a:xfrm>
            <a:off x="0" y="1469806"/>
            <a:ext cx="6664782" cy="358994"/>
          </a:xfrm>
          <a:prstGeom prst="rect">
            <a:avLst/>
          </a:prstGeom>
          <a:solidFill>
            <a:srgbClr val="DFEBB7"/>
          </a:solidFill>
        </p:spPr>
        <p:txBody>
          <a:bodyPr wrap="square" lIns="0" tIns="0" rIns="0" bIns="0" rtlCol="0"/>
          <a:lstStyle/>
          <a:p>
            <a:endParaRPr sz="1000" dirty="0">
              <a:solidFill>
                <a:schemeClr val="bg1">
                  <a:lumMod val="50000"/>
                </a:schemeClr>
              </a:solidFill>
              <a:latin typeface="+mj-lt"/>
            </a:endParaRPr>
          </a:p>
        </p:txBody>
      </p:sp>
      <p:sp>
        <p:nvSpPr>
          <p:cNvPr id="123" name="object 4">
            <a:extLst>
              <a:ext uri="{FF2B5EF4-FFF2-40B4-BE49-F238E27FC236}">
                <a16:creationId xmlns:a16="http://schemas.microsoft.com/office/drawing/2014/main" xmlns="" id="{C13CEE4F-4B5F-4CCF-8CFC-41212E68753B}"/>
              </a:ext>
            </a:extLst>
          </p:cNvPr>
          <p:cNvSpPr/>
          <p:nvPr/>
        </p:nvSpPr>
        <p:spPr>
          <a:xfrm>
            <a:off x="6630195" y="1469872"/>
            <a:ext cx="396875" cy="359150"/>
          </a:xfrm>
          <a:custGeom>
            <a:avLst/>
            <a:gdLst/>
            <a:ahLst/>
            <a:cxnLst/>
            <a:rect l="l" t="t" r="r" b="b"/>
            <a:pathLst>
              <a:path w="396875" h="585469">
                <a:moveTo>
                  <a:pt x="0" y="585216"/>
                </a:moveTo>
                <a:lnTo>
                  <a:pt x="396561"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4" name="object 5">
            <a:extLst>
              <a:ext uri="{FF2B5EF4-FFF2-40B4-BE49-F238E27FC236}">
                <a16:creationId xmlns:a16="http://schemas.microsoft.com/office/drawing/2014/main" xmlns="" id="{6079BA07-63A7-4810-B8D2-CE49C6C7CEF2}"/>
              </a:ext>
            </a:extLst>
          </p:cNvPr>
          <p:cNvSpPr/>
          <p:nvPr/>
        </p:nvSpPr>
        <p:spPr>
          <a:xfrm>
            <a:off x="6555608" y="1469872"/>
            <a:ext cx="396875" cy="359150"/>
          </a:xfrm>
          <a:custGeom>
            <a:avLst/>
            <a:gdLst/>
            <a:ahLst/>
            <a:cxnLst/>
            <a:rect l="l" t="t" r="r" b="b"/>
            <a:pathLst>
              <a:path w="396875" h="585469">
                <a:moveTo>
                  <a:pt x="0" y="585216"/>
                </a:moveTo>
                <a:lnTo>
                  <a:pt x="396561"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5" name="object 6">
            <a:extLst>
              <a:ext uri="{FF2B5EF4-FFF2-40B4-BE49-F238E27FC236}">
                <a16:creationId xmlns:a16="http://schemas.microsoft.com/office/drawing/2014/main" xmlns="" id="{3012C90E-476A-4CE3-8E7B-38EA4BE5BA51}"/>
              </a:ext>
            </a:extLst>
          </p:cNvPr>
          <p:cNvSpPr/>
          <p:nvPr/>
        </p:nvSpPr>
        <p:spPr>
          <a:xfrm>
            <a:off x="6481019"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6" name="object 7">
            <a:extLst>
              <a:ext uri="{FF2B5EF4-FFF2-40B4-BE49-F238E27FC236}">
                <a16:creationId xmlns:a16="http://schemas.microsoft.com/office/drawing/2014/main" xmlns="" id="{37E07120-8860-4ABD-BB47-23E759ABF6B1}"/>
              </a:ext>
            </a:extLst>
          </p:cNvPr>
          <p:cNvSpPr/>
          <p:nvPr/>
        </p:nvSpPr>
        <p:spPr>
          <a:xfrm>
            <a:off x="640644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7" name="object 8">
            <a:extLst>
              <a:ext uri="{FF2B5EF4-FFF2-40B4-BE49-F238E27FC236}">
                <a16:creationId xmlns:a16="http://schemas.microsoft.com/office/drawing/2014/main" xmlns="" id="{FC374A91-147B-4EF9-BE86-26EF39702475}"/>
              </a:ext>
            </a:extLst>
          </p:cNvPr>
          <p:cNvSpPr/>
          <p:nvPr/>
        </p:nvSpPr>
        <p:spPr>
          <a:xfrm>
            <a:off x="6331856"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8" name="object 9">
            <a:extLst>
              <a:ext uri="{FF2B5EF4-FFF2-40B4-BE49-F238E27FC236}">
                <a16:creationId xmlns:a16="http://schemas.microsoft.com/office/drawing/2014/main" xmlns="" id="{328AE1BE-5C8D-42C0-9DE7-DA5EB593FDC5}"/>
              </a:ext>
            </a:extLst>
          </p:cNvPr>
          <p:cNvSpPr/>
          <p:nvPr/>
        </p:nvSpPr>
        <p:spPr>
          <a:xfrm>
            <a:off x="625727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9" name="object 10">
            <a:extLst>
              <a:ext uri="{FF2B5EF4-FFF2-40B4-BE49-F238E27FC236}">
                <a16:creationId xmlns:a16="http://schemas.microsoft.com/office/drawing/2014/main" xmlns="" id="{6E547EAA-4184-46A7-A210-9FA1A9E17814}"/>
              </a:ext>
            </a:extLst>
          </p:cNvPr>
          <p:cNvSpPr/>
          <p:nvPr/>
        </p:nvSpPr>
        <p:spPr>
          <a:xfrm>
            <a:off x="618268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0" name="object 11">
            <a:extLst>
              <a:ext uri="{FF2B5EF4-FFF2-40B4-BE49-F238E27FC236}">
                <a16:creationId xmlns:a16="http://schemas.microsoft.com/office/drawing/2014/main" xmlns="" id="{E60CE44E-C1BD-4155-8745-3535C7662648}"/>
              </a:ext>
            </a:extLst>
          </p:cNvPr>
          <p:cNvSpPr/>
          <p:nvPr/>
        </p:nvSpPr>
        <p:spPr>
          <a:xfrm>
            <a:off x="6108096"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1" name="object 12">
            <a:extLst>
              <a:ext uri="{FF2B5EF4-FFF2-40B4-BE49-F238E27FC236}">
                <a16:creationId xmlns:a16="http://schemas.microsoft.com/office/drawing/2014/main" xmlns="" id="{78E6F3E2-CB4E-4D65-99CC-27E3B4718367}"/>
              </a:ext>
            </a:extLst>
          </p:cNvPr>
          <p:cNvSpPr/>
          <p:nvPr/>
        </p:nvSpPr>
        <p:spPr>
          <a:xfrm>
            <a:off x="603352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2" name="object 13">
            <a:extLst>
              <a:ext uri="{FF2B5EF4-FFF2-40B4-BE49-F238E27FC236}">
                <a16:creationId xmlns:a16="http://schemas.microsoft.com/office/drawing/2014/main" xmlns="" id="{84BC1B69-D1BC-46A7-BC3B-11C3488F677C}"/>
              </a:ext>
            </a:extLst>
          </p:cNvPr>
          <p:cNvSpPr/>
          <p:nvPr/>
        </p:nvSpPr>
        <p:spPr>
          <a:xfrm>
            <a:off x="595893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3" name="object 14">
            <a:extLst>
              <a:ext uri="{FF2B5EF4-FFF2-40B4-BE49-F238E27FC236}">
                <a16:creationId xmlns:a16="http://schemas.microsoft.com/office/drawing/2014/main" xmlns="" id="{27D0C304-4991-4B0B-8C3F-19BCC3C100C4}"/>
              </a:ext>
            </a:extLst>
          </p:cNvPr>
          <p:cNvSpPr/>
          <p:nvPr/>
        </p:nvSpPr>
        <p:spPr>
          <a:xfrm>
            <a:off x="588434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4" name="object 15">
            <a:extLst>
              <a:ext uri="{FF2B5EF4-FFF2-40B4-BE49-F238E27FC236}">
                <a16:creationId xmlns:a16="http://schemas.microsoft.com/office/drawing/2014/main" xmlns="" id="{E7D34883-7F90-49B1-839A-35384B1530AA}"/>
              </a:ext>
            </a:extLst>
          </p:cNvPr>
          <p:cNvSpPr/>
          <p:nvPr/>
        </p:nvSpPr>
        <p:spPr>
          <a:xfrm>
            <a:off x="580976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5" name="object 16">
            <a:extLst>
              <a:ext uri="{FF2B5EF4-FFF2-40B4-BE49-F238E27FC236}">
                <a16:creationId xmlns:a16="http://schemas.microsoft.com/office/drawing/2014/main" xmlns="" id="{D84B9CE6-43F4-4D13-B657-88A59B2C5B62}"/>
              </a:ext>
            </a:extLst>
          </p:cNvPr>
          <p:cNvSpPr/>
          <p:nvPr/>
        </p:nvSpPr>
        <p:spPr>
          <a:xfrm>
            <a:off x="573517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6" name="object 17">
            <a:extLst>
              <a:ext uri="{FF2B5EF4-FFF2-40B4-BE49-F238E27FC236}">
                <a16:creationId xmlns:a16="http://schemas.microsoft.com/office/drawing/2014/main" xmlns="" id="{5A9A4810-4B44-4D6B-8BEF-A63E58F0B746}"/>
              </a:ext>
            </a:extLst>
          </p:cNvPr>
          <p:cNvSpPr/>
          <p:nvPr/>
        </p:nvSpPr>
        <p:spPr>
          <a:xfrm>
            <a:off x="5660597"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7" name="object 18">
            <a:extLst>
              <a:ext uri="{FF2B5EF4-FFF2-40B4-BE49-F238E27FC236}">
                <a16:creationId xmlns:a16="http://schemas.microsoft.com/office/drawing/2014/main" xmlns="" id="{1F528414-700B-4381-B25E-56F8DA4E8787}"/>
              </a:ext>
            </a:extLst>
          </p:cNvPr>
          <p:cNvSpPr/>
          <p:nvPr/>
        </p:nvSpPr>
        <p:spPr>
          <a:xfrm>
            <a:off x="558601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8" name="object 19">
            <a:extLst>
              <a:ext uri="{FF2B5EF4-FFF2-40B4-BE49-F238E27FC236}">
                <a16:creationId xmlns:a16="http://schemas.microsoft.com/office/drawing/2014/main" xmlns="" id="{9ADD8C57-1D6F-4B4E-A360-81D38760CD97}"/>
              </a:ext>
            </a:extLst>
          </p:cNvPr>
          <p:cNvSpPr/>
          <p:nvPr/>
        </p:nvSpPr>
        <p:spPr>
          <a:xfrm>
            <a:off x="5511425"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9" name="object 20">
            <a:extLst>
              <a:ext uri="{FF2B5EF4-FFF2-40B4-BE49-F238E27FC236}">
                <a16:creationId xmlns:a16="http://schemas.microsoft.com/office/drawing/2014/main" xmlns="" id="{CEEE379E-670A-4415-A5A5-4F8BBAE5BF77}"/>
              </a:ext>
            </a:extLst>
          </p:cNvPr>
          <p:cNvSpPr/>
          <p:nvPr/>
        </p:nvSpPr>
        <p:spPr>
          <a:xfrm>
            <a:off x="543683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0" name="object 21">
            <a:extLst>
              <a:ext uri="{FF2B5EF4-FFF2-40B4-BE49-F238E27FC236}">
                <a16:creationId xmlns:a16="http://schemas.microsoft.com/office/drawing/2014/main" xmlns="" id="{7C57B445-AD17-4DAC-B7F3-EE1F838BF20F}"/>
              </a:ext>
            </a:extLst>
          </p:cNvPr>
          <p:cNvSpPr/>
          <p:nvPr/>
        </p:nvSpPr>
        <p:spPr>
          <a:xfrm>
            <a:off x="536225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1" name="object 22">
            <a:extLst>
              <a:ext uri="{FF2B5EF4-FFF2-40B4-BE49-F238E27FC236}">
                <a16:creationId xmlns:a16="http://schemas.microsoft.com/office/drawing/2014/main" xmlns="" id="{73345926-24B3-49F0-AC0F-910F9CAC11CC}"/>
              </a:ext>
            </a:extLst>
          </p:cNvPr>
          <p:cNvSpPr/>
          <p:nvPr/>
        </p:nvSpPr>
        <p:spPr>
          <a:xfrm>
            <a:off x="5287674"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2" name="object 23">
            <a:extLst>
              <a:ext uri="{FF2B5EF4-FFF2-40B4-BE49-F238E27FC236}">
                <a16:creationId xmlns:a16="http://schemas.microsoft.com/office/drawing/2014/main" xmlns="" id="{E2D3527C-7C9F-4F68-A16D-2FD84D550034}"/>
              </a:ext>
            </a:extLst>
          </p:cNvPr>
          <p:cNvSpPr/>
          <p:nvPr/>
        </p:nvSpPr>
        <p:spPr>
          <a:xfrm>
            <a:off x="521308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3" name="object 24">
            <a:extLst>
              <a:ext uri="{FF2B5EF4-FFF2-40B4-BE49-F238E27FC236}">
                <a16:creationId xmlns:a16="http://schemas.microsoft.com/office/drawing/2014/main" xmlns="" id="{458B09B8-685B-4021-87D3-F28C4921F80D}"/>
              </a:ext>
            </a:extLst>
          </p:cNvPr>
          <p:cNvSpPr/>
          <p:nvPr/>
        </p:nvSpPr>
        <p:spPr>
          <a:xfrm>
            <a:off x="5138502"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4" name="object 25">
            <a:extLst>
              <a:ext uri="{FF2B5EF4-FFF2-40B4-BE49-F238E27FC236}">
                <a16:creationId xmlns:a16="http://schemas.microsoft.com/office/drawing/2014/main" xmlns="" id="{B716939D-91DD-4229-8DA8-8F2EC790DF07}"/>
              </a:ext>
            </a:extLst>
          </p:cNvPr>
          <p:cNvSpPr/>
          <p:nvPr/>
        </p:nvSpPr>
        <p:spPr>
          <a:xfrm>
            <a:off x="5063915"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5" name="object 26">
            <a:extLst>
              <a:ext uri="{FF2B5EF4-FFF2-40B4-BE49-F238E27FC236}">
                <a16:creationId xmlns:a16="http://schemas.microsoft.com/office/drawing/2014/main" xmlns="" id="{FFD3E36B-7345-4807-BC96-B933AAF47478}"/>
              </a:ext>
            </a:extLst>
          </p:cNvPr>
          <p:cNvSpPr/>
          <p:nvPr/>
        </p:nvSpPr>
        <p:spPr>
          <a:xfrm>
            <a:off x="4989328"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6" name="object 27">
            <a:extLst>
              <a:ext uri="{FF2B5EF4-FFF2-40B4-BE49-F238E27FC236}">
                <a16:creationId xmlns:a16="http://schemas.microsoft.com/office/drawing/2014/main" xmlns="" id="{382A442D-998C-4958-8208-1C5785FB577F}"/>
              </a:ext>
            </a:extLst>
          </p:cNvPr>
          <p:cNvSpPr/>
          <p:nvPr/>
        </p:nvSpPr>
        <p:spPr>
          <a:xfrm>
            <a:off x="4914751"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7" name="object 28">
            <a:extLst>
              <a:ext uri="{FF2B5EF4-FFF2-40B4-BE49-F238E27FC236}">
                <a16:creationId xmlns:a16="http://schemas.microsoft.com/office/drawing/2014/main" xmlns="" id="{B6EFE6A2-4217-4746-9E6C-1B10E7ED46BF}"/>
              </a:ext>
            </a:extLst>
          </p:cNvPr>
          <p:cNvSpPr/>
          <p:nvPr/>
        </p:nvSpPr>
        <p:spPr>
          <a:xfrm>
            <a:off x="4840166"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8" name="object 29">
            <a:extLst>
              <a:ext uri="{FF2B5EF4-FFF2-40B4-BE49-F238E27FC236}">
                <a16:creationId xmlns:a16="http://schemas.microsoft.com/office/drawing/2014/main" xmlns="" id="{0DB33266-D9A0-4AAC-AC52-DB271CD5AE89}"/>
              </a:ext>
            </a:extLst>
          </p:cNvPr>
          <p:cNvSpPr/>
          <p:nvPr/>
        </p:nvSpPr>
        <p:spPr>
          <a:xfrm>
            <a:off x="476557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9" name="object 30">
            <a:extLst>
              <a:ext uri="{FF2B5EF4-FFF2-40B4-BE49-F238E27FC236}">
                <a16:creationId xmlns:a16="http://schemas.microsoft.com/office/drawing/2014/main" xmlns="" id="{F1F0942E-4189-4E29-849B-F64A40FEC755}"/>
              </a:ext>
            </a:extLst>
          </p:cNvPr>
          <p:cNvSpPr/>
          <p:nvPr/>
        </p:nvSpPr>
        <p:spPr>
          <a:xfrm>
            <a:off x="4690992"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50" name="object 31">
            <a:extLst>
              <a:ext uri="{FF2B5EF4-FFF2-40B4-BE49-F238E27FC236}">
                <a16:creationId xmlns:a16="http://schemas.microsoft.com/office/drawing/2014/main" xmlns="" id="{DBC61EF4-6740-400E-95F0-13859AB31A24}"/>
              </a:ext>
            </a:extLst>
          </p:cNvPr>
          <p:cNvSpPr/>
          <p:nvPr/>
        </p:nvSpPr>
        <p:spPr>
          <a:xfrm>
            <a:off x="4985791" y="1469871"/>
            <a:ext cx="583565" cy="359150"/>
          </a:xfrm>
          <a:custGeom>
            <a:avLst/>
            <a:gdLst/>
            <a:ahLst/>
            <a:cxnLst/>
            <a:rect l="l" t="t" r="r" b="b"/>
            <a:pathLst>
              <a:path w="583564" h="585469">
                <a:moveTo>
                  <a:pt x="583488" y="0"/>
                </a:moveTo>
                <a:lnTo>
                  <a:pt x="396557" y="0"/>
                </a:lnTo>
                <a:lnTo>
                  <a:pt x="0" y="585216"/>
                </a:lnTo>
                <a:lnTo>
                  <a:pt x="187045" y="585216"/>
                </a:lnTo>
                <a:lnTo>
                  <a:pt x="583488" y="0"/>
                </a:lnTo>
                <a:close/>
              </a:path>
            </a:pathLst>
          </a:custGeom>
          <a:solidFill>
            <a:srgbClr val="FFC033"/>
          </a:solidFill>
        </p:spPr>
        <p:txBody>
          <a:bodyPr wrap="square" lIns="0" tIns="0" rIns="0" bIns="0" rtlCol="0"/>
          <a:lstStyle/>
          <a:p>
            <a:endParaRPr sz="1000" dirty="0">
              <a:solidFill>
                <a:schemeClr val="bg1">
                  <a:lumMod val="50000"/>
                </a:schemeClr>
              </a:solidFill>
              <a:latin typeface="+mj-lt"/>
            </a:endParaRPr>
          </a:p>
        </p:txBody>
      </p:sp>
      <p:sp>
        <p:nvSpPr>
          <p:cNvPr id="151" name="object 33">
            <a:extLst>
              <a:ext uri="{FF2B5EF4-FFF2-40B4-BE49-F238E27FC236}">
                <a16:creationId xmlns:a16="http://schemas.microsoft.com/office/drawing/2014/main" xmlns="" id="{B1EC3847-869F-4BEA-9920-0C9D94826E07}"/>
              </a:ext>
            </a:extLst>
          </p:cNvPr>
          <p:cNvSpPr txBox="1">
            <a:spLocks noGrp="1"/>
          </p:cNvSpPr>
          <p:nvPr>
            <p:ph type="title"/>
          </p:nvPr>
        </p:nvSpPr>
        <p:spPr>
          <a:xfrm>
            <a:off x="266700" y="1524000"/>
            <a:ext cx="3955781" cy="259045"/>
          </a:xfrm>
          <a:prstGeom prst="rect">
            <a:avLst/>
          </a:prstGeom>
        </p:spPr>
        <p:txBody>
          <a:bodyPr vert="horz" wrap="square" lIns="0" tIns="12700" rIns="0" bIns="0" rtlCol="0">
            <a:spAutoFit/>
          </a:bodyPr>
          <a:lstStyle/>
          <a:p>
            <a:pPr marL="12700">
              <a:lnSpc>
                <a:spcPct val="100000"/>
              </a:lnSpc>
              <a:spcBef>
                <a:spcPts val="100"/>
              </a:spcBef>
            </a:pPr>
            <a:r>
              <a:rPr lang="en-IN" sz="1600" b="1" spc="15" dirty="0" smtClean="0">
                <a:solidFill>
                  <a:schemeClr val="bg1">
                    <a:lumMod val="50000"/>
                  </a:schemeClr>
                </a:solidFill>
                <a:latin typeface="+mj-lt"/>
                <a:ea typeface="Lato Black" pitchFamily="34" charset="0"/>
                <a:cs typeface="Lato Black" pitchFamily="34" charset="0"/>
              </a:rPr>
              <a:t>Techno-Commercial Offer</a:t>
            </a:r>
            <a:endParaRPr sz="1600" b="1" dirty="0">
              <a:solidFill>
                <a:schemeClr val="bg1">
                  <a:lumMod val="50000"/>
                </a:schemeClr>
              </a:solidFill>
              <a:latin typeface="+mj-lt"/>
              <a:ea typeface="Lato Black" pitchFamily="34" charset="0"/>
              <a:cs typeface="Lato Black" pitchFamily="34" charset="0"/>
            </a:endParaRPr>
          </a:p>
        </p:txBody>
      </p:sp>
      <p:pic>
        <p:nvPicPr>
          <p:cNvPr id="152" name="Picture 151"/>
          <p:cNvPicPr>
            <a:picLocks noChangeAspect="1"/>
          </p:cNvPicPr>
          <p:nvPr/>
        </p:nvPicPr>
        <p:blipFill>
          <a:blip r:embed="rId4"/>
          <a:stretch>
            <a:fillRect/>
          </a:stretch>
        </p:blipFill>
        <p:spPr>
          <a:xfrm>
            <a:off x="0" y="0"/>
            <a:ext cx="7543800" cy="1435162"/>
          </a:xfrm>
          <a:prstGeom prst="rect">
            <a:avLst/>
          </a:prstGeom>
        </p:spPr>
      </p:pic>
    </p:spTree>
    <p:extLst>
      <p:ext uri="{BB962C8B-B14F-4D97-AF65-F5344CB8AC3E}">
        <p14:creationId xmlns:p14="http://schemas.microsoft.com/office/powerpoint/2010/main" val="21241489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 name="Table 45">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2898449927"/>
              </p:ext>
            </p:extLst>
          </p:nvPr>
        </p:nvGraphicFramePr>
        <p:xfrm>
          <a:off x="285750" y="1981200"/>
          <a:ext cx="6991350" cy="7115175"/>
        </p:xfrm>
        <a:graphic>
          <a:graphicData uri="http://schemas.openxmlformats.org/drawingml/2006/table">
            <a:tbl>
              <a:tblPr firstRow="1" bandRow="1">
                <a:tableStyleId>{5C22544A-7EE6-4342-B048-85BDC9FD1C3A}</a:tableStyleId>
              </a:tblPr>
              <a:tblGrid>
                <a:gridCol w="379538">
                  <a:extLst>
                    <a:ext uri="{9D8B030D-6E8A-4147-A177-3AD203B41FA5}">
                      <a16:colId xmlns:a16="http://schemas.microsoft.com/office/drawing/2014/main" xmlns="" val="3373966583"/>
                    </a:ext>
                  </a:extLst>
                </a:gridCol>
                <a:gridCol w="1944650">
                  <a:extLst>
                    <a:ext uri="{9D8B030D-6E8A-4147-A177-3AD203B41FA5}">
                      <a16:colId xmlns:a16="http://schemas.microsoft.com/office/drawing/2014/main" xmlns="" val="3157014140"/>
                    </a:ext>
                  </a:extLst>
                </a:gridCol>
                <a:gridCol w="4667162">
                  <a:extLst>
                    <a:ext uri="{9D8B030D-6E8A-4147-A177-3AD203B41FA5}">
                      <a16:colId xmlns:a16="http://schemas.microsoft.com/office/drawing/2014/main" xmlns="" val="1971015666"/>
                    </a:ext>
                  </a:extLst>
                </a:gridCol>
              </a:tblGrid>
              <a:tr h="98846">
                <a:tc>
                  <a:txBody>
                    <a:bodyPr/>
                    <a:lstStyle/>
                    <a:p>
                      <a:pPr algn="ctr" fontAlgn="ctr"/>
                      <a:r>
                        <a:rPr lang="en-IN" sz="1000" b="1" i="0" u="none" strike="noStrike" dirty="0" smtClean="0">
                          <a:solidFill>
                            <a:srgbClr val="7F7F7F"/>
                          </a:solidFill>
                          <a:effectLst/>
                          <a:latin typeface="+mj-lt"/>
                        </a:rPr>
                        <a:t>1 </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Price Basis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a:solidFill>
                            <a:srgbClr val="7F7F7F"/>
                          </a:solidFill>
                          <a:effectLst/>
                          <a:latin typeface="+mj-lt"/>
                        </a:rPr>
                        <a:t>Ex-Works </a:t>
                      </a:r>
                      <a:r>
                        <a:rPr lang="en-IN" sz="1000" b="1" i="0" u="none" strike="noStrike" dirty="0" smtClean="0">
                          <a:solidFill>
                            <a:srgbClr val="7F7F7F"/>
                          </a:solidFill>
                          <a:effectLst/>
                          <a:latin typeface="+mj-lt"/>
                        </a:rPr>
                        <a:t>ahmedabad </a:t>
                      </a:r>
                      <a:r>
                        <a:rPr lang="en-US" sz="1000" b="1" i="0" u="none" strike="noStrike" dirty="0" smtClean="0">
                          <a:solidFill>
                            <a:srgbClr val="7F7F7F"/>
                          </a:solidFill>
                          <a:effectLst/>
                          <a:latin typeface="+mj-lt"/>
                        </a:rPr>
                        <a:t>unpacked condition. Civil work will be under client’s scope.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93191747"/>
                  </a:ext>
                </a:extLst>
              </a:tr>
              <a:tr h="98846">
                <a:tc>
                  <a:txBody>
                    <a:bodyPr/>
                    <a:lstStyle/>
                    <a:p>
                      <a:pPr algn="ctr" fontAlgn="ctr"/>
                      <a:r>
                        <a:rPr lang="en-IN" sz="1000" b="1" i="0" u="none" strike="noStrike" dirty="0">
                          <a:solidFill>
                            <a:srgbClr val="7F7F7F"/>
                          </a:solidFill>
                          <a:effectLst/>
                          <a:latin typeface="+mj-lt"/>
                        </a:rPr>
                        <a:t>2</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Packing, Forwarding &amp; Freight</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Extra at </a:t>
                      </a:r>
                      <a:r>
                        <a:rPr lang="en-IN" sz="1000" b="1" i="0" u="none" strike="noStrike" dirty="0" smtClean="0">
                          <a:solidFill>
                            <a:srgbClr val="7F7F7F"/>
                          </a:solidFill>
                          <a:effectLst/>
                          <a:latin typeface="+mj-lt"/>
                        </a:rPr>
                        <a:t>actual ( Client Scope )</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635113116"/>
                  </a:ext>
                </a:extLst>
              </a:tr>
              <a:tr h="191877">
                <a:tc>
                  <a:txBody>
                    <a:bodyPr/>
                    <a:lstStyle/>
                    <a:p>
                      <a:pPr algn="ctr" fontAlgn="ctr"/>
                      <a:r>
                        <a:rPr lang="en-IN" sz="1000" b="1" i="0" u="none" strike="noStrike" dirty="0">
                          <a:solidFill>
                            <a:srgbClr val="7F7F7F"/>
                          </a:solidFill>
                          <a:effectLst/>
                          <a:latin typeface="+mj-lt"/>
                        </a:rPr>
                        <a:t>3</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Delivery Term</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15 </a:t>
                      </a:r>
                      <a:r>
                        <a:rPr lang="en-IN" sz="1000" b="1" i="0" u="none" strike="noStrike" dirty="0">
                          <a:solidFill>
                            <a:srgbClr val="7F7F7F"/>
                          </a:solidFill>
                          <a:effectLst/>
                          <a:latin typeface="+mj-lt"/>
                        </a:rPr>
                        <a:t>- </a:t>
                      </a:r>
                      <a:r>
                        <a:rPr lang="en-IN" sz="1000" b="1" i="0" u="none" strike="noStrike" dirty="0" smtClean="0">
                          <a:solidFill>
                            <a:srgbClr val="7F7F7F"/>
                          </a:solidFill>
                          <a:effectLst/>
                          <a:latin typeface="+mj-lt"/>
                        </a:rPr>
                        <a:t>18 </a:t>
                      </a:r>
                      <a:r>
                        <a:rPr lang="en-IN" sz="1000" b="1" i="0" u="none" strike="noStrike" dirty="0">
                          <a:solidFill>
                            <a:srgbClr val="7F7F7F"/>
                          </a:solidFill>
                          <a:effectLst/>
                          <a:latin typeface="+mj-lt"/>
                        </a:rPr>
                        <a:t>weeks from the date of receipt of your valued purchase order and advance </a:t>
                      </a:r>
                      <a:r>
                        <a:rPr lang="en-IN" sz="1000" b="1" i="0" u="none" strike="noStrike" dirty="0" smtClean="0">
                          <a:solidFill>
                            <a:srgbClr val="7F7F7F"/>
                          </a:solidFill>
                          <a:effectLst/>
                          <a:latin typeface="+mj-lt"/>
                        </a:rPr>
                        <a:t>payment.</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22848185"/>
                  </a:ext>
                </a:extLst>
              </a:tr>
              <a:tr h="377940">
                <a:tc>
                  <a:txBody>
                    <a:bodyPr/>
                    <a:lstStyle/>
                    <a:p>
                      <a:pPr algn="ctr" fontAlgn="ctr"/>
                      <a:r>
                        <a:rPr lang="en-IN" sz="1000" b="1" i="0" u="none" strike="noStrike" dirty="0">
                          <a:solidFill>
                            <a:srgbClr val="7F7F7F"/>
                          </a:solidFill>
                          <a:effectLst/>
                          <a:latin typeface="+mj-lt"/>
                        </a:rPr>
                        <a:t>4</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Terms of Payment</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50% advance along with the </a:t>
                      </a:r>
                      <a:r>
                        <a:rPr lang="en-IN" sz="1000" b="1" i="0" u="none" strike="noStrike" dirty="0" smtClean="0">
                          <a:solidFill>
                            <a:srgbClr val="7F7F7F"/>
                          </a:solidFill>
                          <a:effectLst/>
                          <a:latin typeface="+mj-lt"/>
                        </a:rPr>
                        <a:t>order</a:t>
                      </a:r>
                    </a:p>
                    <a:p>
                      <a:pPr algn="l" fontAlgn="ctr"/>
                      <a:r>
                        <a:rPr lang="en-US" sz="1000" b="1" i="0" u="none" strike="noStrike" dirty="0" smtClean="0">
                          <a:solidFill>
                            <a:srgbClr val="7F7F7F"/>
                          </a:solidFill>
                          <a:effectLst/>
                          <a:latin typeface="+mj-lt"/>
                        </a:rPr>
                        <a:t>45% including all taxes &amp; duties shall be paid against Performa invoice prior to dispatch from our works.</a:t>
                      </a:r>
                    </a:p>
                    <a:p>
                      <a:pPr marL="0" marR="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5% after installation &amp; commissioning or within three months from the date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25795089"/>
                  </a:ext>
                </a:extLst>
              </a:tr>
              <a:tr h="98846">
                <a:tc>
                  <a:txBody>
                    <a:bodyPr/>
                    <a:lstStyle/>
                    <a:p>
                      <a:pPr algn="ctr" fontAlgn="ctr"/>
                      <a:r>
                        <a:rPr lang="en-IN" sz="1000" b="1" i="0" u="none" strike="noStrike" dirty="0">
                          <a:solidFill>
                            <a:srgbClr val="7F7F7F"/>
                          </a:solidFill>
                          <a:effectLst/>
                          <a:latin typeface="+mj-lt"/>
                        </a:rPr>
                        <a:t>5</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Taxes &amp; Duties</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Extra at actual at the time of dispatch</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98846">
                <a:tc>
                  <a:txBody>
                    <a:bodyPr/>
                    <a:lstStyle/>
                    <a:p>
                      <a:pPr algn="ctr" fontAlgn="ctr"/>
                      <a:r>
                        <a:rPr lang="en-IN" sz="1000" b="1" i="0" u="none" strike="noStrike" dirty="0" smtClean="0">
                          <a:solidFill>
                            <a:srgbClr val="7F7F7F"/>
                          </a:solidFill>
                          <a:effectLst/>
                          <a:latin typeface="+mj-lt"/>
                        </a:rPr>
                        <a:t>6</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Octroi &amp; Insurance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Extra at actual at the time of </a:t>
                      </a:r>
                      <a:r>
                        <a:rPr lang="en-IN" sz="1000" b="1" i="0" u="none" strike="noStrike" dirty="0" smtClean="0">
                          <a:solidFill>
                            <a:srgbClr val="7F7F7F"/>
                          </a:solidFill>
                          <a:effectLst/>
                          <a:latin typeface="+mn-lt"/>
                          <a:ea typeface="+mn-ea"/>
                          <a:cs typeface="+mn-cs"/>
                        </a:rPr>
                        <a:t>dispatch</a:t>
                      </a:r>
                      <a:endParaRPr lang="en-IN" sz="1000" b="1" i="0" u="none" strike="noStrike" dirty="0" smtClean="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750065">
                <a:tc>
                  <a:txBody>
                    <a:bodyPr/>
                    <a:lstStyle/>
                    <a:p>
                      <a:pPr algn="ctr" fontAlgn="ctr"/>
                      <a:r>
                        <a:rPr lang="en-IN" sz="1000" b="1" i="0" u="none" strike="noStrike" dirty="0" smtClean="0">
                          <a:solidFill>
                            <a:srgbClr val="7F7F7F"/>
                          </a:solidFill>
                          <a:effectLst/>
                          <a:latin typeface="+mj-lt"/>
                        </a:rPr>
                        <a:t>7</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Inspection</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At our works prior to dispatch at your cost. The inspection shall be visual and will not include any performance or operating tests. We shall provide test certificates from the manufacturers (of important equipment only), if you like. For producing goods for inspection, we shall intimate to you when the goods are ready for shipment. You will have to get the inspection done within 4 days of our notice. If the inspecting agency fails to show up during this period, we shall presume that you have waived off the inspection clause and we shall under intimation to you ship the consignment without inspection.</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843096">
                <a:tc>
                  <a:txBody>
                    <a:bodyPr/>
                    <a:lstStyle/>
                    <a:p>
                      <a:pPr algn="ctr" fontAlgn="ctr"/>
                      <a:r>
                        <a:rPr lang="en-IN" sz="1000" b="1" i="0" u="none" strike="noStrike" dirty="0" smtClean="0">
                          <a:solidFill>
                            <a:srgbClr val="7F7F7F"/>
                          </a:solidFill>
                          <a:effectLst/>
                          <a:latin typeface="+mj-lt"/>
                        </a:rPr>
                        <a:t>8</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Installation &amp; Commissioning</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Erection charges are included in our scope. The chemical dosing which requires at commissioning &amp;operation time will be in our scope. Required cow dung for commissioning &amp; other like Urea, DAP; Dextrose, jiggery etc will be under our scope in quantity as we say. However, supervisory services will be provided for the commissioning of the system on the following terms &amp; conditions. We shall depute our engineers to site for assistance of commissioning at a cost of Rs. 3000/- per persons per day (8 working hours) </a:t>
                      </a:r>
                    </a:p>
                    <a:p>
                      <a:pPr marL="228600" marR="0" lvl="0" indent="-228600" algn="l" defTabSz="914400" eaLnBrk="1" fontAlgn="ctr" latinLnBrk="0" hangingPunct="1">
                        <a:lnSpc>
                          <a:spcPct val="100000"/>
                        </a:lnSpc>
                        <a:spcBef>
                          <a:spcPts val="0"/>
                        </a:spcBef>
                        <a:spcAft>
                          <a:spcPts val="0"/>
                        </a:spcAft>
                        <a:buClrTx/>
                        <a:buSzTx/>
                        <a:buFont typeface="Wingdings" pitchFamily="2" charset="2"/>
                        <a:buChar char="Ø"/>
                        <a:tabLst/>
                        <a:defRPr/>
                      </a:pPr>
                      <a:r>
                        <a:rPr lang="en-US" sz="1000" b="1" i="0" u="none" strike="noStrike" dirty="0" smtClean="0">
                          <a:solidFill>
                            <a:srgbClr val="7F7F7F"/>
                          </a:solidFill>
                          <a:effectLst/>
                          <a:latin typeface="+mj-lt"/>
                        </a:rPr>
                        <a:t>To &amp; fro traveling, lodging &amp; boarding, local traveling shall be borne by client.</a:t>
                      </a:r>
                    </a:p>
                    <a:p>
                      <a:pPr marL="228600" marR="0" lvl="0" indent="-228600" algn="l" defTabSz="914400" eaLnBrk="1" fontAlgn="ctr" latinLnBrk="0" hangingPunct="1">
                        <a:lnSpc>
                          <a:spcPct val="100000"/>
                        </a:lnSpc>
                        <a:spcBef>
                          <a:spcPts val="0"/>
                        </a:spcBef>
                        <a:spcAft>
                          <a:spcPts val="0"/>
                        </a:spcAft>
                        <a:buClrTx/>
                        <a:buSzTx/>
                        <a:buFont typeface="Wingdings" pitchFamily="2" charset="2"/>
                        <a:buChar char="Ø"/>
                        <a:tabLst/>
                        <a:defRPr/>
                      </a:pPr>
                      <a:r>
                        <a:rPr lang="en-US" sz="1000" b="1" i="0" u="none" strike="noStrike" dirty="0" smtClean="0">
                          <a:solidFill>
                            <a:srgbClr val="7F7F7F"/>
                          </a:solidFill>
                          <a:effectLst/>
                          <a:latin typeface="+mj-lt"/>
                        </a:rPr>
                        <a:t>Skilled &amp; unskilled labor and tools &amp; tackles to be provided by client.</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91877">
                <a:tc>
                  <a:txBody>
                    <a:bodyPr/>
                    <a:lstStyle/>
                    <a:p>
                      <a:pPr algn="ctr" fontAlgn="ctr"/>
                      <a:r>
                        <a:rPr lang="en-IN" sz="1000" b="1" i="0" u="none" strike="noStrike" dirty="0" smtClean="0">
                          <a:solidFill>
                            <a:srgbClr val="7F7F7F"/>
                          </a:solidFill>
                          <a:effectLst/>
                          <a:latin typeface="+mj-lt"/>
                        </a:rPr>
                        <a:t>9</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Jurisdiction</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In the unlikely event of a dispute relating to supplied product, dispute shall be subjected to the jurisdiction of Ahmedabad (India) courts.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43989858"/>
                  </a:ext>
                </a:extLst>
              </a:tr>
              <a:tr h="284908">
                <a:tc>
                  <a:txBody>
                    <a:bodyPr/>
                    <a:lstStyle/>
                    <a:p>
                      <a:pPr algn="ctr" fontAlgn="ctr"/>
                      <a:r>
                        <a:rPr lang="en-IN" sz="1000" b="1" i="0" u="none" strike="noStrike" dirty="0" smtClean="0">
                          <a:solidFill>
                            <a:srgbClr val="7F7F7F"/>
                          </a:solidFill>
                          <a:effectLst/>
                          <a:latin typeface="+mj-lt"/>
                        </a:rPr>
                        <a:t>10</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Validity</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Our Quotation will be valid for your kind consideration for a period of 30 days from the date hereof. Any extension thereafter will be subject to our written confirmation only.</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052884891"/>
                  </a:ext>
                </a:extLst>
              </a:tr>
              <a:tr h="1308253">
                <a:tc>
                  <a:txBody>
                    <a:bodyPr/>
                    <a:lstStyle/>
                    <a:p>
                      <a:pPr algn="ctr" fontAlgn="ctr"/>
                      <a:r>
                        <a:rPr lang="en-IN" sz="1000" b="1" i="0" u="none" strike="noStrike" dirty="0" smtClean="0">
                          <a:solidFill>
                            <a:srgbClr val="7F7F7F"/>
                          </a:solidFill>
                          <a:effectLst/>
                          <a:latin typeface="+mj-lt"/>
                        </a:rPr>
                        <a:t>11</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Exclusions</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1" i="0" u="none" strike="noStrike" dirty="0" smtClean="0">
                          <a:solidFill>
                            <a:srgbClr val="7F7F7F"/>
                          </a:solidFill>
                          <a:effectLst/>
                          <a:latin typeface="+mj-lt"/>
                        </a:rPr>
                        <a:t>M/s. Environ, Ahmadabad shall undertake the assignment with following exclusions:</a:t>
                      </a:r>
                    </a:p>
                    <a:p>
                      <a:pPr algn="l" fontAlgn="ctr"/>
                      <a:r>
                        <a:rPr lang="en-US" sz="1000" b="1" i="0" u="none" strike="noStrike" dirty="0" smtClean="0">
                          <a:solidFill>
                            <a:srgbClr val="7F7F7F"/>
                          </a:solidFill>
                          <a:effectLst/>
                          <a:latin typeface="+mj-lt"/>
                        </a:rPr>
                        <a:t>1. Collection tank with slab on top for keeping plant. Two Man hole of 400 x 400 mm to be provided on slab.</a:t>
                      </a:r>
                    </a:p>
                    <a:p>
                      <a:pPr algn="l" fontAlgn="ctr"/>
                      <a:r>
                        <a:rPr lang="en-US" sz="1000" b="1" i="0" u="none" strike="noStrike" dirty="0" smtClean="0">
                          <a:solidFill>
                            <a:srgbClr val="7F7F7F"/>
                          </a:solidFill>
                          <a:effectLst/>
                          <a:latin typeface="+mj-lt"/>
                        </a:rPr>
                        <a:t>2.  Incoming waste</a:t>
                      </a:r>
                      <a:r>
                        <a:rPr lang="en-US" sz="1000" b="1" i="0" u="none" strike="noStrike" baseline="0" dirty="0" smtClean="0">
                          <a:solidFill>
                            <a:srgbClr val="7F7F7F"/>
                          </a:solidFill>
                          <a:effectLst/>
                          <a:latin typeface="+mj-lt"/>
                        </a:rPr>
                        <a:t> </a:t>
                      </a:r>
                      <a:r>
                        <a:rPr lang="en-US" sz="1000" b="1" i="0" u="none" strike="noStrike" dirty="0" smtClean="0">
                          <a:solidFill>
                            <a:srgbClr val="7F7F7F"/>
                          </a:solidFill>
                          <a:effectLst/>
                          <a:latin typeface="+mj-lt"/>
                        </a:rPr>
                        <a:t>water up to raw transfer pumps.</a:t>
                      </a:r>
                    </a:p>
                    <a:p>
                      <a:pPr algn="l" fontAlgn="ctr"/>
                      <a:r>
                        <a:rPr lang="en-US" sz="1000" b="1" i="0" u="none" strike="noStrike" dirty="0" smtClean="0">
                          <a:solidFill>
                            <a:srgbClr val="7F7F7F"/>
                          </a:solidFill>
                          <a:effectLst/>
                          <a:latin typeface="+mj-lt"/>
                        </a:rPr>
                        <a:t>3. Treated water storage tank.</a:t>
                      </a:r>
                    </a:p>
                    <a:p>
                      <a:pPr algn="l" fontAlgn="ctr"/>
                      <a:r>
                        <a:rPr lang="en-US" sz="1000" b="1" i="0" u="none" strike="noStrike" dirty="0" smtClean="0">
                          <a:solidFill>
                            <a:srgbClr val="7F7F7F"/>
                          </a:solidFill>
                          <a:effectLst/>
                          <a:latin typeface="+mj-lt"/>
                        </a:rPr>
                        <a:t>4. Chemicals required for plant operation up to the dosing tank.</a:t>
                      </a:r>
                    </a:p>
                    <a:p>
                      <a:pPr algn="l" fontAlgn="ctr"/>
                      <a:r>
                        <a:rPr lang="en-US" sz="1000" b="1" i="0" u="none" strike="noStrike" dirty="0" smtClean="0">
                          <a:solidFill>
                            <a:srgbClr val="7F7F7F"/>
                          </a:solidFill>
                          <a:effectLst/>
                          <a:latin typeface="+mj-lt"/>
                        </a:rPr>
                        <a:t>5. Supply/ laying and termination of incoming power cables up to local electrical panel.</a:t>
                      </a:r>
                    </a:p>
                    <a:p>
                      <a:pPr algn="l" fontAlgn="ctr"/>
                      <a:r>
                        <a:rPr lang="en-US" sz="1000" b="1" i="0" u="none" strike="noStrike" dirty="0" smtClean="0">
                          <a:solidFill>
                            <a:srgbClr val="7F7F7F"/>
                          </a:solidFill>
                          <a:effectLst/>
                          <a:latin typeface="+mj-lt"/>
                        </a:rPr>
                        <a:t>6. Any emergency/ critical power supply.</a:t>
                      </a:r>
                    </a:p>
                    <a:p>
                      <a:pPr algn="l" fontAlgn="ctr"/>
                      <a:r>
                        <a:rPr lang="en-US" sz="1000" b="1" i="0" u="none" strike="noStrike" dirty="0" smtClean="0">
                          <a:solidFill>
                            <a:srgbClr val="7F7F7F"/>
                          </a:solidFill>
                          <a:effectLst/>
                          <a:latin typeface="+mj-lt"/>
                        </a:rPr>
                        <a:t>7. Any other studies or modification of the scope shall be carried out with extra costs.</a:t>
                      </a:r>
                    </a:p>
                    <a:p>
                      <a:pPr algn="l" fontAlgn="ctr"/>
                      <a:r>
                        <a:rPr lang="en-US" sz="1000" b="1" i="0" u="none" strike="noStrike" dirty="0" smtClean="0">
                          <a:solidFill>
                            <a:srgbClr val="7F7F7F"/>
                          </a:solidFill>
                          <a:effectLst/>
                          <a:latin typeface="+mj-lt"/>
                        </a:rPr>
                        <a:t>8. Liaison work (if any) will not be in scope of Environ</a:t>
                      </a:r>
                    </a:p>
                    <a:p>
                      <a:pPr algn="l" fontAlgn="ctr"/>
                      <a:r>
                        <a:rPr lang="en-US" sz="1000" b="1" i="0" u="none" strike="noStrike" dirty="0" smtClean="0">
                          <a:solidFill>
                            <a:srgbClr val="7F7F7F"/>
                          </a:solidFill>
                          <a:effectLst/>
                          <a:latin typeface="+mj-lt"/>
                        </a:rPr>
                        <a:t>9. Safety and security by client. </a:t>
                      </a:r>
                    </a:p>
                    <a:p>
                      <a:pPr algn="l" fontAlgn="ctr"/>
                      <a:r>
                        <a:rPr lang="en-US" sz="1000" b="1" i="0" u="none" strike="noStrike" dirty="0" smtClean="0">
                          <a:solidFill>
                            <a:srgbClr val="7F7F7F"/>
                          </a:solidFill>
                          <a:effectLst/>
                          <a:latin typeface="+mj-lt"/>
                        </a:rPr>
                        <a:t>10. All statutorily Government approvals, if any.</a:t>
                      </a:r>
                    </a:p>
                    <a:p>
                      <a:pPr algn="l" fontAlgn="ct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38" name="object 2">
            <a:extLst>
              <a:ext uri="{FF2B5EF4-FFF2-40B4-BE49-F238E27FC236}">
                <a16:creationId xmlns:a16="http://schemas.microsoft.com/office/drawing/2014/main" xmlns="" id="{6554019D-EF24-4383-9AE3-070CA2952B35}"/>
              </a:ext>
            </a:extLst>
          </p:cNvPr>
          <p:cNvSpPr/>
          <p:nvPr/>
        </p:nvSpPr>
        <p:spPr>
          <a:xfrm>
            <a:off x="0" y="1469871"/>
            <a:ext cx="7543800" cy="359150"/>
          </a:xfrm>
          <a:custGeom>
            <a:avLst/>
            <a:gdLst/>
            <a:ahLst/>
            <a:cxnLst/>
            <a:rect l="l" t="t" r="r" b="b"/>
            <a:pathLst>
              <a:path w="7772400" h="585469">
                <a:moveTo>
                  <a:pt x="0" y="585216"/>
                </a:moveTo>
                <a:lnTo>
                  <a:pt x="7772400" y="585216"/>
                </a:lnTo>
                <a:lnTo>
                  <a:pt x="7772400" y="0"/>
                </a:lnTo>
                <a:lnTo>
                  <a:pt x="0" y="0"/>
                </a:lnTo>
                <a:lnTo>
                  <a:pt x="0" y="585216"/>
                </a:lnTo>
                <a:close/>
              </a:path>
            </a:pathLst>
          </a:custGeom>
          <a:solidFill>
            <a:srgbClr val="DFEBB7"/>
          </a:solidFill>
        </p:spPr>
        <p:txBody>
          <a:bodyPr wrap="square" lIns="0" tIns="0" rIns="0" bIns="0" rtlCol="0"/>
          <a:lstStyle/>
          <a:p>
            <a:endParaRPr sz="1000" dirty="0">
              <a:solidFill>
                <a:schemeClr val="bg1">
                  <a:lumMod val="50000"/>
                </a:schemeClr>
              </a:solidFill>
              <a:latin typeface="Lato"/>
            </a:endParaRPr>
          </a:p>
        </p:txBody>
      </p:sp>
      <p:sp>
        <p:nvSpPr>
          <p:cNvPr id="139" name="object 3">
            <a:extLst>
              <a:ext uri="{FF2B5EF4-FFF2-40B4-BE49-F238E27FC236}">
                <a16:creationId xmlns:a16="http://schemas.microsoft.com/office/drawing/2014/main" xmlns="" id="{F723205C-906C-4B80-B767-983FEAD77FD2}"/>
              </a:ext>
            </a:extLst>
          </p:cNvPr>
          <p:cNvSpPr/>
          <p:nvPr/>
        </p:nvSpPr>
        <p:spPr>
          <a:xfrm>
            <a:off x="0" y="1469806"/>
            <a:ext cx="6664782" cy="358994"/>
          </a:xfrm>
          <a:prstGeom prst="rect">
            <a:avLst/>
          </a:prstGeom>
          <a:solidFill>
            <a:srgbClr val="DFEBB7"/>
          </a:solidFill>
        </p:spPr>
        <p:txBody>
          <a:bodyPr wrap="square" lIns="0" tIns="0" rIns="0" bIns="0" rtlCol="0"/>
          <a:lstStyle/>
          <a:p>
            <a:endParaRPr sz="1000" dirty="0">
              <a:solidFill>
                <a:schemeClr val="bg1">
                  <a:lumMod val="50000"/>
                </a:schemeClr>
              </a:solidFill>
              <a:latin typeface="Lato"/>
            </a:endParaRPr>
          </a:p>
        </p:txBody>
      </p:sp>
      <p:sp>
        <p:nvSpPr>
          <p:cNvPr id="168" name="object 33">
            <a:extLst>
              <a:ext uri="{FF2B5EF4-FFF2-40B4-BE49-F238E27FC236}">
                <a16:creationId xmlns:a16="http://schemas.microsoft.com/office/drawing/2014/main" xmlns="" id="{B1EC3847-869F-4BEA-9920-0C9D94826E07}"/>
              </a:ext>
            </a:extLst>
          </p:cNvPr>
          <p:cNvSpPr txBox="1">
            <a:spLocks noGrp="1"/>
          </p:cNvSpPr>
          <p:nvPr>
            <p:ph type="title"/>
          </p:nvPr>
        </p:nvSpPr>
        <p:spPr>
          <a:xfrm>
            <a:off x="266700" y="1524000"/>
            <a:ext cx="3955781" cy="259045"/>
          </a:xfrm>
          <a:prstGeom prst="rect">
            <a:avLst/>
          </a:prstGeom>
        </p:spPr>
        <p:txBody>
          <a:bodyPr vert="horz" wrap="square" lIns="0" tIns="12700" rIns="0" bIns="0" rtlCol="0">
            <a:spAutoFit/>
          </a:bodyPr>
          <a:lstStyle/>
          <a:p>
            <a:pPr marL="12700">
              <a:lnSpc>
                <a:spcPct val="100000"/>
              </a:lnSpc>
              <a:spcBef>
                <a:spcPts val="100"/>
              </a:spcBef>
            </a:pPr>
            <a:r>
              <a:rPr lang="en-IN" sz="1600" b="1" spc="15" dirty="0" smtClean="0">
                <a:solidFill>
                  <a:schemeClr val="bg1">
                    <a:lumMod val="50000"/>
                  </a:schemeClr>
                </a:solidFill>
                <a:latin typeface="+mj-lt"/>
                <a:ea typeface="Lato Black" pitchFamily="34" charset="0"/>
                <a:cs typeface="Lato Black" pitchFamily="34" charset="0"/>
              </a:rPr>
              <a:t>Commercial Terms</a:t>
            </a:r>
            <a:endParaRPr sz="1600" b="1" dirty="0">
              <a:solidFill>
                <a:schemeClr val="bg1">
                  <a:lumMod val="50000"/>
                </a:schemeClr>
              </a:solidFill>
              <a:latin typeface="+mj-lt"/>
              <a:ea typeface="Lato Black" pitchFamily="34" charset="0"/>
              <a:cs typeface="Lato Black" pitchFamily="34" charset="0"/>
            </a:endParaRPr>
          </a:p>
        </p:txBody>
      </p:sp>
      <p:sp>
        <p:nvSpPr>
          <p:cNvPr id="169"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2</a:t>
            </a:fld>
            <a:endParaRPr lang="en-IN" dirty="0">
              <a:solidFill>
                <a:schemeClr val="bg1">
                  <a:lumMod val="50000"/>
                </a:schemeClr>
              </a:solidFill>
              <a:latin typeface="+mj-lt"/>
            </a:endParaRPr>
          </a:p>
        </p:txBody>
      </p:sp>
      <p:pic>
        <p:nvPicPr>
          <p:cNvPr id="171"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40" name="object 4">
            <a:extLst>
              <a:ext uri="{FF2B5EF4-FFF2-40B4-BE49-F238E27FC236}">
                <a16:creationId xmlns:a16="http://schemas.microsoft.com/office/drawing/2014/main" xmlns="" id="{C13CEE4F-4B5F-4CCF-8CFC-41212E68753B}"/>
              </a:ext>
            </a:extLst>
          </p:cNvPr>
          <p:cNvSpPr/>
          <p:nvPr/>
        </p:nvSpPr>
        <p:spPr>
          <a:xfrm>
            <a:off x="6630195" y="1469872"/>
            <a:ext cx="396875" cy="359150"/>
          </a:xfrm>
          <a:custGeom>
            <a:avLst/>
            <a:gdLst/>
            <a:ahLst/>
            <a:cxnLst/>
            <a:rect l="l" t="t" r="r" b="b"/>
            <a:pathLst>
              <a:path w="396875" h="585469">
                <a:moveTo>
                  <a:pt x="0" y="585216"/>
                </a:moveTo>
                <a:lnTo>
                  <a:pt x="396561"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1" name="object 5">
            <a:extLst>
              <a:ext uri="{FF2B5EF4-FFF2-40B4-BE49-F238E27FC236}">
                <a16:creationId xmlns:a16="http://schemas.microsoft.com/office/drawing/2014/main" xmlns="" id="{6079BA07-63A7-4810-B8D2-CE49C6C7CEF2}"/>
              </a:ext>
            </a:extLst>
          </p:cNvPr>
          <p:cNvSpPr/>
          <p:nvPr/>
        </p:nvSpPr>
        <p:spPr>
          <a:xfrm>
            <a:off x="6555608" y="1469872"/>
            <a:ext cx="396875" cy="359150"/>
          </a:xfrm>
          <a:custGeom>
            <a:avLst/>
            <a:gdLst/>
            <a:ahLst/>
            <a:cxnLst/>
            <a:rect l="l" t="t" r="r" b="b"/>
            <a:pathLst>
              <a:path w="396875" h="585469">
                <a:moveTo>
                  <a:pt x="0" y="585216"/>
                </a:moveTo>
                <a:lnTo>
                  <a:pt x="396561"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2" name="object 6">
            <a:extLst>
              <a:ext uri="{FF2B5EF4-FFF2-40B4-BE49-F238E27FC236}">
                <a16:creationId xmlns:a16="http://schemas.microsoft.com/office/drawing/2014/main" xmlns="" id="{3012C90E-476A-4CE3-8E7B-38EA4BE5BA51}"/>
              </a:ext>
            </a:extLst>
          </p:cNvPr>
          <p:cNvSpPr/>
          <p:nvPr/>
        </p:nvSpPr>
        <p:spPr>
          <a:xfrm>
            <a:off x="6481019"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3" name="object 7">
            <a:extLst>
              <a:ext uri="{FF2B5EF4-FFF2-40B4-BE49-F238E27FC236}">
                <a16:creationId xmlns:a16="http://schemas.microsoft.com/office/drawing/2014/main" xmlns="" id="{37E07120-8860-4ABD-BB47-23E759ABF6B1}"/>
              </a:ext>
            </a:extLst>
          </p:cNvPr>
          <p:cNvSpPr/>
          <p:nvPr/>
        </p:nvSpPr>
        <p:spPr>
          <a:xfrm>
            <a:off x="640644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4" name="object 8">
            <a:extLst>
              <a:ext uri="{FF2B5EF4-FFF2-40B4-BE49-F238E27FC236}">
                <a16:creationId xmlns:a16="http://schemas.microsoft.com/office/drawing/2014/main" xmlns="" id="{FC374A91-147B-4EF9-BE86-26EF39702475}"/>
              </a:ext>
            </a:extLst>
          </p:cNvPr>
          <p:cNvSpPr/>
          <p:nvPr/>
        </p:nvSpPr>
        <p:spPr>
          <a:xfrm>
            <a:off x="6331856"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5" name="object 9">
            <a:extLst>
              <a:ext uri="{FF2B5EF4-FFF2-40B4-BE49-F238E27FC236}">
                <a16:creationId xmlns:a16="http://schemas.microsoft.com/office/drawing/2014/main" xmlns="" id="{328AE1BE-5C8D-42C0-9DE7-DA5EB593FDC5}"/>
              </a:ext>
            </a:extLst>
          </p:cNvPr>
          <p:cNvSpPr/>
          <p:nvPr/>
        </p:nvSpPr>
        <p:spPr>
          <a:xfrm>
            <a:off x="625727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7" name="object 10">
            <a:extLst>
              <a:ext uri="{FF2B5EF4-FFF2-40B4-BE49-F238E27FC236}">
                <a16:creationId xmlns:a16="http://schemas.microsoft.com/office/drawing/2014/main" xmlns="" id="{6E547EAA-4184-46A7-A210-9FA1A9E17814}"/>
              </a:ext>
            </a:extLst>
          </p:cNvPr>
          <p:cNvSpPr/>
          <p:nvPr/>
        </p:nvSpPr>
        <p:spPr>
          <a:xfrm>
            <a:off x="618268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8" name="object 11">
            <a:extLst>
              <a:ext uri="{FF2B5EF4-FFF2-40B4-BE49-F238E27FC236}">
                <a16:creationId xmlns:a16="http://schemas.microsoft.com/office/drawing/2014/main" xmlns="" id="{E60CE44E-C1BD-4155-8745-3535C7662648}"/>
              </a:ext>
            </a:extLst>
          </p:cNvPr>
          <p:cNvSpPr/>
          <p:nvPr/>
        </p:nvSpPr>
        <p:spPr>
          <a:xfrm>
            <a:off x="6108096"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9" name="object 12">
            <a:extLst>
              <a:ext uri="{FF2B5EF4-FFF2-40B4-BE49-F238E27FC236}">
                <a16:creationId xmlns:a16="http://schemas.microsoft.com/office/drawing/2014/main" xmlns="" id="{78E6F3E2-CB4E-4D65-99CC-27E3B4718367}"/>
              </a:ext>
            </a:extLst>
          </p:cNvPr>
          <p:cNvSpPr/>
          <p:nvPr/>
        </p:nvSpPr>
        <p:spPr>
          <a:xfrm>
            <a:off x="603352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0" name="object 13">
            <a:extLst>
              <a:ext uri="{FF2B5EF4-FFF2-40B4-BE49-F238E27FC236}">
                <a16:creationId xmlns:a16="http://schemas.microsoft.com/office/drawing/2014/main" xmlns="" id="{84BC1B69-D1BC-46A7-BC3B-11C3488F677C}"/>
              </a:ext>
            </a:extLst>
          </p:cNvPr>
          <p:cNvSpPr/>
          <p:nvPr/>
        </p:nvSpPr>
        <p:spPr>
          <a:xfrm>
            <a:off x="595893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1" name="object 14">
            <a:extLst>
              <a:ext uri="{FF2B5EF4-FFF2-40B4-BE49-F238E27FC236}">
                <a16:creationId xmlns:a16="http://schemas.microsoft.com/office/drawing/2014/main" xmlns="" id="{27D0C304-4991-4B0B-8C3F-19BCC3C100C4}"/>
              </a:ext>
            </a:extLst>
          </p:cNvPr>
          <p:cNvSpPr/>
          <p:nvPr/>
        </p:nvSpPr>
        <p:spPr>
          <a:xfrm>
            <a:off x="588434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2" name="object 15">
            <a:extLst>
              <a:ext uri="{FF2B5EF4-FFF2-40B4-BE49-F238E27FC236}">
                <a16:creationId xmlns:a16="http://schemas.microsoft.com/office/drawing/2014/main" xmlns="" id="{E7D34883-7F90-49B1-839A-35384B1530AA}"/>
              </a:ext>
            </a:extLst>
          </p:cNvPr>
          <p:cNvSpPr/>
          <p:nvPr/>
        </p:nvSpPr>
        <p:spPr>
          <a:xfrm>
            <a:off x="580976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3" name="object 16">
            <a:extLst>
              <a:ext uri="{FF2B5EF4-FFF2-40B4-BE49-F238E27FC236}">
                <a16:creationId xmlns:a16="http://schemas.microsoft.com/office/drawing/2014/main" xmlns="" id="{D84B9CE6-43F4-4D13-B657-88A59B2C5B62}"/>
              </a:ext>
            </a:extLst>
          </p:cNvPr>
          <p:cNvSpPr/>
          <p:nvPr/>
        </p:nvSpPr>
        <p:spPr>
          <a:xfrm>
            <a:off x="573517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4" name="object 17">
            <a:extLst>
              <a:ext uri="{FF2B5EF4-FFF2-40B4-BE49-F238E27FC236}">
                <a16:creationId xmlns:a16="http://schemas.microsoft.com/office/drawing/2014/main" xmlns="" id="{5A9A4810-4B44-4D6B-8BEF-A63E58F0B746}"/>
              </a:ext>
            </a:extLst>
          </p:cNvPr>
          <p:cNvSpPr/>
          <p:nvPr/>
        </p:nvSpPr>
        <p:spPr>
          <a:xfrm>
            <a:off x="5660597"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5" name="object 18">
            <a:extLst>
              <a:ext uri="{FF2B5EF4-FFF2-40B4-BE49-F238E27FC236}">
                <a16:creationId xmlns:a16="http://schemas.microsoft.com/office/drawing/2014/main" xmlns="" id="{1F528414-700B-4381-B25E-56F8DA4E8787}"/>
              </a:ext>
            </a:extLst>
          </p:cNvPr>
          <p:cNvSpPr/>
          <p:nvPr/>
        </p:nvSpPr>
        <p:spPr>
          <a:xfrm>
            <a:off x="558601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6" name="object 19">
            <a:extLst>
              <a:ext uri="{FF2B5EF4-FFF2-40B4-BE49-F238E27FC236}">
                <a16:creationId xmlns:a16="http://schemas.microsoft.com/office/drawing/2014/main" xmlns="" id="{9ADD8C57-1D6F-4B4E-A360-81D38760CD97}"/>
              </a:ext>
            </a:extLst>
          </p:cNvPr>
          <p:cNvSpPr/>
          <p:nvPr/>
        </p:nvSpPr>
        <p:spPr>
          <a:xfrm>
            <a:off x="5511425"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7" name="object 20">
            <a:extLst>
              <a:ext uri="{FF2B5EF4-FFF2-40B4-BE49-F238E27FC236}">
                <a16:creationId xmlns:a16="http://schemas.microsoft.com/office/drawing/2014/main" xmlns="" id="{CEEE379E-670A-4415-A5A5-4F8BBAE5BF77}"/>
              </a:ext>
            </a:extLst>
          </p:cNvPr>
          <p:cNvSpPr/>
          <p:nvPr/>
        </p:nvSpPr>
        <p:spPr>
          <a:xfrm>
            <a:off x="543683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8" name="object 21">
            <a:extLst>
              <a:ext uri="{FF2B5EF4-FFF2-40B4-BE49-F238E27FC236}">
                <a16:creationId xmlns:a16="http://schemas.microsoft.com/office/drawing/2014/main" xmlns="" id="{7C57B445-AD17-4DAC-B7F3-EE1F838BF20F}"/>
              </a:ext>
            </a:extLst>
          </p:cNvPr>
          <p:cNvSpPr/>
          <p:nvPr/>
        </p:nvSpPr>
        <p:spPr>
          <a:xfrm>
            <a:off x="536225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9" name="object 22">
            <a:extLst>
              <a:ext uri="{FF2B5EF4-FFF2-40B4-BE49-F238E27FC236}">
                <a16:creationId xmlns:a16="http://schemas.microsoft.com/office/drawing/2014/main" xmlns="" id="{73345926-24B3-49F0-AC0F-910F9CAC11CC}"/>
              </a:ext>
            </a:extLst>
          </p:cNvPr>
          <p:cNvSpPr/>
          <p:nvPr/>
        </p:nvSpPr>
        <p:spPr>
          <a:xfrm>
            <a:off x="5287674"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0" name="object 23">
            <a:extLst>
              <a:ext uri="{FF2B5EF4-FFF2-40B4-BE49-F238E27FC236}">
                <a16:creationId xmlns:a16="http://schemas.microsoft.com/office/drawing/2014/main" xmlns="" id="{E2D3527C-7C9F-4F68-A16D-2FD84D550034}"/>
              </a:ext>
            </a:extLst>
          </p:cNvPr>
          <p:cNvSpPr/>
          <p:nvPr/>
        </p:nvSpPr>
        <p:spPr>
          <a:xfrm>
            <a:off x="521308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1" name="object 24">
            <a:extLst>
              <a:ext uri="{FF2B5EF4-FFF2-40B4-BE49-F238E27FC236}">
                <a16:creationId xmlns:a16="http://schemas.microsoft.com/office/drawing/2014/main" xmlns="" id="{458B09B8-685B-4021-87D3-F28C4921F80D}"/>
              </a:ext>
            </a:extLst>
          </p:cNvPr>
          <p:cNvSpPr/>
          <p:nvPr/>
        </p:nvSpPr>
        <p:spPr>
          <a:xfrm>
            <a:off x="5138502"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2" name="object 25">
            <a:extLst>
              <a:ext uri="{FF2B5EF4-FFF2-40B4-BE49-F238E27FC236}">
                <a16:creationId xmlns:a16="http://schemas.microsoft.com/office/drawing/2014/main" xmlns="" id="{B716939D-91DD-4229-8DA8-8F2EC790DF07}"/>
              </a:ext>
            </a:extLst>
          </p:cNvPr>
          <p:cNvSpPr/>
          <p:nvPr/>
        </p:nvSpPr>
        <p:spPr>
          <a:xfrm>
            <a:off x="5063915"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3" name="object 26">
            <a:extLst>
              <a:ext uri="{FF2B5EF4-FFF2-40B4-BE49-F238E27FC236}">
                <a16:creationId xmlns:a16="http://schemas.microsoft.com/office/drawing/2014/main" xmlns="" id="{FFD3E36B-7345-4807-BC96-B933AAF47478}"/>
              </a:ext>
            </a:extLst>
          </p:cNvPr>
          <p:cNvSpPr/>
          <p:nvPr/>
        </p:nvSpPr>
        <p:spPr>
          <a:xfrm>
            <a:off x="4989328"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4" name="object 27">
            <a:extLst>
              <a:ext uri="{FF2B5EF4-FFF2-40B4-BE49-F238E27FC236}">
                <a16:creationId xmlns:a16="http://schemas.microsoft.com/office/drawing/2014/main" xmlns="" id="{382A442D-998C-4958-8208-1C5785FB577F}"/>
              </a:ext>
            </a:extLst>
          </p:cNvPr>
          <p:cNvSpPr/>
          <p:nvPr/>
        </p:nvSpPr>
        <p:spPr>
          <a:xfrm>
            <a:off x="4914751"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5" name="object 28">
            <a:extLst>
              <a:ext uri="{FF2B5EF4-FFF2-40B4-BE49-F238E27FC236}">
                <a16:creationId xmlns:a16="http://schemas.microsoft.com/office/drawing/2014/main" xmlns="" id="{B6EFE6A2-4217-4746-9E6C-1B10E7ED46BF}"/>
              </a:ext>
            </a:extLst>
          </p:cNvPr>
          <p:cNvSpPr/>
          <p:nvPr/>
        </p:nvSpPr>
        <p:spPr>
          <a:xfrm>
            <a:off x="4840166"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6" name="object 29">
            <a:extLst>
              <a:ext uri="{FF2B5EF4-FFF2-40B4-BE49-F238E27FC236}">
                <a16:creationId xmlns:a16="http://schemas.microsoft.com/office/drawing/2014/main" xmlns="" id="{0DB33266-D9A0-4AAC-AC52-DB271CD5AE89}"/>
              </a:ext>
            </a:extLst>
          </p:cNvPr>
          <p:cNvSpPr/>
          <p:nvPr/>
        </p:nvSpPr>
        <p:spPr>
          <a:xfrm>
            <a:off x="476557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7" name="object 30">
            <a:extLst>
              <a:ext uri="{FF2B5EF4-FFF2-40B4-BE49-F238E27FC236}">
                <a16:creationId xmlns:a16="http://schemas.microsoft.com/office/drawing/2014/main" xmlns="" id="{F1F0942E-4189-4E29-849B-F64A40FEC755}"/>
              </a:ext>
            </a:extLst>
          </p:cNvPr>
          <p:cNvSpPr/>
          <p:nvPr/>
        </p:nvSpPr>
        <p:spPr>
          <a:xfrm>
            <a:off x="4690992"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8" name="object 31">
            <a:extLst>
              <a:ext uri="{FF2B5EF4-FFF2-40B4-BE49-F238E27FC236}">
                <a16:creationId xmlns:a16="http://schemas.microsoft.com/office/drawing/2014/main" xmlns="" id="{DBC61EF4-6740-400E-95F0-13859AB31A24}"/>
              </a:ext>
            </a:extLst>
          </p:cNvPr>
          <p:cNvSpPr/>
          <p:nvPr/>
        </p:nvSpPr>
        <p:spPr>
          <a:xfrm>
            <a:off x="4985791" y="1469871"/>
            <a:ext cx="583565" cy="359150"/>
          </a:xfrm>
          <a:custGeom>
            <a:avLst/>
            <a:gdLst/>
            <a:ahLst/>
            <a:cxnLst/>
            <a:rect l="l" t="t" r="r" b="b"/>
            <a:pathLst>
              <a:path w="583564" h="585469">
                <a:moveTo>
                  <a:pt x="583488" y="0"/>
                </a:moveTo>
                <a:lnTo>
                  <a:pt x="396557" y="0"/>
                </a:lnTo>
                <a:lnTo>
                  <a:pt x="0" y="585216"/>
                </a:lnTo>
                <a:lnTo>
                  <a:pt x="187045" y="585216"/>
                </a:lnTo>
                <a:lnTo>
                  <a:pt x="583488" y="0"/>
                </a:lnTo>
                <a:close/>
              </a:path>
            </a:pathLst>
          </a:custGeom>
          <a:solidFill>
            <a:srgbClr val="FFC033"/>
          </a:solidFill>
        </p:spPr>
        <p:txBody>
          <a:bodyPr wrap="square" lIns="0" tIns="0" rIns="0" bIns="0" rtlCol="0"/>
          <a:lstStyle/>
          <a:p>
            <a:endParaRPr sz="1000" dirty="0">
              <a:solidFill>
                <a:schemeClr val="bg1">
                  <a:lumMod val="50000"/>
                </a:schemeClr>
              </a:solidFill>
              <a:latin typeface="+mj-lt"/>
            </a:endParaRPr>
          </a:p>
        </p:txBody>
      </p:sp>
      <p:pic>
        <p:nvPicPr>
          <p:cNvPr id="69" name="Picture 68"/>
          <p:cNvPicPr>
            <a:picLocks noChangeAspect="1"/>
          </p:cNvPicPr>
          <p:nvPr/>
        </p:nvPicPr>
        <p:blipFill>
          <a:blip r:embed="rId3"/>
          <a:stretch>
            <a:fillRect/>
          </a:stretch>
        </p:blipFill>
        <p:spPr>
          <a:xfrm>
            <a:off x="0" y="0"/>
            <a:ext cx="7543800" cy="1435162"/>
          </a:xfrm>
          <a:prstGeom prst="rect">
            <a:avLst/>
          </a:prstGeom>
        </p:spPr>
      </p:pic>
      <p:sp>
        <p:nvSpPr>
          <p:cNvPr id="70"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spTree>
    <p:extLst>
      <p:ext uri="{BB962C8B-B14F-4D97-AF65-F5344CB8AC3E}">
        <p14:creationId xmlns:p14="http://schemas.microsoft.com/office/powerpoint/2010/main" val="13655511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object 3">
            <a:extLst>
              <a:ext uri="{FF2B5EF4-FFF2-40B4-BE49-F238E27FC236}">
                <a16:creationId xmlns:a16="http://schemas.microsoft.com/office/drawing/2014/main" xmlns=""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47"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3</a:t>
            </a:fld>
            <a:endParaRPr lang="en-IN" dirty="0">
              <a:solidFill>
                <a:schemeClr val="bg1">
                  <a:lumMod val="50000"/>
                </a:schemeClr>
              </a:solidFill>
              <a:latin typeface="+mj-lt"/>
            </a:endParaRPr>
          </a:p>
        </p:txBody>
      </p:sp>
      <p:pic>
        <p:nvPicPr>
          <p:cNvPr id="50"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117" name="object 33">
            <a:extLst>
              <a:ext uri="{FF2B5EF4-FFF2-40B4-BE49-F238E27FC236}">
                <a16:creationId xmlns:a16="http://schemas.microsoft.com/office/drawing/2014/main" xmlns="" id="{B1EC3847-869F-4BEA-9920-0C9D94826E07}"/>
              </a:ext>
            </a:extLst>
          </p:cNvPr>
          <p:cNvSpPr txBox="1">
            <a:spLocks/>
          </p:cNvSpPr>
          <p:nvPr/>
        </p:nvSpPr>
        <p:spPr>
          <a:xfrm>
            <a:off x="0" y="1463109"/>
            <a:ext cx="7543800" cy="259045"/>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a:t>
            </a:r>
          </a:p>
        </p:txBody>
      </p:sp>
      <p:graphicFrame>
        <p:nvGraphicFramePr>
          <p:cNvPr id="12" name="Table 11">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1661853459"/>
              </p:ext>
            </p:extLst>
          </p:nvPr>
        </p:nvGraphicFramePr>
        <p:xfrm>
          <a:off x="342900" y="2400300"/>
          <a:ext cx="6535612" cy="87630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267200">
                  <a:extLst>
                    <a:ext uri="{9D8B030D-6E8A-4147-A177-3AD203B41FA5}">
                      <a16:colId xmlns:a16="http://schemas.microsoft.com/office/drawing/2014/main" xmlns="" val="1971015666"/>
                    </a:ext>
                  </a:extLst>
                </a:gridCol>
              </a:tblGrid>
              <a:tr h="159356">
                <a:tc>
                  <a:txBody>
                    <a:bodyPr/>
                    <a:lstStyle/>
                    <a:p>
                      <a:pPr algn="l" fontAlgn="ctr"/>
                      <a:r>
                        <a:rPr lang="en-US" sz="1000" b="0" i="0" u="none" strike="noStrike" dirty="0" smtClean="0">
                          <a:solidFill>
                            <a:schemeClr val="bg1">
                              <a:lumMod val="50000"/>
                            </a:schemeClr>
                          </a:solidFill>
                          <a:effectLst/>
                          <a:latin typeface="+mj-lt"/>
                        </a:rPr>
                        <a:t>Daily Flow (Maximum)</a:t>
                      </a:r>
                      <a:endParaRPr lang="en-IN" sz="1000" b="0" i="0" u="none" strike="noStrike" dirty="0">
                        <a:solidFill>
                          <a:schemeClr val="bg1">
                            <a:lumMod val="50000"/>
                          </a:schemeClr>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Times New Roman"/>
                          <a:cs typeface="Calibri"/>
                        </a:rPr>
                        <a:t>85 m</a:t>
                      </a:r>
                      <a:r>
                        <a:rPr lang="en-US" sz="1000" b="0" baseline="30000" dirty="0" smtClean="0">
                          <a:solidFill>
                            <a:schemeClr val="bg1">
                              <a:lumMod val="50000"/>
                            </a:schemeClr>
                          </a:solidFill>
                          <a:latin typeface="+mj-lt"/>
                          <a:ea typeface="Times New Roman"/>
                          <a:cs typeface="Calibri"/>
                        </a:rPr>
                        <a:t>3</a:t>
                      </a:r>
                      <a:r>
                        <a:rPr lang="en-US" sz="1000" b="0" dirty="0" smtClean="0">
                          <a:solidFill>
                            <a:schemeClr val="bg1">
                              <a:lumMod val="50000"/>
                            </a:schemeClr>
                          </a:solidFill>
                          <a:latin typeface="+mj-lt"/>
                          <a:ea typeface="Times New Roman"/>
                          <a:cs typeface="Calibri"/>
                        </a:rPr>
                        <a:t>/Day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22848185"/>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PH</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6-8</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25795089"/>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j-lt"/>
                          <a:ea typeface="MS Mincho"/>
                          <a:cs typeface="Times New Roman"/>
                        </a:rPr>
                        <a:t>400</a:t>
                      </a:r>
                      <a:r>
                        <a:rPr lang="en-US" sz="1000" b="0" dirty="0" smtClean="0">
                          <a:solidFill>
                            <a:schemeClr val="bg1">
                              <a:lumMod val="50000"/>
                            </a:schemeClr>
                          </a:solidFill>
                          <a:latin typeface="+mj-lt"/>
                          <a:ea typeface="MS Mincho"/>
                          <a:cs typeface="Times New Roman"/>
                        </a:rPr>
                        <a:t>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BOD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300mg/l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TSS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100</a:t>
                      </a:r>
                      <a:r>
                        <a:rPr lang="en-US" sz="1000" b="0" baseline="0" dirty="0" smtClean="0">
                          <a:solidFill>
                            <a:schemeClr val="bg1">
                              <a:lumMod val="50000"/>
                            </a:schemeClr>
                          </a:solidFill>
                          <a:latin typeface="+mj-lt"/>
                          <a:ea typeface="MS Mincho"/>
                          <a:cs typeface="Times New Roman"/>
                        </a:rPr>
                        <a:t> </a:t>
                      </a:r>
                      <a:r>
                        <a:rPr lang="en-US" sz="1000" b="0" dirty="0" smtClean="0">
                          <a:solidFill>
                            <a:schemeClr val="bg1">
                              <a:lumMod val="50000"/>
                            </a:schemeClr>
                          </a:solidFill>
                          <a:latin typeface="+mj-lt"/>
                          <a:ea typeface="MS Mincho"/>
                          <a:cs typeface="Times New Roman"/>
                        </a:rPr>
                        <a:t>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4" name="object 3"/>
          <p:cNvSpPr/>
          <p:nvPr/>
        </p:nvSpPr>
        <p:spPr>
          <a:xfrm>
            <a:off x="0" y="1892086"/>
            <a:ext cx="39243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5" name="object 5"/>
          <p:cNvSpPr txBox="1"/>
          <p:nvPr/>
        </p:nvSpPr>
        <p:spPr>
          <a:xfrm>
            <a:off x="454723" y="1941617"/>
            <a:ext cx="3660077"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Untreated Sewage Parameters (Assumed)</a:t>
            </a:r>
          </a:p>
        </p:txBody>
      </p:sp>
      <p:sp>
        <p:nvSpPr>
          <p:cNvPr id="16" name="object 20">
            <a:extLst>
              <a:ext uri="{FF2B5EF4-FFF2-40B4-BE49-F238E27FC236}">
                <a16:creationId xmlns:a16="http://schemas.microsoft.com/office/drawing/2014/main" xmlns="" id="{6FE6532C-2AFB-4985-81C8-2E14E662312D}"/>
              </a:ext>
            </a:extLst>
          </p:cNvPr>
          <p:cNvSpPr/>
          <p:nvPr/>
        </p:nvSpPr>
        <p:spPr>
          <a:xfrm>
            <a:off x="3543300" y="1892087"/>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sp>
        <p:nvSpPr>
          <p:cNvPr id="17" name="object 3"/>
          <p:cNvSpPr/>
          <p:nvPr/>
        </p:nvSpPr>
        <p:spPr>
          <a:xfrm>
            <a:off x="0" y="3517747"/>
            <a:ext cx="3816985"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8" name="object 5"/>
          <p:cNvSpPr txBox="1"/>
          <p:nvPr/>
        </p:nvSpPr>
        <p:spPr>
          <a:xfrm>
            <a:off x="454723" y="3581400"/>
            <a:ext cx="3075305"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Treated Sewage Quality</a:t>
            </a:r>
          </a:p>
        </p:txBody>
      </p:sp>
      <p:sp>
        <p:nvSpPr>
          <p:cNvPr id="19" name="object 20">
            <a:extLst>
              <a:ext uri="{FF2B5EF4-FFF2-40B4-BE49-F238E27FC236}">
                <a16:creationId xmlns:a16="http://schemas.microsoft.com/office/drawing/2014/main" xmlns="" id="{6FE6532C-2AFB-4985-81C8-2E14E662312D}"/>
              </a:ext>
            </a:extLst>
          </p:cNvPr>
          <p:cNvSpPr/>
          <p:nvPr/>
        </p:nvSpPr>
        <p:spPr>
          <a:xfrm>
            <a:off x="3467100" y="3517748"/>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20" name="Table 19">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1739022219"/>
              </p:ext>
            </p:extLst>
          </p:nvPr>
        </p:nvGraphicFramePr>
        <p:xfrm>
          <a:off x="342900" y="4023360"/>
          <a:ext cx="6535612" cy="70104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267200">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PH</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7-7.5</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25795089"/>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&lt;250</a:t>
                      </a:r>
                      <a:r>
                        <a:rPr lang="en-US" sz="1000" b="0" baseline="0" dirty="0" smtClean="0">
                          <a:solidFill>
                            <a:schemeClr val="bg1">
                              <a:lumMod val="50000"/>
                            </a:schemeClr>
                          </a:solidFill>
                          <a:latin typeface="+mj-lt"/>
                          <a:ea typeface="MS Mincho"/>
                          <a:cs typeface="Times New Roman"/>
                        </a:rPr>
                        <a:t> </a:t>
                      </a:r>
                      <a:r>
                        <a:rPr lang="en-US" sz="1000" b="0" dirty="0" smtClean="0">
                          <a:solidFill>
                            <a:schemeClr val="bg1">
                              <a:lumMod val="50000"/>
                            </a:schemeClr>
                          </a:solidFill>
                          <a:latin typeface="+mj-lt"/>
                          <a:ea typeface="MS Mincho"/>
                          <a:cs typeface="Times New Roman"/>
                        </a:rPr>
                        <a:t>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BOD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&lt;100</a:t>
                      </a:r>
                      <a:r>
                        <a:rPr lang="en-US" sz="1000" b="0" baseline="0" dirty="0" smtClean="0">
                          <a:solidFill>
                            <a:schemeClr val="bg1">
                              <a:lumMod val="50000"/>
                            </a:schemeClr>
                          </a:solidFill>
                          <a:latin typeface="+mj-lt"/>
                          <a:ea typeface="MS Mincho"/>
                          <a:cs typeface="Times New Roman"/>
                        </a:rPr>
                        <a:t> </a:t>
                      </a:r>
                      <a:r>
                        <a:rPr lang="en-US" sz="1000" b="0" dirty="0" smtClean="0">
                          <a:solidFill>
                            <a:schemeClr val="bg1">
                              <a:lumMod val="50000"/>
                            </a:schemeClr>
                          </a:solidFill>
                          <a:latin typeface="+mj-lt"/>
                          <a:ea typeface="MS Mincho"/>
                          <a:cs typeface="Times New Roman"/>
                        </a:rPr>
                        <a:t>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TSS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&lt;20mg/l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21" name="Picture 20"/>
          <p:cNvPicPr>
            <a:picLocks noChangeAspect="1"/>
          </p:cNvPicPr>
          <p:nvPr/>
        </p:nvPicPr>
        <p:blipFill>
          <a:blip r:embed="rId4"/>
          <a:stretch>
            <a:fillRect/>
          </a:stretch>
        </p:blipFill>
        <p:spPr>
          <a:xfrm>
            <a:off x="0" y="0"/>
            <a:ext cx="7543800" cy="1435162"/>
          </a:xfrm>
          <a:prstGeom prst="rect">
            <a:avLst/>
          </a:prstGeom>
        </p:spPr>
      </p:pic>
      <p:sp>
        <p:nvSpPr>
          <p:cNvPr id="22"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7"/>
          </p:nvPr>
        </p:nvSpPr>
        <p:spPr/>
        <p:txBody>
          <a:bodyPr/>
          <a:lstStyle/>
          <a:p>
            <a:fld id="{B6F15528-21DE-4FAA-801E-634DDDAF4B2B}" type="slidenum">
              <a:rPr lang="en-US" smtClean="0">
                <a:solidFill>
                  <a:schemeClr val="bg1">
                    <a:lumMod val="50000"/>
                  </a:schemeClr>
                </a:solidFill>
              </a:rPr>
              <a:pPr/>
              <a:t>4</a:t>
            </a:fld>
            <a:endParaRPr lang="en-US" dirty="0">
              <a:solidFill>
                <a:schemeClr val="bg1">
                  <a:lumMod val="50000"/>
                </a:schemeClr>
              </a:solidFill>
            </a:endParaRPr>
          </a:p>
        </p:txBody>
      </p:sp>
      <p:sp>
        <p:nvSpPr>
          <p:cNvPr id="7" name="object 3">
            <a:extLst>
              <a:ext uri="{FF2B5EF4-FFF2-40B4-BE49-F238E27FC236}">
                <a16:creationId xmlns:a16="http://schemas.microsoft.com/office/drawing/2014/main" xmlns=""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8"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bg1">
                    <a:lumMod val="50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4</a:t>
            </a:fld>
            <a:endParaRPr kumimoji="0" lang="en-IN" sz="1800" b="0" i="0" u="none" strike="noStrike" kern="1200" cap="none" spc="0" normalizeH="0" baseline="0" noProof="0" dirty="0">
              <a:ln>
                <a:noFill/>
              </a:ln>
              <a:solidFill>
                <a:schemeClr val="bg1">
                  <a:lumMod val="50000"/>
                </a:schemeClr>
              </a:solidFill>
              <a:effectLst/>
              <a:uLnTx/>
              <a:uFillTx/>
              <a:latin typeface="+mj-lt"/>
              <a:ea typeface="+mn-ea"/>
              <a:cs typeface="+mn-cs"/>
            </a:endParaRPr>
          </a:p>
        </p:txBody>
      </p:sp>
      <p:pic>
        <p:nvPicPr>
          <p:cNvPr id="11" name="Picture 2" descr="E:\3. Stationery\Logo\1 - Copy.png"/>
          <p:cNvPicPr>
            <a:picLocks noChangeAspect="1" noChangeArrowheads="1"/>
          </p:cNvPicPr>
          <p:nvPr/>
        </p:nvPicPr>
        <p:blipFill>
          <a:blip r:embed="rId3" cstate="print"/>
          <a:srcRect/>
          <a:stretch>
            <a:fillRect/>
          </a:stretch>
        </p:blipFill>
        <p:spPr bwMode="auto">
          <a:xfrm>
            <a:off x="1" y="9372600"/>
            <a:ext cx="1306492" cy="685800"/>
          </a:xfrm>
          <a:prstGeom prst="rect">
            <a:avLst/>
          </a:prstGeom>
          <a:noFill/>
        </p:spPr>
      </p:pic>
      <p:sp>
        <p:nvSpPr>
          <p:cNvPr id="12" name="object 33">
            <a:extLst>
              <a:ext uri="{FF2B5EF4-FFF2-40B4-BE49-F238E27FC236}">
                <a16:creationId xmlns:a16="http://schemas.microsoft.com/office/drawing/2014/main" xmlns="" id="{B1EC3847-869F-4BEA-9920-0C9D94826E07}"/>
              </a:ext>
            </a:extLst>
          </p:cNvPr>
          <p:cNvSpPr txBox="1">
            <a:spLocks/>
          </p:cNvSpPr>
          <p:nvPr/>
        </p:nvSpPr>
        <p:spPr>
          <a:xfrm>
            <a:off x="0" y="1463109"/>
            <a:ext cx="7543800" cy="518091"/>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II</a:t>
            </a:r>
          </a:p>
          <a:p>
            <a:pPr marL="12700" lvl="0" algn="ctr" defTabSz="914400">
              <a:spcBef>
                <a:spcPts val="100"/>
              </a:spcBef>
            </a:pPr>
            <a:r>
              <a:rPr lang="en-US" sz="1600" b="1" kern="0" spc="15" dirty="0">
                <a:solidFill>
                  <a:schemeClr val="bg1">
                    <a:lumMod val="50000"/>
                  </a:schemeClr>
                </a:solidFill>
                <a:latin typeface="+mj-lt"/>
                <a:ea typeface="Lato Black" pitchFamily="34" charset="0"/>
                <a:cs typeface="Lato Black" pitchFamily="34" charset="0"/>
              </a:rPr>
              <a:t>S</a:t>
            </a:r>
            <a:r>
              <a:rPr lang="en-US" sz="1600" b="1" kern="0" spc="15" dirty="0" smtClean="0">
                <a:solidFill>
                  <a:schemeClr val="bg1">
                    <a:lumMod val="50000"/>
                  </a:schemeClr>
                </a:solidFill>
                <a:latin typeface="+mj-lt"/>
                <a:ea typeface="Lato Black" pitchFamily="34" charset="0"/>
                <a:cs typeface="Lato Black" pitchFamily="34" charset="0"/>
              </a:rPr>
              <a:t>TP PROCESS FLOW DIAGRAM</a:t>
            </a:r>
            <a:endParaRPr kumimoji="0" lang="en-IN" sz="1600" b="1" i="0" u="none" strike="noStrike" kern="0" cap="none" spc="0" normalizeH="0" baseline="0" noProof="0" dirty="0">
              <a:ln>
                <a:noFill/>
              </a:ln>
              <a:solidFill>
                <a:schemeClr val="bg1">
                  <a:lumMod val="50000"/>
                </a:schemeClr>
              </a:solidFill>
              <a:effectLst/>
              <a:uLnTx/>
              <a:uFillTx/>
              <a:latin typeface="+mj-lt"/>
              <a:ea typeface="Lato Black" pitchFamily="34" charset="0"/>
              <a:cs typeface="Lato Black" pitchFamily="34" charset="0"/>
            </a:endParaRPr>
          </a:p>
        </p:txBody>
      </p:sp>
      <p:sp>
        <p:nvSpPr>
          <p:cNvPr id="12360" name="Rectangle 72"/>
          <p:cNvSpPr>
            <a:spLocks noChangeArrowheads="1"/>
          </p:cNvSpPr>
          <p:nvPr/>
        </p:nvSpPr>
        <p:spPr bwMode="auto">
          <a:xfrm>
            <a:off x="0" y="43934"/>
            <a:ext cx="2954655"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2743200" algn="l" defTabSz="914400" rtl="0" eaLnBrk="1" fontAlgn="base" latinLnBrk="0" hangingPunct="1">
              <a:lnSpc>
                <a:spcPct val="100000"/>
              </a:lnSpc>
              <a:spcBef>
                <a:spcPct val="0"/>
              </a:spcBef>
              <a:spcAft>
                <a:spcPct val="0"/>
              </a:spcAft>
              <a:buClrTx/>
              <a:buSzTx/>
              <a:buFontTx/>
              <a:buNone/>
              <a:tabLst>
                <a:tab pos="3067050" algn="l"/>
              </a:tabLst>
            </a:pPr>
            <a:endParaRPr kumimoji="0" lang="en-US" sz="1800" b="0" i="0" u="none" strike="noStrike" cap="none" normalizeH="0" baseline="0" smtClean="0">
              <a:ln>
                <a:noFill/>
              </a:ln>
              <a:solidFill>
                <a:schemeClr val="bg1">
                  <a:lumMod val="50000"/>
                </a:schemeClr>
              </a:solidFill>
              <a:effectLst/>
              <a:latin typeface="Arial" pitchFamily="34" charset="0"/>
              <a:cs typeface="Arial" pitchFamily="34" charset="0"/>
            </a:endParaRPr>
          </a:p>
        </p:txBody>
      </p:sp>
      <p:sp>
        <p:nvSpPr>
          <p:cNvPr id="12374" name="Rectangle 86"/>
          <p:cNvSpPr>
            <a:spLocks noChangeArrowheads="1"/>
          </p:cNvSpPr>
          <p:nvPr/>
        </p:nvSpPr>
        <p:spPr bwMode="auto">
          <a:xfrm>
            <a:off x="0" y="7297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bg1">
                  <a:lumMod val="50000"/>
                </a:schemeClr>
              </a:solidFill>
              <a:effectLst/>
              <a:latin typeface="Arial" pitchFamily="34" charset="0"/>
              <a:cs typeface="Arial" pitchFamily="34" charset="0"/>
            </a:endParaRPr>
          </a:p>
        </p:txBody>
      </p:sp>
      <p:pic>
        <p:nvPicPr>
          <p:cNvPr id="38" name="Picture 37"/>
          <p:cNvPicPr>
            <a:picLocks noChangeAspect="1"/>
          </p:cNvPicPr>
          <p:nvPr/>
        </p:nvPicPr>
        <p:blipFill>
          <a:blip r:embed="rId4"/>
          <a:stretch>
            <a:fillRect/>
          </a:stretch>
        </p:blipFill>
        <p:spPr>
          <a:xfrm>
            <a:off x="0" y="0"/>
            <a:ext cx="7543800" cy="1435162"/>
          </a:xfrm>
          <a:prstGeom prst="rect">
            <a:avLst/>
          </a:prstGeom>
        </p:spPr>
      </p:pic>
      <p:sp>
        <p:nvSpPr>
          <p:cNvPr id="53"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sp>
        <p:nvSpPr>
          <p:cNvPr id="88" name="AutoShape 130"/>
          <p:cNvSpPr>
            <a:spLocks noChangeShapeType="1"/>
          </p:cNvSpPr>
          <p:nvPr/>
        </p:nvSpPr>
        <p:spPr bwMode="auto">
          <a:xfrm rot="16200000" flipH="1">
            <a:off x="3606938" y="4430963"/>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91" name="AutoShape 130"/>
          <p:cNvSpPr>
            <a:spLocks noChangeShapeType="1"/>
          </p:cNvSpPr>
          <p:nvPr/>
        </p:nvSpPr>
        <p:spPr bwMode="auto">
          <a:xfrm rot="16200000" flipH="1">
            <a:off x="3611701" y="5608763"/>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94" name="AutoShape 130"/>
          <p:cNvSpPr>
            <a:spLocks noChangeShapeType="1"/>
          </p:cNvSpPr>
          <p:nvPr/>
        </p:nvSpPr>
        <p:spPr bwMode="auto">
          <a:xfrm rot="16200000" flipH="1">
            <a:off x="3633926" y="6183563"/>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97" name="AutoShape 75"/>
          <p:cNvSpPr>
            <a:spLocks noChangeArrowheads="1"/>
          </p:cNvSpPr>
          <p:nvPr/>
        </p:nvSpPr>
        <p:spPr bwMode="auto">
          <a:xfrm>
            <a:off x="2247900" y="2393933"/>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BAR SCREEN</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98" name="AutoShape 130"/>
          <p:cNvSpPr>
            <a:spLocks noChangeShapeType="1"/>
          </p:cNvSpPr>
          <p:nvPr/>
        </p:nvSpPr>
        <p:spPr bwMode="auto">
          <a:xfrm rot="16200000" flipH="1">
            <a:off x="3589476" y="2795355"/>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99" name="AutoShape 75"/>
          <p:cNvSpPr>
            <a:spLocks noChangeArrowheads="1"/>
          </p:cNvSpPr>
          <p:nvPr/>
        </p:nvSpPr>
        <p:spPr bwMode="auto">
          <a:xfrm>
            <a:off x="2230438" y="2892066"/>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RAW SEWAGE COLLECTION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01" name="AutoShape 130"/>
          <p:cNvSpPr>
            <a:spLocks noChangeShapeType="1"/>
          </p:cNvSpPr>
          <p:nvPr/>
        </p:nvSpPr>
        <p:spPr bwMode="auto">
          <a:xfrm rot="16200000" flipH="1">
            <a:off x="3584713" y="3319229"/>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104" name="AutoShape 75"/>
          <p:cNvSpPr>
            <a:spLocks noChangeArrowheads="1"/>
          </p:cNvSpPr>
          <p:nvPr/>
        </p:nvSpPr>
        <p:spPr bwMode="auto">
          <a:xfrm>
            <a:off x="2257426" y="34290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PRIMARY SETTLING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05" name="AutoShape 75"/>
          <p:cNvSpPr>
            <a:spLocks noChangeArrowheads="1"/>
          </p:cNvSpPr>
          <p:nvPr/>
        </p:nvSpPr>
        <p:spPr bwMode="auto">
          <a:xfrm>
            <a:off x="2257426" y="40038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 AERATION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06" name="AutoShape 130"/>
          <p:cNvSpPr>
            <a:spLocks noChangeShapeType="1"/>
          </p:cNvSpPr>
          <p:nvPr/>
        </p:nvSpPr>
        <p:spPr bwMode="auto">
          <a:xfrm rot="16200000" flipH="1">
            <a:off x="3611701" y="3856163"/>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108" name="AutoShape 75"/>
          <p:cNvSpPr>
            <a:spLocks noChangeArrowheads="1"/>
          </p:cNvSpPr>
          <p:nvPr/>
        </p:nvSpPr>
        <p:spPr bwMode="auto">
          <a:xfrm>
            <a:off x="2252663" y="45786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SECONDARY SETTLING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09" name="AutoShape 75"/>
          <p:cNvSpPr>
            <a:spLocks noChangeArrowheads="1"/>
          </p:cNvSpPr>
          <p:nvPr/>
        </p:nvSpPr>
        <p:spPr bwMode="auto">
          <a:xfrm>
            <a:off x="2257426" y="51816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TREATED WATER HOLDING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10" name="AutoShape 75"/>
          <p:cNvSpPr>
            <a:spLocks noChangeArrowheads="1"/>
          </p:cNvSpPr>
          <p:nvPr/>
        </p:nvSpPr>
        <p:spPr bwMode="auto">
          <a:xfrm>
            <a:off x="2257426" y="57564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PRESSURE SAND FILTER</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11" name="AutoShape 130"/>
          <p:cNvSpPr>
            <a:spLocks noChangeShapeType="1"/>
          </p:cNvSpPr>
          <p:nvPr/>
        </p:nvSpPr>
        <p:spPr bwMode="auto">
          <a:xfrm rot="16200000" flipH="1">
            <a:off x="3636963" y="5021512"/>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112" name="AutoShape 75"/>
          <p:cNvSpPr>
            <a:spLocks noChangeArrowheads="1"/>
          </p:cNvSpPr>
          <p:nvPr/>
        </p:nvSpPr>
        <p:spPr bwMode="auto">
          <a:xfrm>
            <a:off x="2279651" y="63312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ACTIVATED CARBON FILTER</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13" name="AutoShape 75"/>
          <p:cNvSpPr>
            <a:spLocks noChangeArrowheads="1"/>
          </p:cNvSpPr>
          <p:nvPr/>
        </p:nvSpPr>
        <p:spPr bwMode="auto">
          <a:xfrm>
            <a:off x="2284414" y="69342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FINAL STORAGE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14" name="AutoShape 130"/>
          <p:cNvSpPr>
            <a:spLocks noChangeShapeType="1"/>
          </p:cNvSpPr>
          <p:nvPr/>
        </p:nvSpPr>
        <p:spPr bwMode="auto">
          <a:xfrm rot="16200000" flipH="1">
            <a:off x="3663951" y="6774112"/>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7"/>
          </p:nvPr>
        </p:nvSpPr>
        <p:spPr>
          <a:xfrm>
            <a:off x="5431536" y="9354312"/>
            <a:ext cx="1735074" cy="276999"/>
          </a:xfrm>
        </p:spPr>
        <p:txBody>
          <a:bodyPr/>
          <a:lstStyle/>
          <a:p>
            <a:fld id="{B6F15528-21DE-4FAA-801E-634DDDAF4B2B}" type="slidenum">
              <a:rPr lang="en-US" smtClean="0">
                <a:solidFill>
                  <a:schemeClr val="bg1">
                    <a:lumMod val="50000"/>
                  </a:schemeClr>
                </a:solidFill>
              </a:rPr>
              <a:pPr/>
              <a:t>5</a:t>
            </a:fld>
            <a:endParaRPr lang="en-US" dirty="0">
              <a:solidFill>
                <a:schemeClr val="bg1">
                  <a:lumMod val="50000"/>
                </a:schemeClr>
              </a:solidFill>
            </a:endParaRPr>
          </a:p>
        </p:txBody>
      </p:sp>
      <p:sp>
        <p:nvSpPr>
          <p:cNvPr id="6" name="object 3">
            <a:extLst>
              <a:ext uri="{FF2B5EF4-FFF2-40B4-BE49-F238E27FC236}">
                <a16:creationId xmlns:a16="http://schemas.microsoft.com/office/drawing/2014/main" xmlns=""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7"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bg1">
                    <a:lumMod val="50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5</a:t>
            </a:fld>
            <a:endParaRPr kumimoji="0" lang="en-IN" sz="1800" b="0" i="0" u="none" strike="noStrike" kern="1200" cap="none" spc="0" normalizeH="0" baseline="0" noProof="0" dirty="0">
              <a:ln>
                <a:noFill/>
              </a:ln>
              <a:solidFill>
                <a:schemeClr val="bg1">
                  <a:lumMod val="50000"/>
                </a:schemeClr>
              </a:solidFill>
              <a:effectLst/>
              <a:uLnTx/>
              <a:uFillTx/>
              <a:latin typeface="+mj-lt"/>
              <a:ea typeface="+mn-ea"/>
              <a:cs typeface="+mn-cs"/>
            </a:endParaRPr>
          </a:p>
        </p:txBody>
      </p:sp>
      <p:pic>
        <p:nvPicPr>
          <p:cNvPr id="10"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11" name="object 33">
            <a:extLst>
              <a:ext uri="{FF2B5EF4-FFF2-40B4-BE49-F238E27FC236}">
                <a16:creationId xmlns:a16="http://schemas.microsoft.com/office/drawing/2014/main" xmlns="" id="{B1EC3847-869F-4BEA-9920-0C9D94826E07}"/>
              </a:ext>
            </a:extLst>
          </p:cNvPr>
          <p:cNvSpPr txBox="1">
            <a:spLocks/>
          </p:cNvSpPr>
          <p:nvPr/>
        </p:nvSpPr>
        <p:spPr>
          <a:xfrm>
            <a:off x="0" y="1463109"/>
            <a:ext cx="7543800" cy="518091"/>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III</a:t>
            </a:r>
          </a:p>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SEWAGE TREATMENT PROCESS</a:t>
            </a:r>
            <a:endParaRPr kumimoji="0" lang="en-IN" sz="1600" b="1" i="0" u="none" strike="noStrike" kern="0" cap="none" spc="0" normalizeH="0" baseline="0" noProof="0" dirty="0">
              <a:ln>
                <a:noFill/>
              </a:ln>
              <a:solidFill>
                <a:schemeClr val="bg1">
                  <a:lumMod val="50000"/>
                </a:schemeClr>
              </a:solidFill>
              <a:effectLst/>
              <a:uLnTx/>
              <a:uFillTx/>
              <a:latin typeface="+mj-lt"/>
              <a:ea typeface="Lato Black" pitchFamily="34" charset="0"/>
              <a:cs typeface="Lato Black" pitchFamily="34" charset="0"/>
            </a:endParaRPr>
          </a:p>
        </p:txBody>
      </p:sp>
      <p:sp>
        <p:nvSpPr>
          <p:cNvPr id="20" name="object 3"/>
          <p:cNvSpPr/>
          <p:nvPr/>
        </p:nvSpPr>
        <p:spPr>
          <a:xfrm>
            <a:off x="0" y="2202558"/>
            <a:ext cx="3816985"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1" name="object 5"/>
          <p:cNvSpPr txBox="1"/>
          <p:nvPr/>
        </p:nvSpPr>
        <p:spPr>
          <a:xfrm>
            <a:off x="454723" y="2252089"/>
            <a:ext cx="3075305"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SCOPE OF SUPPLY – BY ENVIRON</a:t>
            </a:r>
          </a:p>
        </p:txBody>
      </p:sp>
      <p:sp>
        <p:nvSpPr>
          <p:cNvPr id="22" name="object 20">
            <a:extLst>
              <a:ext uri="{FF2B5EF4-FFF2-40B4-BE49-F238E27FC236}">
                <a16:creationId xmlns:a16="http://schemas.microsoft.com/office/drawing/2014/main" xmlns="" id="{6FE6532C-2AFB-4985-81C8-2E14E662312D}"/>
              </a:ext>
            </a:extLst>
          </p:cNvPr>
          <p:cNvSpPr/>
          <p:nvPr/>
        </p:nvSpPr>
        <p:spPr>
          <a:xfrm>
            <a:off x="3467100" y="2202559"/>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pic>
        <p:nvPicPr>
          <p:cNvPr id="15" name="Picture 14"/>
          <p:cNvPicPr>
            <a:picLocks noChangeAspect="1"/>
          </p:cNvPicPr>
          <p:nvPr/>
        </p:nvPicPr>
        <p:blipFill>
          <a:blip r:embed="rId4"/>
          <a:stretch>
            <a:fillRect/>
          </a:stretch>
        </p:blipFill>
        <p:spPr>
          <a:xfrm>
            <a:off x="0" y="0"/>
            <a:ext cx="7543800" cy="1435162"/>
          </a:xfrm>
          <a:prstGeom prst="rect">
            <a:avLst/>
          </a:prstGeom>
        </p:spPr>
      </p:pic>
      <p:sp>
        <p:nvSpPr>
          <p:cNvPr id="16"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graphicFrame>
        <p:nvGraphicFramePr>
          <p:cNvPr id="17" name="Table 16">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3801752062"/>
              </p:ext>
            </p:extLst>
          </p:nvPr>
        </p:nvGraphicFramePr>
        <p:xfrm>
          <a:off x="342900" y="2709291"/>
          <a:ext cx="6895974" cy="971550"/>
        </p:xfrm>
        <a:graphic>
          <a:graphicData uri="http://schemas.openxmlformats.org/drawingml/2006/table">
            <a:tbl>
              <a:tblPr firstRow="1" bandRow="1">
                <a:tableStyleId>{5C22544A-7EE6-4342-B048-85BDC9FD1C3A}</a:tableStyleId>
              </a:tblPr>
              <a:tblGrid>
                <a:gridCol w="360362">
                  <a:extLst>
                    <a:ext uri="{9D8B030D-6E8A-4147-A177-3AD203B41FA5}">
                      <a16:colId xmlns:a16="http://schemas.microsoft.com/office/drawing/2014/main" xmlns="" val="3373966583"/>
                    </a:ext>
                  </a:extLst>
                </a:gridCol>
                <a:gridCol w="5507038">
                  <a:extLst>
                    <a:ext uri="{9D8B030D-6E8A-4147-A177-3AD203B41FA5}">
                      <a16:colId xmlns:a16="http://schemas.microsoft.com/office/drawing/2014/main" xmlns="" val="3157014140"/>
                    </a:ext>
                  </a:extLst>
                </a:gridCol>
                <a:gridCol w="1028574">
                  <a:extLst>
                    <a:ext uri="{9D8B030D-6E8A-4147-A177-3AD203B41FA5}">
                      <a16:colId xmlns:a16="http://schemas.microsoft.com/office/drawing/2014/main" xmlns="" val="1971015666"/>
                    </a:ext>
                  </a:extLst>
                </a:gridCol>
              </a:tblGrid>
              <a:tr h="116919">
                <a:tc>
                  <a:txBody>
                    <a:bodyPr/>
                    <a:lstStyle/>
                    <a:p>
                      <a:pPr algn="ctr" fontAlgn="b"/>
                      <a:r>
                        <a:rPr lang="en-US" sz="1000" b="0" i="0" u="none" strike="noStrike" dirty="0">
                          <a:solidFill>
                            <a:srgbClr val="808080"/>
                          </a:solidFill>
                          <a:effectLst/>
                          <a:latin typeface="Calibri" panose="020F0502020204030204" pitchFamily="34" charset="0"/>
                        </a:rPr>
                        <a:t>Sr. No</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Parameter</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Quantity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635113116"/>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1</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Raw Effluent Transfer Pump</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2(1W +1S)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25795089"/>
                  </a:ext>
                </a:extLst>
              </a:tr>
              <a:tr h="132796">
                <a:tc>
                  <a:txBody>
                    <a:bodyPr/>
                    <a:lstStyle/>
                    <a:p>
                      <a:pPr algn="ctr" fontAlgn="b"/>
                      <a:r>
                        <a:rPr lang="en-US" sz="1000" b="0" i="0" u="none" strike="noStrike" dirty="0">
                          <a:solidFill>
                            <a:srgbClr val="808080"/>
                          </a:solidFill>
                          <a:effectLst/>
                          <a:latin typeface="Calibri" panose="020F0502020204030204" pitchFamily="34" charset="0"/>
                        </a:rPr>
                        <a:t>2</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Aeration Grid ( Diffuser)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1 Lot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32796">
                <a:tc>
                  <a:txBody>
                    <a:bodyPr/>
                    <a:lstStyle/>
                    <a:p>
                      <a:pPr algn="ctr" fontAlgn="b"/>
                      <a:r>
                        <a:rPr lang="en-US" sz="1000" b="0" i="0" u="none" strike="noStrike" dirty="0">
                          <a:solidFill>
                            <a:srgbClr val="808080"/>
                          </a:solidFill>
                          <a:effectLst/>
                          <a:latin typeface="Calibri" panose="020F0502020204030204" pitchFamily="34" charset="0"/>
                        </a:rPr>
                        <a:t>3</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Air Blowers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2 (1W +1S)</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43989858"/>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4</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MBBR Media</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 Lot</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5</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Return Activated Sludge Transfer Pump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2 (1W +1S</a:t>
                      </a:r>
                      <a:r>
                        <a:rPr lang="en-US" sz="1000" b="0" i="0" u="none" strike="noStrike" dirty="0">
                          <a:solidFill>
                            <a:srgbClr val="808080"/>
                          </a:solidFill>
                          <a:effectLst/>
                          <a:latin typeface="Calibri" panose="020F0502020204030204" pitchFamily="34" charset="0"/>
                        </a:rPr>
                        <a:t>)</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8" name="Table 17">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3401438827"/>
              </p:ext>
            </p:extLst>
          </p:nvPr>
        </p:nvGraphicFramePr>
        <p:xfrm>
          <a:off x="355948" y="3773805"/>
          <a:ext cx="6922073" cy="1483995"/>
        </p:xfrm>
        <a:graphic>
          <a:graphicData uri="http://schemas.openxmlformats.org/drawingml/2006/table">
            <a:tbl>
              <a:tblPr firstRow="1" bandRow="1">
                <a:tableStyleId>{5C22544A-7EE6-4342-B048-85BDC9FD1C3A}</a:tableStyleId>
              </a:tblPr>
              <a:tblGrid>
                <a:gridCol w="361726">
                  <a:extLst>
                    <a:ext uri="{9D8B030D-6E8A-4147-A177-3AD203B41FA5}">
                      <a16:colId xmlns:a16="http://schemas.microsoft.com/office/drawing/2014/main" xmlns="" val="3373966583"/>
                    </a:ext>
                  </a:extLst>
                </a:gridCol>
                <a:gridCol w="5527880">
                  <a:extLst>
                    <a:ext uri="{9D8B030D-6E8A-4147-A177-3AD203B41FA5}">
                      <a16:colId xmlns:a16="http://schemas.microsoft.com/office/drawing/2014/main" xmlns="" val="3157014140"/>
                    </a:ext>
                  </a:extLst>
                </a:gridCol>
                <a:gridCol w="1032467">
                  <a:extLst>
                    <a:ext uri="{9D8B030D-6E8A-4147-A177-3AD203B41FA5}">
                      <a16:colId xmlns:a16="http://schemas.microsoft.com/office/drawing/2014/main" xmlns="" val="1971015666"/>
                    </a:ext>
                  </a:extLst>
                </a:gridCol>
              </a:tblGrid>
              <a:tr h="116919">
                <a:tc gridSpan="3">
                  <a:txBody>
                    <a:bodyPr/>
                    <a:lstStyle/>
                    <a:p>
                      <a:pPr algn="l" fontAlgn="b"/>
                      <a:endParaRPr lang="en-US" sz="1100" b="0" i="0" u="none" strike="noStrike" dirty="0" smtClean="0">
                        <a:solidFill>
                          <a:srgbClr val="808080"/>
                        </a:solidFill>
                        <a:effectLst/>
                        <a:latin typeface="Calibri" panose="020F0502020204030204" pitchFamily="34" charset="0"/>
                      </a:endParaRPr>
                    </a:p>
                    <a:p>
                      <a:pPr algn="l" fontAlgn="b"/>
                      <a:r>
                        <a:rPr lang="en-US" sz="1100" b="0" i="0" u="none" strike="noStrike" dirty="0" smtClean="0">
                          <a:solidFill>
                            <a:srgbClr val="808080"/>
                          </a:solidFill>
                          <a:effectLst/>
                          <a:latin typeface="Calibri" panose="020F0502020204030204" pitchFamily="34" charset="0"/>
                        </a:rPr>
                        <a:t>Tertiary System </a:t>
                      </a:r>
                    </a:p>
                    <a:p>
                      <a:pPr algn="l" fontAlgn="b"/>
                      <a:endParaRPr lang="en-US" sz="11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635113116"/>
                  </a:ext>
                </a:extLst>
              </a:tr>
              <a:tr h="159356">
                <a:tc>
                  <a:txBody>
                    <a:bodyPr/>
                    <a:lstStyle/>
                    <a:p>
                      <a:pPr algn="ctr" fontAlgn="b"/>
                      <a:r>
                        <a:rPr lang="en-US" sz="1000" b="0" i="0" u="none" strike="noStrike" dirty="0" smtClean="0">
                          <a:solidFill>
                            <a:srgbClr val="808080"/>
                          </a:solidFill>
                          <a:effectLst/>
                          <a:latin typeface="Calibri" panose="020F0502020204030204" pitchFamily="34" charset="0"/>
                        </a:rPr>
                        <a:t>6</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a:solidFill>
                            <a:srgbClr val="808080"/>
                          </a:solidFill>
                          <a:effectLst/>
                          <a:latin typeface="Calibri" panose="020F0502020204030204" pitchFamily="34" charset="0"/>
                        </a:rPr>
                        <a:t>Filter Feed Pump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2 (1W +1S)</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22848185"/>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7</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a:solidFill>
                            <a:srgbClr val="808080"/>
                          </a:solidFill>
                          <a:effectLst/>
                          <a:latin typeface="Calibri" panose="020F0502020204030204" pitchFamily="34" charset="0"/>
                        </a:rPr>
                        <a:t>Pressure Sand Filter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1 No</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25795089"/>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8</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Activated Carbon Filter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1 No.</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9</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Control panel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As per Design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10</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Inter cabling work</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As per Design</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11</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a:solidFill>
                            <a:srgbClr val="808080"/>
                          </a:solidFill>
                          <a:effectLst/>
                          <a:latin typeface="Calibri" panose="020F0502020204030204" pitchFamily="34" charset="0"/>
                        </a:rPr>
                        <a:t>Inter Connecting Piping and accessories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Std. Make</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bl>
          </a:graphicData>
        </a:graphic>
      </p:graphicFrame>
      <p:graphicFrame>
        <p:nvGraphicFramePr>
          <p:cNvPr id="25" name="Table 24">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3372163798"/>
              </p:ext>
            </p:extLst>
          </p:nvPr>
        </p:nvGraphicFramePr>
        <p:xfrm>
          <a:off x="368998" y="5374005"/>
          <a:ext cx="6895974" cy="1483995"/>
        </p:xfrm>
        <a:graphic>
          <a:graphicData uri="http://schemas.openxmlformats.org/drawingml/2006/table">
            <a:tbl>
              <a:tblPr firstRow="1" bandRow="1">
                <a:tableStyleId>{5C22544A-7EE6-4342-B048-85BDC9FD1C3A}</a:tableStyleId>
              </a:tblPr>
              <a:tblGrid>
                <a:gridCol w="360362">
                  <a:extLst>
                    <a:ext uri="{9D8B030D-6E8A-4147-A177-3AD203B41FA5}">
                      <a16:colId xmlns:a16="http://schemas.microsoft.com/office/drawing/2014/main" xmlns="" val="3373966583"/>
                    </a:ext>
                  </a:extLst>
                </a:gridCol>
                <a:gridCol w="3678238">
                  <a:extLst>
                    <a:ext uri="{9D8B030D-6E8A-4147-A177-3AD203B41FA5}">
                      <a16:colId xmlns:a16="http://schemas.microsoft.com/office/drawing/2014/main" xmlns="" val="3157014140"/>
                    </a:ext>
                  </a:extLst>
                </a:gridCol>
                <a:gridCol w="1600200">
                  <a:extLst>
                    <a:ext uri="{9D8B030D-6E8A-4147-A177-3AD203B41FA5}">
                      <a16:colId xmlns:a16="http://schemas.microsoft.com/office/drawing/2014/main" xmlns="" val="1971015666"/>
                    </a:ext>
                  </a:extLst>
                </a:gridCol>
                <a:gridCol w="1257174"/>
              </a:tblGrid>
              <a:tr h="116919">
                <a:tc gridSpan="4">
                  <a:txBody>
                    <a:bodyPr/>
                    <a:lstStyle/>
                    <a:p>
                      <a:pPr algn="l" fontAlgn="b"/>
                      <a:endParaRPr lang="en-US" sz="1100" b="0" i="0" u="none" strike="noStrike" dirty="0" smtClean="0">
                        <a:solidFill>
                          <a:srgbClr val="808080"/>
                        </a:solidFill>
                        <a:effectLst/>
                        <a:latin typeface="Calibri" panose="020F0502020204030204" pitchFamily="34" charset="0"/>
                      </a:endParaRPr>
                    </a:p>
                    <a:p>
                      <a:pPr algn="l" fontAlgn="b"/>
                      <a:r>
                        <a:rPr lang="en-US" sz="1100" b="0" i="0" u="none" strike="noStrike" dirty="0" smtClean="0">
                          <a:solidFill>
                            <a:srgbClr val="808080"/>
                          </a:solidFill>
                          <a:effectLst/>
                          <a:latin typeface="Calibri" panose="020F0502020204030204" pitchFamily="34" charset="0"/>
                        </a:rPr>
                        <a:t>Scope of Supply – Client ( Civil) All tank’s volume is in m3 </a:t>
                      </a:r>
                    </a:p>
                    <a:p>
                      <a:pPr algn="l" fontAlgn="b"/>
                      <a:endParaRPr lang="en-US" sz="11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xmlns="" val="2635113116"/>
                  </a:ext>
                </a:extLst>
              </a:tr>
              <a:tr h="132796">
                <a:tc>
                  <a:txBody>
                    <a:bodyPr/>
                    <a:lstStyle/>
                    <a:p>
                      <a:pPr algn="ctr" fontAlgn="b"/>
                      <a:r>
                        <a:rPr lang="en-US" sz="1000" b="0" i="0" u="none" strike="noStrike" dirty="0">
                          <a:solidFill>
                            <a:srgbClr val="808080"/>
                          </a:solidFill>
                          <a:effectLst/>
                          <a:latin typeface="Calibri" panose="020F0502020204030204" pitchFamily="34" charset="0"/>
                        </a:rPr>
                        <a:t>1</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Collection Tank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As per Design</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RCC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2</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Settling Tank</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As per Design</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RCC</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3</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Aeration</a:t>
                      </a:r>
                      <a:r>
                        <a:rPr lang="en-US" sz="1000" b="0" i="0" u="none" strike="noStrike" baseline="0" dirty="0" smtClean="0">
                          <a:solidFill>
                            <a:srgbClr val="808080"/>
                          </a:solidFill>
                          <a:effectLst/>
                          <a:latin typeface="Calibri" panose="020F0502020204030204" pitchFamily="34" charset="0"/>
                        </a:rPr>
                        <a:t> Tank</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As per Design</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RCC</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4</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Final Holding Tank</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As per Design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RCC</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5</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Sludge</a:t>
                      </a:r>
                      <a:r>
                        <a:rPr lang="en-US" sz="1000" b="0" i="0" u="none" strike="noStrike" baseline="0" dirty="0" smtClean="0">
                          <a:solidFill>
                            <a:srgbClr val="808080"/>
                          </a:solidFill>
                          <a:effectLst/>
                          <a:latin typeface="Calibri" panose="020F0502020204030204" pitchFamily="34" charset="0"/>
                        </a:rPr>
                        <a:t> Bed</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As per Design</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Brick</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6</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a:solidFill>
                            <a:srgbClr val="808080"/>
                          </a:solidFill>
                          <a:effectLst/>
                          <a:latin typeface="Calibri" panose="020F0502020204030204" pitchFamily="34" charset="0"/>
                        </a:rPr>
                        <a:t>Miscellaneous Civil Work ( Foundation )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As per Requirement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RCC</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7"/>
          </p:nvPr>
        </p:nvSpPr>
        <p:spPr>
          <a:xfrm>
            <a:off x="5431536" y="9354312"/>
            <a:ext cx="1735074" cy="276999"/>
          </a:xfrm>
        </p:spPr>
        <p:txBody>
          <a:bodyPr/>
          <a:lstStyle/>
          <a:p>
            <a:fld id="{B6F15528-21DE-4FAA-801E-634DDDAF4B2B}" type="slidenum">
              <a:rPr lang="en-US" smtClean="0"/>
              <a:pPr/>
              <a:t>6</a:t>
            </a:fld>
            <a:endParaRPr lang="en-US" dirty="0"/>
          </a:p>
        </p:txBody>
      </p:sp>
      <p:sp>
        <p:nvSpPr>
          <p:cNvPr id="6" name="Slide Number Placeholder 3"/>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6</a:t>
            </a:fld>
            <a:endParaRPr kumimoji="0" lang="en-US" sz="1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7" name="object 3">
            <a:extLst>
              <a:ext uri="{FF2B5EF4-FFF2-40B4-BE49-F238E27FC236}">
                <a16:creationId xmlns:a16="http://schemas.microsoft.com/office/drawing/2014/main" xmlns=""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latin typeface="+mj-lt"/>
            </a:endParaRPr>
          </a:p>
        </p:txBody>
      </p:sp>
      <p:sp>
        <p:nvSpPr>
          <p:cNvPr id="8"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tx1">
                    <a:tint val="75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6</a:t>
            </a:fld>
            <a:endParaRPr kumimoji="0" lang="en-IN" sz="1800" b="0" i="0" u="none" strike="noStrike" kern="1200" cap="none" spc="0" normalizeH="0" baseline="0" noProof="0" dirty="0">
              <a:ln>
                <a:noFill/>
              </a:ln>
              <a:solidFill>
                <a:schemeClr val="tx1">
                  <a:tint val="75000"/>
                </a:schemeClr>
              </a:solidFill>
              <a:effectLst/>
              <a:uLnTx/>
              <a:uFillTx/>
              <a:latin typeface="+mj-lt"/>
              <a:ea typeface="+mn-ea"/>
              <a:cs typeface="+mn-cs"/>
            </a:endParaRPr>
          </a:p>
        </p:txBody>
      </p:sp>
      <p:pic>
        <p:nvPicPr>
          <p:cNvPr id="9" name="Picture 2" descr="E:\3. Stationery\Logo\1 - Copy.png"/>
          <p:cNvPicPr>
            <a:picLocks noChangeAspect="1" noChangeArrowheads="1"/>
          </p:cNvPicPr>
          <p:nvPr/>
        </p:nvPicPr>
        <p:blipFill>
          <a:blip r:embed="rId3" cstate="print"/>
          <a:srcRect/>
          <a:stretch>
            <a:fillRect/>
          </a:stretch>
        </p:blipFill>
        <p:spPr bwMode="auto">
          <a:xfrm>
            <a:off x="1" y="9372600"/>
            <a:ext cx="1306492" cy="685800"/>
          </a:xfrm>
          <a:prstGeom prst="rect">
            <a:avLst/>
          </a:prstGeom>
          <a:noFill/>
        </p:spPr>
      </p:pic>
      <p:sp>
        <p:nvSpPr>
          <p:cNvPr id="10" name="object 33">
            <a:extLst>
              <a:ext uri="{FF2B5EF4-FFF2-40B4-BE49-F238E27FC236}">
                <a16:creationId xmlns:a16="http://schemas.microsoft.com/office/drawing/2014/main" xmlns="" id="{B1EC3847-869F-4BEA-9920-0C9D94826E07}"/>
              </a:ext>
            </a:extLst>
          </p:cNvPr>
          <p:cNvSpPr txBox="1">
            <a:spLocks/>
          </p:cNvSpPr>
          <p:nvPr/>
        </p:nvSpPr>
        <p:spPr>
          <a:xfrm>
            <a:off x="-1" y="1600200"/>
            <a:ext cx="7543800" cy="518091"/>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IV</a:t>
            </a:r>
          </a:p>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TECHNICAL DATASHEET</a:t>
            </a:r>
            <a:endParaRPr kumimoji="0" lang="en-IN" sz="1600" b="1" i="0" u="none" strike="noStrike" kern="0" cap="none" spc="0" normalizeH="0" baseline="0" noProof="0" dirty="0">
              <a:ln>
                <a:noFill/>
              </a:ln>
              <a:solidFill>
                <a:schemeClr val="bg1">
                  <a:lumMod val="50000"/>
                </a:schemeClr>
              </a:solidFill>
              <a:effectLst/>
              <a:uLnTx/>
              <a:uFillTx/>
              <a:latin typeface="+mj-lt"/>
              <a:ea typeface="Lato Black" pitchFamily="34" charset="0"/>
              <a:cs typeface="Lato Black" pitchFamily="34" charset="0"/>
            </a:endParaRPr>
          </a:p>
        </p:txBody>
      </p:sp>
      <p:graphicFrame>
        <p:nvGraphicFramePr>
          <p:cNvPr id="30" name="Table 29">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202730462"/>
              </p:ext>
            </p:extLst>
          </p:nvPr>
        </p:nvGraphicFramePr>
        <p:xfrm>
          <a:off x="342900" y="2819400"/>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Capacity  ( Liquid Volume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As Per Design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To Be Provided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RCC / Civil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bl>
          </a:graphicData>
        </a:graphic>
      </p:graphicFrame>
      <p:sp>
        <p:nvSpPr>
          <p:cNvPr id="31" name="object 3"/>
          <p:cNvSpPr/>
          <p:nvPr/>
        </p:nvSpPr>
        <p:spPr>
          <a:xfrm>
            <a:off x="0" y="2362200"/>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2" name="object 5"/>
          <p:cNvSpPr txBox="1"/>
          <p:nvPr/>
        </p:nvSpPr>
        <p:spPr>
          <a:xfrm>
            <a:off x="454723" y="2411731"/>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Collection Tank</a:t>
            </a:r>
          </a:p>
        </p:txBody>
      </p:sp>
      <p:sp>
        <p:nvSpPr>
          <p:cNvPr id="33" name="object 20">
            <a:extLst>
              <a:ext uri="{FF2B5EF4-FFF2-40B4-BE49-F238E27FC236}">
                <a16:creationId xmlns:a16="http://schemas.microsoft.com/office/drawing/2014/main" xmlns="" id="{6FE6532C-2AFB-4985-81C8-2E14E662312D}"/>
              </a:ext>
            </a:extLst>
          </p:cNvPr>
          <p:cNvSpPr/>
          <p:nvPr/>
        </p:nvSpPr>
        <p:spPr>
          <a:xfrm>
            <a:off x="3962400" y="2362201"/>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34" name="Table 33">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1275997904"/>
              </p:ext>
            </p:extLst>
          </p:nvPr>
        </p:nvGraphicFramePr>
        <p:xfrm>
          <a:off x="342900" y="4141348"/>
          <a:ext cx="6858000" cy="122682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 ( 1W + 1S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j-lt"/>
                          <a:ea typeface="MS Mincho"/>
                          <a:cs typeface="Times New Roman"/>
                        </a:rPr>
                        <a:t>4.25 </a:t>
                      </a:r>
                      <a:r>
                        <a:rPr lang="en-US" sz="1000" b="0" dirty="0" smtClean="0">
                          <a:solidFill>
                            <a:schemeClr val="bg1">
                              <a:lumMod val="50000"/>
                            </a:schemeClr>
                          </a:solidFill>
                          <a:latin typeface="+mj-lt"/>
                          <a:ea typeface="MS Mincho"/>
                          <a:cs typeface="Times New Roman"/>
                        </a:rPr>
                        <a:t>m</a:t>
                      </a:r>
                      <a:r>
                        <a:rPr lang="en-US" sz="1000" b="0" baseline="30000" dirty="0" smtClean="0">
                          <a:solidFill>
                            <a:schemeClr val="bg1">
                              <a:lumMod val="50000"/>
                            </a:schemeClr>
                          </a:solidFill>
                          <a:latin typeface="+mj-lt"/>
                          <a:ea typeface="MS Mincho"/>
                          <a:cs typeface="Times New Roman"/>
                        </a:rPr>
                        <a:t>3</a:t>
                      </a:r>
                      <a:r>
                        <a:rPr lang="en-US" sz="1000" b="0" baseline="0" dirty="0" smtClean="0">
                          <a:solidFill>
                            <a:schemeClr val="bg1">
                              <a:lumMod val="50000"/>
                            </a:schemeClr>
                          </a:solidFill>
                          <a:latin typeface="+mj-lt"/>
                          <a:ea typeface="MS Mincho"/>
                          <a:cs typeface="Times New Roman"/>
                        </a:rPr>
                        <a:t> / hr.</a:t>
                      </a:r>
                      <a:r>
                        <a:rPr lang="en-US" sz="1000" b="0" baseline="30000" dirty="0" smtClean="0">
                          <a:solidFill>
                            <a:schemeClr val="bg1">
                              <a:lumMod val="50000"/>
                            </a:schemeClr>
                          </a:solidFill>
                          <a:latin typeface="+mj-lt"/>
                          <a:ea typeface="MS Mincho"/>
                          <a:cs typeface="Times New Roman"/>
                        </a:rPr>
                        <a:t> </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CI Base /  SS Impeller</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Head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10 – 15 Meter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Speed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1440 RPM</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Horizontal, Non-Clog,</a:t>
                      </a:r>
                      <a:r>
                        <a:rPr lang="en-US" sz="1000" b="0" baseline="0" dirty="0" smtClean="0">
                          <a:solidFill>
                            <a:schemeClr val="bg1">
                              <a:lumMod val="50000"/>
                            </a:schemeClr>
                          </a:solidFill>
                          <a:latin typeface="+mj-lt"/>
                          <a:ea typeface="MS Mincho"/>
                          <a:cs typeface="Times New Roman"/>
                        </a:rPr>
                        <a:t> Centrifugal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JEE / Jonson / </a:t>
                      </a:r>
                      <a:r>
                        <a:rPr lang="en-US" sz="1000" b="0" dirty="0" err="1" smtClean="0">
                          <a:solidFill>
                            <a:schemeClr val="bg1">
                              <a:lumMod val="50000"/>
                            </a:schemeClr>
                          </a:solidFill>
                          <a:latin typeface="+mj-lt"/>
                          <a:ea typeface="MS Mincho"/>
                          <a:cs typeface="Times New Roman"/>
                        </a:rPr>
                        <a:t>Lubi</a:t>
                      </a:r>
                      <a:r>
                        <a:rPr lang="en-US" sz="1000" b="0" dirty="0" smtClean="0">
                          <a:solidFill>
                            <a:schemeClr val="bg1">
                              <a:lumMod val="50000"/>
                            </a:schemeClr>
                          </a:solidFill>
                          <a:latin typeface="+mj-lt"/>
                          <a:ea typeface="MS Mincho"/>
                          <a:cs typeface="Times New Roman"/>
                        </a:rPr>
                        <a:t> /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object 3"/>
          <p:cNvSpPr/>
          <p:nvPr/>
        </p:nvSpPr>
        <p:spPr>
          <a:xfrm>
            <a:off x="7620" y="3692112"/>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6" name="object 5"/>
          <p:cNvSpPr txBox="1"/>
          <p:nvPr/>
        </p:nvSpPr>
        <p:spPr>
          <a:xfrm>
            <a:off x="462343" y="3741643"/>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Raw Sewage </a:t>
            </a:r>
            <a:r>
              <a:rPr lang="en-US" sz="1400" b="1" dirty="0">
                <a:solidFill>
                  <a:schemeClr val="bg1">
                    <a:lumMod val="50000"/>
                  </a:schemeClr>
                </a:solidFill>
                <a:latin typeface="+mj-lt"/>
                <a:cs typeface="Tahoma"/>
              </a:rPr>
              <a:t>Transfer Pump </a:t>
            </a:r>
            <a:endParaRPr lang="en-US" sz="1400" b="1" dirty="0" smtClean="0">
              <a:solidFill>
                <a:schemeClr val="bg1">
                  <a:lumMod val="50000"/>
                </a:schemeClr>
              </a:solidFill>
              <a:latin typeface="+mj-lt"/>
              <a:cs typeface="Tahoma"/>
            </a:endParaRPr>
          </a:p>
        </p:txBody>
      </p:sp>
      <p:sp>
        <p:nvSpPr>
          <p:cNvPr id="37" name="object 20">
            <a:extLst>
              <a:ext uri="{FF2B5EF4-FFF2-40B4-BE49-F238E27FC236}">
                <a16:creationId xmlns:a16="http://schemas.microsoft.com/office/drawing/2014/main" xmlns="" id="{6FE6532C-2AFB-4985-81C8-2E14E662312D}"/>
              </a:ext>
            </a:extLst>
          </p:cNvPr>
          <p:cNvSpPr/>
          <p:nvPr/>
        </p:nvSpPr>
        <p:spPr>
          <a:xfrm>
            <a:off x="3970020" y="3692113"/>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pic>
        <p:nvPicPr>
          <p:cNvPr id="46" name="Picture 45"/>
          <p:cNvPicPr>
            <a:picLocks noChangeAspect="1"/>
          </p:cNvPicPr>
          <p:nvPr/>
        </p:nvPicPr>
        <p:blipFill>
          <a:blip r:embed="rId5"/>
          <a:stretch>
            <a:fillRect/>
          </a:stretch>
        </p:blipFill>
        <p:spPr>
          <a:xfrm>
            <a:off x="0" y="0"/>
            <a:ext cx="7543800" cy="1435162"/>
          </a:xfrm>
          <a:prstGeom prst="rect">
            <a:avLst/>
          </a:prstGeom>
        </p:spPr>
      </p:pic>
      <p:sp>
        <p:nvSpPr>
          <p:cNvPr id="47"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graphicFrame>
        <p:nvGraphicFramePr>
          <p:cNvPr id="26" name="Table 25">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2955667681"/>
              </p:ext>
            </p:extLst>
          </p:nvPr>
        </p:nvGraphicFramePr>
        <p:xfrm>
          <a:off x="342900" y="6004216"/>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Capacity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As Per Design</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As Per Design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RCC/CIVIL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bl>
          </a:graphicData>
        </a:graphic>
      </p:graphicFrame>
      <p:sp>
        <p:nvSpPr>
          <p:cNvPr id="27" name="object 3"/>
          <p:cNvSpPr/>
          <p:nvPr/>
        </p:nvSpPr>
        <p:spPr>
          <a:xfrm>
            <a:off x="7620" y="5554980"/>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8" name="object 5"/>
          <p:cNvSpPr txBox="1"/>
          <p:nvPr/>
        </p:nvSpPr>
        <p:spPr>
          <a:xfrm>
            <a:off x="462343" y="5604511"/>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Aeration Tank</a:t>
            </a:r>
          </a:p>
        </p:txBody>
      </p:sp>
      <p:sp>
        <p:nvSpPr>
          <p:cNvPr id="29" name="object 20">
            <a:extLst>
              <a:ext uri="{FF2B5EF4-FFF2-40B4-BE49-F238E27FC236}">
                <a16:creationId xmlns:a16="http://schemas.microsoft.com/office/drawing/2014/main" xmlns="" id="{6FE6532C-2AFB-4985-81C8-2E14E662312D}"/>
              </a:ext>
            </a:extLst>
          </p:cNvPr>
          <p:cNvSpPr/>
          <p:nvPr/>
        </p:nvSpPr>
        <p:spPr>
          <a:xfrm>
            <a:off x="3970020" y="5554981"/>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48" name="Table 47">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3890149169"/>
              </p:ext>
            </p:extLst>
          </p:nvPr>
        </p:nvGraphicFramePr>
        <p:xfrm>
          <a:off x="342900" y="7368540"/>
          <a:ext cx="6858000" cy="175260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 ( 1W + 1S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Tri Lobe Rotary Blower</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Pressure</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0.4 kg / cm2</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 Of Cooling</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Air Cooling</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r>
                        <a:rPr lang="en-US" sz="1000" b="0" baseline="0" dirty="0" smtClean="0">
                          <a:solidFill>
                            <a:schemeClr val="bg1">
                              <a:lumMod val="50000"/>
                            </a:schemeClr>
                          </a:solidFill>
                          <a:latin typeface="+mj-lt"/>
                          <a:ea typeface="MS Mincho"/>
                          <a:cs typeface="Times New Roman"/>
                        </a:rPr>
                        <a:t> Of Drive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V-Belt Drive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Frequency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50 HZ</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Air Flow</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baseline="0" dirty="0" smtClean="0">
                          <a:solidFill>
                            <a:schemeClr val="bg1">
                              <a:lumMod val="50000"/>
                            </a:schemeClr>
                          </a:solidFill>
                          <a:latin typeface="+mn-lt"/>
                          <a:ea typeface="MS Mincho"/>
                          <a:cs typeface="Times New Roman"/>
                        </a:rPr>
                        <a:t>70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smtClean="0">
                        <a:solidFill>
                          <a:srgbClr val="FF0000"/>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Suction Temperature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Ambient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Direction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Horizontal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smtClean="0">
                          <a:solidFill>
                            <a:schemeClr val="bg1">
                              <a:lumMod val="50000"/>
                            </a:schemeClr>
                          </a:solidFill>
                          <a:latin typeface="+mn-lt"/>
                          <a:ea typeface="MS Mincho"/>
                          <a:cs typeface="Times New Roman"/>
                        </a:rPr>
                        <a:t>Make Of Blower</a:t>
                      </a: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AGS / TMVT / </a:t>
                      </a:r>
                      <a:r>
                        <a:rPr lang="en-US" sz="1000" b="0" dirty="0" err="1" smtClean="0">
                          <a:solidFill>
                            <a:schemeClr val="bg1">
                              <a:lumMod val="50000"/>
                            </a:schemeClr>
                          </a:solidFill>
                          <a:latin typeface="+mj-lt"/>
                          <a:ea typeface="MS Mincho"/>
                          <a:cs typeface="Times New Roman"/>
                        </a:rPr>
                        <a:t>Shreeji</a:t>
                      </a:r>
                      <a:r>
                        <a:rPr lang="en-US" sz="1000" b="0" dirty="0" smtClean="0">
                          <a:solidFill>
                            <a:schemeClr val="bg1">
                              <a:lumMod val="50000"/>
                            </a:schemeClr>
                          </a:solidFill>
                          <a:latin typeface="+mj-lt"/>
                          <a:ea typeface="MS Mincho"/>
                          <a:cs typeface="Times New Roman"/>
                        </a:rPr>
                        <a:t>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9" name="object 3"/>
          <p:cNvSpPr/>
          <p:nvPr/>
        </p:nvSpPr>
        <p:spPr>
          <a:xfrm>
            <a:off x="7620" y="6919304"/>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0" name="object 5"/>
          <p:cNvSpPr txBox="1"/>
          <p:nvPr/>
        </p:nvSpPr>
        <p:spPr>
          <a:xfrm>
            <a:off x="462343" y="6968835"/>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Air Blower</a:t>
            </a:r>
          </a:p>
        </p:txBody>
      </p:sp>
      <p:sp>
        <p:nvSpPr>
          <p:cNvPr id="51" name="object 20">
            <a:extLst>
              <a:ext uri="{FF2B5EF4-FFF2-40B4-BE49-F238E27FC236}">
                <a16:creationId xmlns:a16="http://schemas.microsoft.com/office/drawing/2014/main" xmlns="" id="{6FE6532C-2AFB-4985-81C8-2E14E662312D}"/>
              </a:ext>
            </a:extLst>
          </p:cNvPr>
          <p:cNvSpPr/>
          <p:nvPr/>
        </p:nvSpPr>
        <p:spPr>
          <a:xfrm>
            <a:off x="3970020" y="6919305"/>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spTree>
    <p:extLst>
      <p:ext uri="{BB962C8B-B14F-4D97-AF65-F5344CB8AC3E}">
        <p14:creationId xmlns:p14="http://schemas.microsoft.com/office/powerpoint/2010/main" val="12909778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3">
            <a:extLst>
              <a:ext uri="{FF2B5EF4-FFF2-40B4-BE49-F238E27FC236}">
                <a16:creationId xmlns:a16="http://schemas.microsoft.com/office/drawing/2014/main" xmlns=""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latin typeface="+mj-lt"/>
            </a:endParaRPr>
          </a:p>
        </p:txBody>
      </p:sp>
      <p:pic>
        <p:nvPicPr>
          <p:cNvPr id="9"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graphicFrame>
        <p:nvGraphicFramePr>
          <p:cNvPr id="20" name="Table 19">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2399621821"/>
              </p:ext>
            </p:extLst>
          </p:nvPr>
        </p:nvGraphicFramePr>
        <p:xfrm>
          <a:off x="308610" y="1981200"/>
          <a:ext cx="6858000" cy="105156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Lot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Tubular</a:t>
                      </a:r>
                      <a:r>
                        <a:rPr lang="en-US" sz="1000" b="0" baseline="0" dirty="0" smtClean="0">
                          <a:solidFill>
                            <a:schemeClr val="bg1">
                              <a:lumMod val="50000"/>
                            </a:schemeClr>
                          </a:solidFill>
                          <a:latin typeface="+mj-lt"/>
                          <a:ea typeface="MS Mincho"/>
                          <a:cs typeface="Times New Roman"/>
                        </a:rPr>
                        <a:t> Fine Bubble</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63 x 1000</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Operating Air Temperature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5-80’</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EPDM / </a:t>
                      </a:r>
                      <a:r>
                        <a:rPr lang="en-US" sz="1000" b="0" dirty="0" err="1" smtClean="0">
                          <a:solidFill>
                            <a:schemeClr val="bg1">
                              <a:lumMod val="50000"/>
                            </a:schemeClr>
                          </a:solidFill>
                          <a:latin typeface="+mj-lt"/>
                          <a:ea typeface="MS Mincho"/>
                          <a:cs typeface="Times New Roman"/>
                        </a:rPr>
                        <a:t>Hige</a:t>
                      </a:r>
                      <a:r>
                        <a:rPr lang="en-US" sz="1000" b="0" baseline="0" dirty="0" smtClean="0">
                          <a:solidFill>
                            <a:schemeClr val="bg1">
                              <a:lumMod val="50000"/>
                            </a:schemeClr>
                          </a:solidFill>
                          <a:latin typeface="+mj-lt"/>
                          <a:ea typeface="MS Mincho"/>
                          <a:cs typeface="Times New Roman"/>
                        </a:rPr>
                        <a:t> Grade Silicon /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err="1" smtClean="0">
                          <a:solidFill>
                            <a:schemeClr val="bg1">
                              <a:lumMod val="50000"/>
                            </a:schemeClr>
                          </a:solidFill>
                          <a:latin typeface="+mj-lt"/>
                          <a:ea typeface="MS Mincho"/>
                          <a:cs typeface="Times New Roman"/>
                        </a:rPr>
                        <a:t>Airfin</a:t>
                      </a:r>
                      <a:r>
                        <a:rPr lang="en-US" sz="1000" b="0" dirty="0" smtClean="0">
                          <a:solidFill>
                            <a:schemeClr val="bg1">
                              <a:lumMod val="50000"/>
                            </a:schemeClr>
                          </a:solidFill>
                          <a:latin typeface="+mj-lt"/>
                          <a:ea typeface="MS Mincho"/>
                          <a:cs typeface="Times New Roman"/>
                        </a:rPr>
                        <a:t> / </a:t>
                      </a:r>
                      <a:r>
                        <a:rPr lang="en-US" sz="1000" b="0" dirty="0" err="1" smtClean="0">
                          <a:solidFill>
                            <a:schemeClr val="bg1">
                              <a:lumMod val="50000"/>
                            </a:schemeClr>
                          </a:solidFill>
                          <a:latin typeface="+mj-lt"/>
                          <a:ea typeface="MS Mincho"/>
                          <a:cs typeface="Times New Roman"/>
                        </a:rPr>
                        <a:t>FivbroEquivalent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1" name="object 3"/>
          <p:cNvSpPr/>
          <p:nvPr/>
        </p:nvSpPr>
        <p:spPr>
          <a:xfrm>
            <a:off x="114300" y="1524001"/>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2" name="object 5"/>
          <p:cNvSpPr txBox="1"/>
          <p:nvPr/>
        </p:nvSpPr>
        <p:spPr>
          <a:xfrm>
            <a:off x="462343" y="1587032"/>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Air Diffuser</a:t>
            </a:r>
          </a:p>
        </p:txBody>
      </p:sp>
      <p:sp>
        <p:nvSpPr>
          <p:cNvPr id="23" name="object 20">
            <a:extLst>
              <a:ext uri="{FF2B5EF4-FFF2-40B4-BE49-F238E27FC236}">
                <a16:creationId xmlns:a16="http://schemas.microsoft.com/office/drawing/2014/main" xmlns="" id="{6FE6532C-2AFB-4985-81C8-2E14E662312D}"/>
              </a:ext>
            </a:extLst>
          </p:cNvPr>
          <p:cNvSpPr/>
          <p:nvPr/>
        </p:nvSpPr>
        <p:spPr>
          <a:xfrm>
            <a:off x="4076701" y="1524000"/>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sp>
        <p:nvSpPr>
          <p:cNvPr id="29" name="object 3"/>
          <p:cNvSpPr/>
          <p:nvPr/>
        </p:nvSpPr>
        <p:spPr>
          <a:xfrm>
            <a:off x="15240" y="5146647"/>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0" name="object 5"/>
          <p:cNvSpPr txBox="1"/>
          <p:nvPr/>
        </p:nvSpPr>
        <p:spPr>
          <a:xfrm>
            <a:off x="536289" y="5209678"/>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Settling Tank</a:t>
            </a:r>
          </a:p>
        </p:txBody>
      </p:sp>
      <p:sp>
        <p:nvSpPr>
          <p:cNvPr id="31" name="object 20">
            <a:extLst>
              <a:ext uri="{FF2B5EF4-FFF2-40B4-BE49-F238E27FC236}">
                <a16:creationId xmlns:a16="http://schemas.microsoft.com/office/drawing/2014/main" xmlns="" id="{6FE6532C-2AFB-4985-81C8-2E14E662312D}"/>
              </a:ext>
            </a:extLst>
          </p:cNvPr>
          <p:cNvSpPr/>
          <p:nvPr/>
        </p:nvSpPr>
        <p:spPr>
          <a:xfrm>
            <a:off x="3992880" y="5146646"/>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pic>
        <p:nvPicPr>
          <p:cNvPr id="25" name="Picture 24"/>
          <p:cNvPicPr>
            <a:picLocks noChangeAspect="1"/>
          </p:cNvPicPr>
          <p:nvPr/>
        </p:nvPicPr>
        <p:blipFill>
          <a:blip r:embed="rId4"/>
          <a:stretch>
            <a:fillRect/>
          </a:stretch>
        </p:blipFill>
        <p:spPr>
          <a:xfrm>
            <a:off x="0" y="0"/>
            <a:ext cx="7543800" cy="1435162"/>
          </a:xfrm>
          <a:prstGeom prst="rect">
            <a:avLst/>
          </a:prstGeom>
        </p:spPr>
      </p:pic>
      <p:sp>
        <p:nvSpPr>
          <p:cNvPr id="26"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graphicFrame>
        <p:nvGraphicFramePr>
          <p:cNvPr id="42" name="Table 41">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2704647474"/>
              </p:ext>
            </p:extLst>
          </p:nvPr>
        </p:nvGraphicFramePr>
        <p:xfrm>
          <a:off x="342900" y="3733800"/>
          <a:ext cx="6858000" cy="122682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Lot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Fluidized Bio Media</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22mm</a:t>
                      </a:r>
                      <a:r>
                        <a:rPr lang="en-US" sz="1000" b="0" baseline="0" dirty="0" smtClean="0">
                          <a:solidFill>
                            <a:schemeClr val="bg1">
                              <a:lumMod val="50000"/>
                            </a:schemeClr>
                          </a:solidFill>
                          <a:latin typeface="+mn-lt"/>
                          <a:ea typeface="MS Mincho"/>
                          <a:cs typeface="Times New Roman"/>
                        </a:rPr>
                        <a:t> (</a:t>
                      </a:r>
                      <a:r>
                        <a:rPr lang="en-US" sz="1000" b="0" baseline="0" dirty="0" err="1" smtClean="0">
                          <a:solidFill>
                            <a:schemeClr val="bg1">
                              <a:lumMod val="50000"/>
                            </a:schemeClr>
                          </a:solidFill>
                          <a:latin typeface="+mn-lt"/>
                          <a:ea typeface="MS Mincho"/>
                          <a:cs typeface="Times New Roman"/>
                        </a:rPr>
                        <a:t>Dia</a:t>
                      </a:r>
                      <a:r>
                        <a:rPr lang="en-US" sz="1000" b="0" baseline="0" dirty="0" smtClean="0">
                          <a:solidFill>
                            <a:schemeClr val="bg1">
                              <a:lumMod val="50000"/>
                            </a:schemeClr>
                          </a:solidFill>
                          <a:latin typeface="+mn-lt"/>
                          <a:ea typeface="MS Mincho"/>
                          <a:cs typeface="Times New Roman"/>
                        </a:rPr>
                        <a:t>)</a:t>
                      </a:r>
                      <a:r>
                        <a:rPr lang="en-US" sz="1000" b="0" dirty="0" smtClean="0">
                          <a:solidFill>
                            <a:schemeClr val="bg1">
                              <a:lumMod val="50000"/>
                            </a:schemeClr>
                          </a:solidFill>
                          <a:latin typeface="+mn-lt"/>
                          <a:ea typeface="MS Mincho"/>
                          <a:cs typeface="Times New Roman"/>
                        </a:rPr>
                        <a:t> x 1000 (16 mm height)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Color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Black</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Virgin</a:t>
                      </a:r>
                      <a:r>
                        <a:rPr lang="en-US" sz="1000" b="0" baseline="0" dirty="0" smtClean="0">
                          <a:solidFill>
                            <a:schemeClr val="bg1">
                              <a:lumMod val="50000"/>
                            </a:schemeClr>
                          </a:solidFill>
                          <a:latin typeface="+mj-lt"/>
                          <a:ea typeface="MS Mincho"/>
                          <a:cs typeface="Times New Roman"/>
                        </a:rPr>
                        <a:t> PPUV Stabilized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Density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0.93</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Temperature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80’ 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3" name="object 3"/>
          <p:cNvSpPr/>
          <p:nvPr/>
        </p:nvSpPr>
        <p:spPr>
          <a:xfrm>
            <a:off x="148590" y="3276601"/>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4" name="object 5"/>
          <p:cNvSpPr txBox="1"/>
          <p:nvPr/>
        </p:nvSpPr>
        <p:spPr>
          <a:xfrm>
            <a:off x="496633" y="3339632"/>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MBBR Media</a:t>
            </a:r>
          </a:p>
        </p:txBody>
      </p:sp>
      <p:sp>
        <p:nvSpPr>
          <p:cNvPr id="45" name="object 20">
            <a:extLst>
              <a:ext uri="{FF2B5EF4-FFF2-40B4-BE49-F238E27FC236}">
                <a16:creationId xmlns:a16="http://schemas.microsoft.com/office/drawing/2014/main" xmlns="" id="{6FE6532C-2AFB-4985-81C8-2E14E662312D}"/>
              </a:ext>
            </a:extLst>
          </p:cNvPr>
          <p:cNvSpPr/>
          <p:nvPr/>
        </p:nvSpPr>
        <p:spPr>
          <a:xfrm>
            <a:off x="4110991" y="3276600"/>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46" name="Table 45">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267704548"/>
              </p:ext>
            </p:extLst>
          </p:nvPr>
        </p:nvGraphicFramePr>
        <p:xfrm>
          <a:off x="342900" y="6960404"/>
          <a:ext cx="6858000" cy="105156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 ( 1W + 1S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n-lt"/>
                          <a:ea typeface="MS Mincho"/>
                          <a:cs typeface="Times New Roman"/>
                        </a:rPr>
                        <a:t>4.25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a:solidFill>
                          <a:srgbClr val="FF0000"/>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CI</a:t>
                      </a:r>
                      <a:r>
                        <a:rPr lang="en-US" sz="1000" b="0" baseline="0" dirty="0" smtClean="0">
                          <a:solidFill>
                            <a:schemeClr val="bg1">
                              <a:lumMod val="50000"/>
                            </a:schemeClr>
                          </a:solidFill>
                          <a:latin typeface="+mn-lt"/>
                          <a:ea typeface="MS Mincho"/>
                          <a:cs typeface="Times New Roman"/>
                        </a:rPr>
                        <a:t> Base / SS Impeller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Head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10-15 Meter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Self</a:t>
                      </a:r>
                      <a:r>
                        <a:rPr lang="en-US" sz="1000" b="0" baseline="0" dirty="0" smtClean="0">
                          <a:solidFill>
                            <a:schemeClr val="bg1">
                              <a:lumMod val="50000"/>
                            </a:schemeClr>
                          </a:solidFill>
                          <a:latin typeface="+mj-lt"/>
                          <a:ea typeface="MS Mincho"/>
                          <a:cs typeface="Times New Roman"/>
                        </a:rPr>
                        <a:t> Priming Non Clog </a:t>
                      </a:r>
                      <a:r>
                        <a:rPr lang="en-US" sz="1000" b="0" baseline="0" dirty="0" err="1" smtClean="0">
                          <a:solidFill>
                            <a:schemeClr val="bg1">
                              <a:lumMod val="50000"/>
                            </a:schemeClr>
                          </a:solidFill>
                          <a:latin typeface="+mj-lt"/>
                          <a:ea typeface="MS Mincho"/>
                          <a:cs typeface="Times New Roman"/>
                        </a:rPr>
                        <a:t>Monoblock</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JEE / </a:t>
                      </a:r>
                      <a:r>
                        <a:rPr lang="en-US" sz="1000" b="0" dirty="0" err="1" smtClean="0">
                          <a:solidFill>
                            <a:schemeClr val="bg1">
                              <a:lumMod val="50000"/>
                            </a:schemeClr>
                          </a:solidFill>
                          <a:latin typeface="+mj-lt"/>
                          <a:ea typeface="MS Mincho"/>
                          <a:cs typeface="Times New Roman"/>
                        </a:rPr>
                        <a:t>Kirloskar</a:t>
                      </a:r>
                      <a:r>
                        <a:rPr lang="en-US" sz="1000" b="0" baseline="0" dirty="0" smtClean="0">
                          <a:solidFill>
                            <a:schemeClr val="bg1">
                              <a:lumMod val="50000"/>
                            </a:schemeClr>
                          </a:solidFill>
                          <a:latin typeface="+mj-lt"/>
                          <a:ea typeface="MS Mincho"/>
                          <a:cs typeface="Times New Roman"/>
                        </a:rPr>
                        <a:t> / </a:t>
                      </a:r>
                      <a:r>
                        <a:rPr lang="en-US" sz="1000" b="0" baseline="0" dirty="0" err="1" smtClean="0">
                          <a:solidFill>
                            <a:schemeClr val="bg1">
                              <a:lumMod val="50000"/>
                            </a:schemeClr>
                          </a:solidFill>
                          <a:latin typeface="+mj-lt"/>
                          <a:ea typeface="MS Mincho"/>
                          <a:cs typeface="Times New Roman"/>
                        </a:rPr>
                        <a:t>Lubi</a:t>
                      </a:r>
                      <a:r>
                        <a:rPr lang="en-US" sz="1000" b="0" baseline="0" dirty="0" smtClean="0">
                          <a:solidFill>
                            <a:schemeClr val="bg1">
                              <a:lumMod val="50000"/>
                            </a:schemeClr>
                          </a:solidFill>
                          <a:latin typeface="+mj-lt"/>
                          <a:ea typeface="MS Mincho"/>
                          <a:cs typeface="Times New Roman"/>
                        </a:rPr>
                        <a:t> / </a:t>
                      </a:r>
                      <a:r>
                        <a:rPr lang="en-US" sz="1000" b="0" baseline="0" dirty="0" err="1" smtClean="0">
                          <a:solidFill>
                            <a:schemeClr val="bg1">
                              <a:lumMod val="50000"/>
                            </a:schemeClr>
                          </a:solidFill>
                          <a:latin typeface="+mj-lt"/>
                          <a:ea typeface="MS Mincho"/>
                          <a:cs typeface="Times New Roman"/>
                        </a:rPr>
                        <a:t>Equilant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7" name="object 3"/>
          <p:cNvSpPr/>
          <p:nvPr/>
        </p:nvSpPr>
        <p:spPr>
          <a:xfrm>
            <a:off x="7620" y="6511168"/>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8" name="object 5"/>
          <p:cNvSpPr txBox="1"/>
          <p:nvPr/>
        </p:nvSpPr>
        <p:spPr>
          <a:xfrm>
            <a:off x="462343" y="6560699"/>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a:solidFill>
                  <a:schemeClr val="bg1">
                    <a:lumMod val="50000"/>
                  </a:schemeClr>
                </a:solidFill>
                <a:cs typeface="Tahoma"/>
              </a:rPr>
              <a:t>Raw Activated Sludge </a:t>
            </a:r>
            <a:r>
              <a:rPr lang="en-US" sz="1400" b="1" dirty="0" smtClean="0">
                <a:solidFill>
                  <a:schemeClr val="bg1">
                    <a:lumMod val="50000"/>
                  </a:schemeClr>
                </a:solidFill>
                <a:cs typeface="Tahoma"/>
              </a:rPr>
              <a:t>Pump</a:t>
            </a:r>
            <a:endParaRPr lang="en-US" sz="1400" b="1" dirty="0" smtClean="0">
              <a:solidFill>
                <a:schemeClr val="bg1">
                  <a:lumMod val="50000"/>
                </a:schemeClr>
              </a:solidFill>
              <a:latin typeface="+mj-lt"/>
              <a:cs typeface="Tahoma"/>
            </a:endParaRPr>
          </a:p>
        </p:txBody>
      </p:sp>
      <p:sp>
        <p:nvSpPr>
          <p:cNvPr id="49" name="object 20">
            <a:extLst>
              <a:ext uri="{FF2B5EF4-FFF2-40B4-BE49-F238E27FC236}">
                <a16:creationId xmlns:a16="http://schemas.microsoft.com/office/drawing/2014/main" xmlns="" id="{6FE6532C-2AFB-4985-81C8-2E14E662312D}"/>
              </a:ext>
            </a:extLst>
          </p:cNvPr>
          <p:cNvSpPr/>
          <p:nvPr/>
        </p:nvSpPr>
        <p:spPr>
          <a:xfrm>
            <a:off x="3970020" y="6511169"/>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34" name="Table 33">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2725869"/>
              </p:ext>
            </p:extLst>
          </p:nvPr>
        </p:nvGraphicFramePr>
        <p:xfrm>
          <a:off x="289560" y="8671560"/>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j-lt"/>
                          <a:ea typeface="MS Mincho"/>
                          <a:cs typeface="Times New Roman"/>
                        </a:rPr>
                        <a:t>1 </a:t>
                      </a:r>
                      <a:r>
                        <a:rPr lang="en-US" sz="1000" b="0" baseline="0" dirty="0" err="1" smtClean="0">
                          <a:solidFill>
                            <a:schemeClr val="bg1">
                              <a:lumMod val="50000"/>
                            </a:schemeClr>
                          </a:solidFill>
                          <a:latin typeface="+mj-lt"/>
                          <a:ea typeface="MS Mincho"/>
                          <a:cs typeface="Times New Roman"/>
                        </a:rPr>
                        <a:t>Nos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j-lt"/>
                          <a:ea typeface="MS Mincho"/>
                          <a:cs typeface="Times New Roman"/>
                        </a:rPr>
                        <a:t>RCC/CIVIL</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Dimension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smtClean="0">
                          <a:solidFill>
                            <a:schemeClr val="bg1">
                              <a:lumMod val="50000"/>
                            </a:schemeClr>
                          </a:solidFill>
                          <a:latin typeface="+mn-lt"/>
                          <a:ea typeface="MS Mincho"/>
                          <a:cs typeface="Times New Roman"/>
                        </a:rPr>
                        <a:t>AS PER DESIGN</a:t>
                      </a: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CAPACITY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AS PER DESIGN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object 3"/>
          <p:cNvSpPr/>
          <p:nvPr/>
        </p:nvSpPr>
        <p:spPr>
          <a:xfrm>
            <a:off x="-38100" y="8194647"/>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6" name="object 5"/>
          <p:cNvSpPr txBox="1"/>
          <p:nvPr/>
        </p:nvSpPr>
        <p:spPr>
          <a:xfrm>
            <a:off x="482949" y="8257678"/>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Holding Tank</a:t>
            </a:r>
          </a:p>
        </p:txBody>
      </p:sp>
      <p:sp>
        <p:nvSpPr>
          <p:cNvPr id="37" name="object 20">
            <a:extLst>
              <a:ext uri="{FF2B5EF4-FFF2-40B4-BE49-F238E27FC236}">
                <a16:creationId xmlns:a16="http://schemas.microsoft.com/office/drawing/2014/main" xmlns="" id="{6FE6532C-2AFB-4985-81C8-2E14E662312D}"/>
              </a:ext>
            </a:extLst>
          </p:cNvPr>
          <p:cNvSpPr/>
          <p:nvPr/>
        </p:nvSpPr>
        <p:spPr>
          <a:xfrm>
            <a:off x="3939540" y="8194646"/>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27" name="Table 26">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3483906200"/>
              </p:ext>
            </p:extLst>
          </p:nvPr>
        </p:nvGraphicFramePr>
        <p:xfrm>
          <a:off x="342900" y="5638800"/>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Capacity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As Per Design</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As Per Design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RCC/CIVIL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bl>
          </a:graphicData>
        </a:graphic>
      </p:graphicFrame>
    </p:spTree>
    <p:extLst>
      <p:ext uri="{BB962C8B-B14F-4D97-AF65-F5344CB8AC3E}">
        <p14:creationId xmlns:p14="http://schemas.microsoft.com/office/powerpoint/2010/main" val="6685021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3"/>
          <p:cNvSpPr>
            <a:spLocks noGrp="1"/>
          </p:cNvSpPr>
          <p:nvPr>
            <p:ph type="sldNum" sz="quarter" idx="7"/>
          </p:nvPr>
        </p:nvSpPr>
        <p:spPr>
          <a:xfrm>
            <a:off x="5431536" y="9354312"/>
            <a:ext cx="1735074" cy="276999"/>
          </a:xfrm>
        </p:spPr>
        <p:txBody>
          <a:bodyPr/>
          <a:lstStyle/>
          <a:p>
            <a:fld id="{B6F15528-21DE-4FAA-801E-634DDDAF4B2B}" type="slidenum">
              <a:rPr lang="en-US" smtClean="0"/>
              <a:pPr/>
              <a:t>8</a:t>
            </a:fld>
            <a:endParaRPr lang="en-US" dirty="0"/>
          </a:p>
        </p:txBody>
      </p:sp>
      <p:sp>
        <p:nvSpPr>
          <p:cNvPr id="29" name="Slide Number Placeholder 3"/>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8</a:t>
            </a:fld>
            <a:endParaRPr kumimoji="0" lang="en-US" sz="1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30" name="object 3">
            <a:extLst>
              <a:ext uri="{FF2B5EF4-FFF2-40B4-BE49-F238E27FC236}">
                <a16:creationId xmlns:a16="http://schemas.microsoft.com/office/drawing/2014/main" xmlns=""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latin typeface="+mj-lt"/>
            </a:endParaRPr>
          </a:p>
        </p:txBody>
      </p:sp>
      <p:sp>
        <p:nvSpPr>
          <p:cNvPr id="31"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tx1">
                    <a:tint val="75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8</a:t>
            </a:fld>
            <a:endParaRPr kumimoji="0" lang="en-IN" sz="1800" b="0" i="0" u="none" strike="noStrike" kern="1200" cap="none" spc="0" normalizeH="0" baseline="0" noProof="0" dirty="0">
              <a:ln>
                <a:noFill/>
              </a:ln>
              <a:solidFill>
                <a:schemeClr val="tx1">
                  <a:tint val="75000"/>
                </a:schemeClr>
              </a:solidFill>
              <a:effectLst/>
              <a:uLnTx/>
              <a:uFillTx/>
              <a:latin typeface="+mj-lt"/>
              <a:ea typeface="+mn-ea"/>
              <a:cs typeface="+mn-cs"/>
            </a:endParaRPr>
          </a:p>
        </p:txBody>
      </p:sp>
      <p:pic>
        <p:nvPicPr>
          <p:cNvPr id="32"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pic>
        <p:nvPicPr>
          <p:cNvPr id="25" name="Picture 24"/>
          <p:cNvPicPr>
            <a:picLocks noChangeAspect="1"/>
          </p:cNvPicPr>
          <p:nvPr/>
        </p:nvPicPr>
        <p:blipFill>
          <a:blip r:embed="rId3"/>
          <a:stretch>
            <a:fillRect/>
          </a:stretch>
        </p:blipFill>
        <p:spPr>
          <a:xfrm>
            <a:off x="0" y="0"/>
            <a:ext cx="7543800" cy="1435162"/>
          </a:xfrm>
          <a:prstGeom prst="rect">
            <a:avLst/>
          </a:prstGeom>
        </p:spPr>
      </p:pic>
      <p:sp>
        <p:nvSpPr>
          <p:cNvPr id="26"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graphicFrame>
        <p:nvGraphicFramePr>
          <p:cNvPr id="33" name="Table 32">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3880009299"/>
              </p:ext>
            </p:extLst>
          </p:nvPr>
        </p:nvGraphicFramePr>
        <p:xfrm>
          <a:off x="342900" y="3650520"/>
          <a:ext cx="6858000" cy="122682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n-lt"/>
                          <a:ea typeface="MS Mincho"/>
                          <a:cs typeface="Times New Roman"/>
                        </a:rPr>
                        <a:t>4.25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a:solidFill>
                          <a:srgbClr val="FF0000"/>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FRP</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Duration Of Backwash</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10 – 15 Minutes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Pressure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2.5 Kg/cm</a:t>
                      </a:r>
                      <a:r>
                        <a:rPr lang="en-US" sz="1000" b="0" baseline="30000" dirty="0" smtClean="0">
                          <a:solidFill>
                            <a:schemeClr val="bg1">
                              <a:lumMod val="50000"/>
                            </a:schemeClr>
                          </a:solidFill>
                          <a:latin typeface="+mn-lt"/>
                          <a:ea typeface="MS Mincho"/>
                          <a:cs typeface="Times New Roman"/>
                        </a:rPr>
                        <a:t>2</a:t>
                      </a:r>
                      <a:endParaRPr lang="en-US" sz="1000" b="0" baseline="3000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Pentair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Application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To Remove Suspended Solids / Undissolved Impurities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object 3"/>
          <p:cNvSpPr/>
          <p:nvPr/>
        </p:nvSpPr>
        <p:spPr>
          <a:xfrm>
            <a:off x="7620" y="3201284"/>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6" name="object 5"/>
          <p:cNvSpPr txBox="1"/>
          <p:nvPr/>
        </p:nvSpPr>
        <p:spPr>
          <a:xfrm>
            <a:off x="462343" y="3250815"/>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Pressure Sand Filter</a:t>
            </a:r>
          </a:p>
        </p:txBody>
      </p:sp>
      <p:sp>
        <p:nvSpPr>
          <p:cNvPr id="37" name="object 20">
            <a:extLst>
              <a:ext uri="{FF2B5EF4-FFF2-40B4-BE49-F238E27FC236}">
                <a16:creationId xmlns:a16="http://schemas.microsoft.com/office/drawing/2014/main" xmlns="" id="{6FE6532C-2AFB-4985-81C8-2E14E662312D}"/>
              </a:ext>
            </a:extLst>
          </p:cNvPr>
          <p:cNvSpPr/>
          <p:nvPr/>
        </p:nvSpPr>
        <p:spPr>
          <a:xfrm>
            <a:off x="3970020" y="3201285"/>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43" name="Table 42">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2851177185"/>
              </p:ext>
            </p:extLst>
          </p:nvPr>
        </p:nvGraphicFramePr>
        <p:xfrm>
          <a:off x="342900" y="5543672"/>
          <a:ext cx="6858000" cy="140208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baseline="0" dirty="0" smtClean="0">
                          <a:solidFill>
                            <a:schemeClr val="bg1">
                              <a:lumMod val="50000"/>
                            </a:schemeClr>
                          </a:solidFill>
                          <a:latin typeface="+mn-lt"/>
                          <a:ea typeface="MS Mincho"/>
                          <a:cs typeface="Times New Roman"/>
                        </a:rPr>
                        <a:t>4.25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smtClean="0">
                        <a:solidFill>
                          <a:srgbClr val="FF0000"/>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FRP</a:t>
                      </a:r>
                      <a:endParaRPr lang="en-US" sz="1000" b="0" dirty="0">
                        <a:solidFill>
                          <a:srgbClr val="FF0000"/>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Duration Of Backwash</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10 – 15 Minutes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Pressure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2.5 Kg/cm</a:t>
                      </a:r>
                      <a:r>
                        <a:rPr lang="en-US" sz="1000" b="0" baseline="30000" dirty="0" smtClean="0">
                          <a:solidFill>
                            <a:schemeClr val="bg1">
                              <a:lumMod val="50000"/>
                            </a:schemeClr>
                          </a:solidFill>
                          <a:latin typeface="+mn-lt"/>
                          <a:ea typeface="MS Mincho"/>
                          <a:cs typeface="Times New Roman"/>
                        </a:rPr>
                        <a:t>2</a:t>
                      </a:r>
                      <a:endParaRPr lang="en-US" sz="1000" b="0" baseline="3000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43989858"/>
                  </a:ext>
                </a:extLst>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Pentair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Top – Bottom</a:t>
                      </a:r>
                      <a:r>
                        <a:rPr lang="en-US" sz="1000" b="0" baseline="0" dirty="0" smtClean="0">
                          <a:solidFill>
                            <a:schemeClr val="bg1">
                              <a:lumMod val="50000"/>
                            </a:schemeClr>
                          </a:solidFill>
                          <a:latin typeface="+mj-lt"/>
                          <a:ea typeface="MS Mincho"/>
                          <a:cs typeface="Times New Roman"/>
                        </a:rPr>
                        <a:t> Distribution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Strainer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Application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To Remove Suspended Solids / Undissolved Impurities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4" name="object 3"/>
          <p:cNvSpPr/>
          <p:nvPr/>
        </p:nvSpPr>
        <p:spPr>
          <a:xfrm>
            <a:off x="0" y="5105400"/>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5" name="object 5"/>
          <p:cNvSpPr txBox="1"/>
          <p:nvPr/>
        </p:nvSpPr>
        <p:spPr>
          <a:xfrm>
            <a:off x="454723" y="5154931"/>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a:solidFill>
                  <a:schemeClr val="bg1">
                    <a:lumMod val="50000"/>
                  </a:schemeClr>
                </a:solidFill>
                <a:latin typeface="+mj-lt"/>
                <a:cs typeface="Tahoma"/>
              </a:rPr>
              <a:t>Activated Carbon Filter </a:t>
            </a:r>
            <a:endParaRPr lang="en-US" sz="1400" b="1" dirty="0" smtClean="0">
              <a:solidFill>
                <a:schemeClr val="bg1">
                  <a:lumMod val="50000"/>
                </a:schemeClr>
              </a:solidFill>
              <a:latin typeface="+mj-lt"/>
              <a:cs typeface="Tahoma"/>
            </a:endParaRPr>
          </a:p>
        </p:txBody>
      </p:sp>
      <p:sp>
        <p:nvSpPr>
          <p:cNvPr id="46" name="object 20">
            <a:extLst>
              <a:ext uri="{FF2B5EF4-FFF2-40B4-BE49-F238E27FC236}">
                <a16:creationId xmlns:a16="http://schemas.microsoft.com/office/drawing/2014/main" xmlns="" id="{6FE6532C-2AFB-4985-81C8-2E14E662312D}"/>
              </a:ext>
            </a:extLst>
          </p:cNvPr>
          <p:cNvSpPr/>
          <p:nvPr/>
        </p:nvSpPr>
        <p:spPr>
          <a:xfrm>
            <a:off x="3962400" y="5105401"/>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sp>
        <p:nvSpPr>
          <p:cNvPr id="75" name="object 3"/>
          <p:cNvSpPr/>
          <p:nvPr/>
        </p:nvSpPr>
        <p:spPr>
          <a:xfrm>
            <a:off x="0" y="1524000"/>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76" name="object 5"/>
          <p:cNvSpPr txBox="1"/>
          <p:nvPr/>
        </p:nvSpPr>
        <p:spPr>
          <a:xfrm>
            <a:off x="454723" y="1573531"/>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Filter Feed Pump</a:t>
            </a:r>
          </a:p>
        </p:txBody>
      </p:sp>
      <p:sp>
        <p:nvSpPr>
          <p:cNvPr id="77" name="object 20">
            <a:extLst>
              <a:ext uri="{FF2B5EF4-FFF2-40B4-BE49-F238E27FC236}">
                <a16:creationId xmlns:a16="http://schemas.microsoft.com/office/drawing/2014/main" xmlns="" id="{6FE6532C-2AFB-4985-81C8-2E14E662312D}"/>
              </a:ext>
            </a:extLst>
          </p:cNvPr>
          <p:cNvSpPr/>
          <p:nvPr/>
        </p:nvSpPr>
        <p:spPr>
          <a:xfrm>
            <a:off x="3962400" y="1524001"/>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34" name="Table 33">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3661860107"/>
              </p:ext>
            </p:extLst>
          </p:nvPr>
        </p:nvGraphicFramePr>
        <p:xfrm>
          <a:off x="342900" y="1962272"/>
          <a:ext cx="6858000" cy="105156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 ( 1W + 1S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baseline="0" dirty="0" smtClean="0">
                          <a:solidFill>
                            <a:schemeClr val="bg1">
                              <a:lumMod val="50000"/>
                            </a:schemeClr>
                          </a:solidFill>
                          <a:latin typeface="+mn-lt"/>
                          <a:ea typeface="MS Mincho"/>
                          <a:cs typeface="Times New Roman"/>
                        </a:rPr>
                        <a:t>4.25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smtClean="0">
                        <a:solidFill>
                          <a:srgbClr val="FF0000"/>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smtClean="0">
                          <a:solidFill>
                            <a:schemeClr val="bg1">
                              <a:lumMod val="50000"/>
                            </a:schemeClr>
                          </a:solidFill>
                          <a:latin typeface="+mn-lt"/>
                          <a:ea typeface="MS Mincho"/>
                          <a:cs typeface="Times New Roman"/>
                        </a:rPr>
                        <a:t>CI</a:t>
                      </a: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Head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20 – 25 Meter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Centrifugal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4398985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JEE / </a:t>
                      </a:r>
                      <a:r>
                        <a:rPr lang="en-US" sz="1000" b="0" dirty="0" err="1" smtClean="0">
                          <a:solidFill>
                            <a:schemeClr val="bg1">
                              <a:lumMod val="50000"/>
                            </a:schemeClr>
                          </a:solidFill>
                          <a:latin typeface="+mj-lt"/>
                          <a:ea typeface="MS Mincho"/>
                          <a:cs typeface="Times New Roman"/>
                        </a:rPr>
                        <a:t>Kirloskar</a:t>
                      </a:r>
                      <a:r>
                        <a:rPr lang="en-US" sz="1000" b="0" dirty="0" smtClean="0">
                          <a:solidFill>
                            <a:schemeClr val="bg1">
                              <a:lumMod val="50000"/>
                            </a:schemeClr>
                          </a:solidFill>
                          <a:latin typeface="+mj-lt"/>
                          <a:ea typeface="MS Mincho"/>
                          <a:cs typeface="Times New Roman"/>
                        </a:rPr>
                        <a:t>/ </a:t>
                      </a:r>
                      <a:r>
                        <a:rPr lang="en-US" sz="1000" b="0" dirty="0" err="1" smtClean="0">
                          <a:solidFill>
                            <a:schemeClr val="bg1">
                              <a:lumMod val="50000"/>
                            </a:schemeClr>
                          </a:solidFill>
                          <a:latin typeface="+mj-lt"/>
                          <a:ea typeface="MS Mincho"/>
                          <a:cs typeface="Times New Roman"/>
                        </a:rPr>
                        <a:t>Lubi</a:t>
                      </a:r>
                      <a:r>
                        <a:rPr lang="en-US" sz="1000" b="0" dirty="0" smtClean="0">
                          <a:solidFill>
                            <a:schemeClr val="bg1">
                              <a:lumMod val="50000"/>
                            </a:schemeClr>
                          </a:solidFill>
                          <a:latin typeface="+mj-lt"/>
                          <a:ea typeface="MS Mincho"/>
                          <a:cs typeface="Times New Roman"/>
                        </a:rPr>
                        <a:t> /</a:t>
                      </a:r>
                      <a:r>
                        <a:rPr lang="en-US" sz="1000" b="0" baseline="0" dirty="0" smtClean="0">
                          <a:solidFill>
                            <a:schemeClr val="bg1">
                              <a:lumMod val="50000"/>
                            </a:schemeClr>
                          </a:solidFill>
                          <a:latin typeface="+mj-lt"/>
                          <a:ea typeface="MS Mincho"/>
                          <a:cs typeface="Times New Roman"/>
                        </a:rPr>
                        <a:t>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27" name="Table 26">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3749503443"/>
              </p:ext>
            </p:extLst>
          </p:nvPr>
        </p:nvGraphicFramePr>
        <p:xfrm>
          <a:off x="342900" y="7658100"/>
          <a:ext cx="6858000" cy="87630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Lot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smtClean="0">
                          <a:solidFill>
                            <a:schemeClr val="bg1">
                              <a:lumMod val="50000"/>
                            </a:schemeClr>
                          </a:solidFill>
                          <a:latin typeface="+mn-lt"/>
                          <a:ea typeface="MS Mincho"/>
                          <a:cs typeface="Times New Roman"/>
                        </a:rPr>
                        <a:t>UPVC / CPVC / HDPE / GI / MS,</a:t>
                      </a:r>
                      <a:r>
                        <a:rPr lang="en-US" sz="1000" b="0" baseline="0" dirty="0" smtClean="0">
                          <a:solidFill>
                            <a:schemeClr val="bg1">
                              <a:lumMod val="50000"/>
                            </a:schemeClr>
                          </a:solidFill>
                          <a:latin typeface="+mn-lt"/>
                          <a:ea typeface="MS Mincho"/>
                          <a:cs typeface="Times New Roman"/>
                        </a:rPr>
                        <a:t> Interconnecting Piping Within Battery</a:t>
                      </a:r>
                      <a:endParaRPr lang="en-US" sz="1000" b="0" baseline="30000" dirty="0" smtClean="0">
                        <a:solidFill>
                          <a:srgbClr val="FF0000"/>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Valves</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Butterfly Valve, Ball Valve and Isolation Valves As Required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Supports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Pipe Supports For Interconnecting Piping And Skid</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UPVC / HDPE / GI / MS</a:t>
                      </a:r>
                      <a:endParaRPr lang="en-US" sz="1000" b="0" baseline="3000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8" name="object 3"/>
          <p:cNvSpPr/>
          <p:nvPr/>
        </p:nvSpPr>
        <p:spPr>
          <a:xfrm>
            <a:off x="7620" y="7208864"/>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9" name="object 5"/>
          <p:cNvSpPr txBox="1"/>
          <p:nvPr/>
        </p:nvSpPr>
        <p:spPr>
          <a:xfrm>
            <a:off x="462343" y="7258395"/>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Interconnecting Piping &amp; Valves</a:t>
            </a:r>
          </a:p>
        </p:txBody>
      </p:sp>
      <p:sp>
        <p:nvSpPr>
          <p:cNvPr id="40" name="object 20">
            <a:extLst>
              <a:ext uri="{FF2B5EF4-FFF2-40B4-BE49-F238E27FC236}">
                <a16:creationId xmlns:a16="http://schemas.microsoft.com/office/drawing/2014/main" xmlns="" id="{6FE6532C-2AFB-4985-81C8-2E14E662312D}"/>
              </a:ext>
            </a:extLst>
          </p:cNvPr>
          <p:cNvSpPr/>
          <p:nvPr/>
        </p:nvSpPr>
        <p:spPr>
          <a:xfrm>
            <a:off x="3970020" y="7208865"/>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spTree>
    <p:extLst>
      <p:ext uri="{BB962C8B-B14F-4D97-AF65-F5344CB8AC3E}">
        <p14:creationId xmlns:p14="http://schemas.microsoft.com/office/powerpoint/2010/main" val="40299271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3"/>
          <p:cNvSpPr>
            <a:spLocks noGrp="1"/>
          </p:cNvSpPr>
          <p:nvPr>
            <p:ph type="sldNum" sz="quarter" idx="7"/>
          </p:nvPr>
        </p:nvSpPr>
        <p:spPr>
          <a:xfrm>
            <a:off x="5431536" y="9354312"/>
            <a:ext cx="1735074" cy="276999"/>
          </a:xfrm>
        </p:spPr>
        <p:txBody>
          <a:bodyPr/>
          <a:lstStyle/>
          <a:p>
            <a:fld id="{B6F15528-21DE-4FAA-801E-634DDDAF4B2B}" type="slidenum">
              <a:rPr lang="en-US" smtClean="0"/>
              <a:pPr/>
              <a:t>9</a:t>
            </a:fld>
            <a:endParaRPr lang="en-US" dirty="0"/>
          </a:p>
        </p:txBody>
      </p:sp>
      <p:sp>
        <p:nvSpPr>
          <p:cNvPr id="29" name="Slide Number Placeholder 3"/>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9</a:t>
            </a:fld>
            <a:endParaRPr kumimoji="0" lang="en-US" sz="1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30" name="object 3">
            <a:extLst>
              <a:ext uri="{FF2B5EF4-FFF2-40B4-BE49-F238E27FC236}">
                <a16:creationId xmlns:a16="http://schemas.microsoft.com/office/drawing/2014/main" xmlns=""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latin typeface="+mj-lt"/>
            </a:endParaRPr>
          </a:p>
        </p:txBody>
      </p:sp>
      <p:sp>
        <p:nvSpPr>
          <p:cNvPr id="31"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tx1">
                    <a:tint val="75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9</a:t>
            </a:fld>
            <a:endParaRPr kumimoji="0" lang="en-IN" sz="1800" b="0" i="0" u="none" strike="noStrike" kern="1200" cap="none" spc="0" normalizeH="0" baseline="0" noProof="0" dirty="0">
              <a:ln>
                <a:noFill/>
              </a:ln>
              <a:solidFill>
                <a:schemeClr val="tx1">
                  <a:tint val="75000"/>
                </a:schemeClr>
              </a:solidFill>
              <a:effectLst/>
              <a:uLnTx/>
              <a:uFillTx/>
              <a:latin typeface="+mj-lt"/>
              <a:ea typeface="+mn-ea"/>
              <a:cs typeface="+mn-cs"/>
            </a:endParaRPr>
          </a:p>
        </p:txBody>
      </p:sp>
      <p:pic>
        <p:nvPicPr>
          <p:cNvPr id="32"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pic>
        <p:nvPicPr>
          <p:cNvPr id="25" name="Picture 24"/>
          <p:cNvPicPr>
            <a:picLocks noChangeAspect="1"/>
          </p:cNvPicPr>
          <p:nvPr/>
        </p:nvPicPr>
        <p:blipFill>
          <a:blip r:embed="rId3"/>
          <a:stretch>
            <a:fillRect/>
          </a:stretch>
        </p:blipFill>
        <p:spPr>
          <a:xfrm>
            <a:off x="0" y="0"/>
            <a:ext cx="7543800" cy="1435162"/>
          </a:xfrm>
          <a:prstGeom prst="rect">
            <a:avLst/>
          </a:prstGeom>
        </p:spPr>
      </p:pic>
      <p:sp>
        <p:nvSpPr>
          <p:cNvPr id="26"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graphicFrame>
        <p:nvGraphicFramePr>
          <p:cNvPr id="34" name="Table 33">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1082622495"/>
              </p:ext>
            </p:extLst>
          </p:nvPr>
        </p:nvGraphicFramePr>
        <p:xfrm>
          <a:off x="342900" y="1965960"/>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1629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Electric Control Panel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MS Foot Mounted MS Powder Coating</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1629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Free Standing Cubical</a:t>
                      </a:r>
                      <a:endParaRPr lang="en-US" sz="1000" b="0" baseline="30000" dirty="0">
                        <a:solidFill>
                          <a:srgbClr val="FF0000"/>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1629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Contact Parts</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L&amp;T / Schneider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1629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Wire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Copper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bl>
          </a:graphicData>
        </a:graphic>
      </p:graphicFrame>
      <p:sp>
        <p:nvSpPr>
          <p:cNvPr id="38" name="object 3"/>
          <p:cNvSpPr/>
          <p:nvPr/>
        </p:nvSpPr>
        <p:spPr>
          <a:xfrm>
            <a:off x="7620" y="1516724"/>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9" name="object 5"/>
          <p:cNvSpPr txBox="1"/>
          <p:nvPr/>
        </p:nvSpPr>
        <p:spPr>
          <a:xfrm>
            <a:off x="462343" y="1566255"/>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Control Panel</a:t>
            </a:r>
          </a:p>
        </p:txBody>
      </p:sp>
      <p:sp>
        <p:nvSpPr>
          <p:cNvPr id="40" name="object 20">
            <a:extLst>
              <a:ext uri="{FF2B5EF4-FFF2-40B4-BE49-F238E27FC236}">
                <a16:creationId xmlns:a16="http://schemas.microsoft.com/office/drawing/2014/main" xmlns="" id="{6FE6532C-2AFB-4985-81C8-2E14E662312D}"/>
              </a:ext>
            </a:extLst>
          </p:cNvPr>
          <p:cNvSpPr/>
          <p:nvPr/>
        </p:nvSpPr>
        <p:spPr>
          <a:xfrm>
            <a:off x="3970020" y="1516725"/>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spTree>
    <p:extLst>
      <p:ext uri="{BB962C8B-B14F-4D97-AF65-F5344CB8AC3E}">
        <p14:creationId xmlns:p14="http://schemas.microsoft.com/office/powerpoint/2010/main" val="40489454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2720</TotalTime>
  <Words>1429</Words>
  <Application>Microsoft Office PowerPoint</Application>
  <PresentationFormat>Custom</PresentationFormat>
  <Paragraphs>395</Paragraphs>
  <Slides>9</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MS Mincho</vt:lpstr>
      <vt:lpstr>Arial</vt:lpstr>
      <vt:lpstr>Calibri</vt:lpstr>
      <vt:lpstr>Lato</vt:lpstr>
      <vt:lpstr>Lato Black</vt:lpstr>
      <vt:lpstr>Tahoma</vt:lpstr>
      <vt:lpstr>Times New Roman</vt:lpstr>
      <vt:lpstr>Wingdings</vt:lpstr>
      <vt:lpstr>Office Theme</vt:lpstr>
      <vt:lpstr>Techno-Commercial Offer</vt:lpstr>
      <vt:lpstr>Commercial Terms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Catalogue</dc:title>
  <dc:creator>admin</dc:creator>
  <cp:lastModifiedBy>Administrator</cp:lastModifiedBy>
  <cp:revision>457</cp:revision>
  <cp:lastPrinted>2018-03-03T08:51:40Z</cp:lastPrinted>
  <dcterms:created xsi:type="dcterms:W3CDTF">2018-02-18T07:33:25Z</dcterms:created>
  <dcterms:modified xsi:type="dcterms:W3CDTF">2018-10-26T10:04:14Z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2016-02-03T00:00:00Z</vt:filetime>
  </property>
  <property fmtid="{D5CDD505-2E9C-101B-9397-08002B2CF9AE}" pid="3" name="Creator">
    <vt:lpwstr>Adobe InDesign CC 2015 (Macintosh)</vt:lpwstr>
  </property>
  <property fmtid="{D5CDD505-2E9C-101B-9397-08002B2CF9AE}" pid="4" name="LastSaved">
    <vt:filetime>2018-02-18T00:00:00Z</vt:filetime>
  </property>
</Properties>
</file>