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25" d="100"/>
          <a:sy n="125" d="100"/>
        </p:scale>
        <p:origin x="540" y="-2382"/>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4" name="Table 113">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63588630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30</a:t>
                      </a:r>
                      <a:r>
                        <a:rPr lang="en-US" sz="1000" b="1" dirty="0" smtClean="0">
                          <a:solidFill>
                            <a:schemeClr val="bg1">
                              <a:lumMod val="50000"/>
                            </a:schemeClr>
                          </a:solidFill>
                          <a:latin typeface="+mj-lt"/>
                        </a:rPr>
                        <a:t> 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15,25,000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15,25,000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51347923"/>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30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 xmlns:a16="http://schemas.microsoft.com/office/drawing/2014/main"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 xmlns:a16="http://schemas.microsoft.com/office/drawing/2014/main"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0993591"/>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267200">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 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 xmlns:a16="http://schemas.microsoft.com/office/drawing/2014/main"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19" name="Table 1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72323072"/>
              </p:ext>
            </p:extLst>
          </p:nvPr>
        </p:nvGraphicFramePr>
        <p:xfrm>
          <a:off x="342900" y="2709291"/>
          <a:ext cx="6895974" cy="145732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5507038">
                  <a:extLst>
                    <a:ext uri="{9D8B030D-6E8A-4147-A177-3AD203B41FA5}">
                      <a16:colId xmlns="" xmlns:a16="http://schemas.microsoft.com/office/drawing/2014/main" val="3157014140"/>
                    </a:ext>
                  </a:extLst>
                </a:gridCol>
                <a:gridCol w="1028574">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a:t>
                      </a:r>
                      <a:r>
                        <a:rPr lang="en-US" sz="1000" b="0" i="0" u="none" strike="noStrike" dirty="0" smtClean="0">
                          <a:solidFill>
                            <a:srgbClr val="808080"/>
                          </a:solidFill>
                          <a:effectLst/>
                          <a:latin typeface="Calibri" panose="020F0502020204030204" pitchFamily="34" charset="0"/>
                        </a:rPr>
                        <a:t>No</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a:t>
                      </a:r>
                      <a:r>
                        <a:rPr lang="en-US" sz="1000" b="0" i="0" u="none" strike="noStrike" dirty="0" smtClean="0">
                          <a:solidFill>
                            <a:srgbClr val="808080"/>
                          </a:solidFill>
                          <a:effectLst/>
                          <a:latin typeface="Calibri" panose="020F0502020204030204" pitchFamily="34" charset="0"/>
                        </a:rPr>
                        <a:t>Sewage</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smtClean="0">
                          <a:solidFill>
                            <a:srgbClr val="808080"/>
                          </a:solidFill>
                          <a:effectLst/>
                          <a:latin typeface="Calibri" panose="020F0502020204030204" pitchFamily="34" charset="0"/>
                        </a:rPr>
                        <a:t>Transfer </a:t>
                      </a:r>
                      <a:r>
                        <a:rPr lang="en-US" sz="1000" b="0" i="0" u="none" strike="noStrike" dirty="0">
                          <a:solidFill>
                            <a:srgbClr val="808080"/>
                          </a:solidFill>
                          <a:effectLst/>
                          <a:latin typeface="Calibri" panose="020F0502020204030204" pitchFamily="34" charset="0"/>
                        </a:rPr>
                        <a:t>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 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Treated Water</a:t>
                      </a:r>
                      <a:r>
                        <a:rPr lang="en-US" sz="1000" b="0" i="0" u="none" strike="noStrike" baseline="0" dirty="0" smtClean="0">
                          <a:solidFill>
                            <a:srgbClr val="808080"/>
                          </a:solidFill>
                          <a:effectLst/>
                          <a:latin typeface="Calibri" panose="020F0502020204030204" pitchFamily="34" charset="0"/>
                        </a:rPr>
                        <a:t> Holding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 xmlns:a16="http://schemas.microsoft.com/office/drawing/2014/main"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3" name="Table 2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04099091"/>
              </p:ext>
            </p:extLst>
          </p:nvPr>
        </p:nvGraphicFramePr>
        <p:xfrm>
          <a:off x="355948" y="432625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 xmlns:a16="http://schemas.microsoft.com/office/drawing/2014/main" val="3373966583"/>
                    </a:ext>
                  </a:extLst>
                </a:gridCol>
                <a:gridCol w="5527880">
                  <a:extLst>
                    <a:ext uri="{9D8B030D-6E8A-4147-A177-3AD203B41FA5}">
                      <a16:colId xmlns="" xmlns:a16="http://schemas.microsoft.com/office/drawing/2014/main" val="3157014140"/>
                    </a:ext>
                  </a:extLst>
                </a:gridCol>
                <a:gridCol w="1032467">
                  <a:extLst>
                    <a:ext uri="{9D8B030D-6E8A-4147-A177-3AD203B41FA5}">
                      <a16:colId xmlns="" xmlns:a16="http://schemas.microsoft.com/office/drawing/2014/main"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12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graphicFrame>
        <p:nvGraphicFramePr>
          <p:cNvPr id="24" name="Table 2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4131165414"/>
              </p:ext>
            </p:extLst>
          </p:nvPr>
        </p:nvGraphicFramePr>
        <p:xfrm>
          <a:off x="368998" y="5926455"/>
          <a:ext cx="6895974" cy="1160145"/>
        </p:xfrm>
        <a:graphic>
          <a:graphicData uri="http://schemas.openxmlformats.org/drawingml/2006/table">
            <a:tbl>
              <a:tblPr firstRow="1" bandRow="1">
                <a:tableStyleId>{5C22544A-7EE6-4342-B048-85BDC9FD1C3A}</a:tableStyleId>
              </a:tblPr>
              <a:tblGrid>
                <a:gridCol w="360362">
                  <a:extLst>
                    <a:ext uri="{9D8B030D-6E8A-4147-A177-3AD203B41FA5}">
                      <a16:colId xmlns="" xmlns:a16="http://schemas.microsoft.com/office/drawing/2014/main" val="3373966583"/>
                    </a:ext>
                  </a:extLst>
                </a:gridCol>
                <a:gridCol w="3678238">
                  <a:extLst>
                    <a:ext uri="{9D8B030D-6E8A-4147-A177-3AD203B41FA5}">
                      <a16:colId xmlns="" xmlns:a16="http://schemas.microsoft.com/office/drawing/2014/main" val="3157014140"/>
                    </a:ext>
                  </a:extLst>
                </a:gridCol>
                <a:gridCol w="1600200">
                  <a:extLst>
                    <a:ext uri="{9D8B030D-6E8A-4147-A177-3AD203B41FA5}">
                      <a16:colId xmlns="" xmlns:a16="http://schemas.microsoft.com/office/drawing/2014/main"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 xmlns:a16="http://schemas.microsoft.com/office/drawing/2014/main"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a:t>
                      </a:r>
                      <a:r>
                        <a:rPr lang="en-US" sz="1000" b="0" i="0" u="none" strike="noStrike" dirty="0" smtClean="0">
                          <a:solidFill>
                            <a:srgbClr val="808080"/>
                          </a:solidFill>
                          <a:effectLst/>
                          <a:latin typeface="Calibri" panose="020F0502020204030204" pitchFamily="34" charset="0"/>
                        </a:rPr>
                        <a:t>Storage </a:t>
                      </a:r>
                      <a:r>
                        <a:rPr lang="en-US" sz="1000" b="0" i="0" u="none" strike="noStrike" dirty="0">
                          <a:solidFill>
                            <a:srgbClr val="808080"/>
                          </a:solidFill>
                          <a:effectLst/>
                          <a:latin typeface="Calibri" panose="020F0502020204030204" pitchFamily="34" charset="0"/>
                        </a:rPr>
                        <a:t>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 xmlns:a16="http://schemas.microsoft.com/office/drawing/2014/main"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 xmlns:a16="http://schemas.microsoft.com/office/drawing/2014/main"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544911810"/>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1.5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 </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 Non-Clog,</a:t>
                      </a:r>
                      <a:r>
                        <a:rPr lang="en-US" sz="1000" b="0" baseline="0" dirty="0" smtClean="0">
                          <a:solidFill>
                            <a:schemeClr val="bg1">
                              <a:lumMod val="50000"/>
                            </a:schemeClr>
                          </a:solidFill>
                          <a:latin typeface="+mj-lt"/>
                          <a:ea typeface="MS Mincho"/>
                          <a:cs typeface="Times New Roman"/>
                        </a:rPr>
                        <a:t> 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138457771"/>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 xmlns:a16="http://schemas.microsoft.com/office/drawing/2014/main"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44703897"/>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25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 xmlns:a16="http://schemas.microsoft.com/office/drawing/2014/main"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293669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Rehau</a:t>
                      </a:r>
                      <a:r>
                        <a:rPr lang="en-US" sz="1000" b="0" dirty="0" smtClean="0">
                          <a:solidFill>
                            <a:schemeClr val="bg1">
                              <a:lumMod val="50000"/>
                            </a:schemeClr>
                          </a:solidFill>
                          <a:latin typeface="+mj-lt"/>
                          <a:ea typeface="MS Mincho"/>
                          <a:cs typeface="Times New Roman"/>
                        </a:rPr>
                        <a:t> Germany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 xmlns:a16="http://schemas.microsoft.com/office/drawing/2014/main"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 xmlns:a16="http://schemas.microsoft.com/office/drawing/2014/main"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 xmlns:a16="http://schemas.microsoft.com/office/drawing/2014/main"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810728644"/>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r>
                        <a:rPr lang="en-US" sz="1000" b="0" baseline="0" dirty="0" smtClean="0">
                          <a:solidFill>
                            <a:schemeClr val="bg1">
                              <a:lumMod val="50000"/>
                            </a:schemeClr>
                          </a:solidFill>
                          <a:latin typeface="+mn-lt"/>
                          <a:ea typeface="MS Mincho"/>
                          <a:cs typeface="Times New Roman"/>
                        </a:rPr>
                        <a:t>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 Coupled,</a:t>
                      </a:r>
                      <a:r>
                        <a:rPr lang="en-US" sz="1000" b="0" baseline="0" dirty="0" smtClean="0">
                          <a:solidFill>
                            <a:schemeClr val="bg1">
                              <a:lumMod val="50000"/>
                            </a:schemeClr>
                          </a:solidFill>
                          <a:latin typeface="+mj-lt"/>
                          <a:ea typeface="MS Mincho"/>
                          <a:cs typeface="Times New Roman"/>
                        </a:rPr>
                        <a:t> Non Clog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Jhonson</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 xmlns:a16="http://schemas.microsoft.com/office/drawing/2014/main"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9196586"/>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 xmlns:a16="http://schemas.microsoft.com/office/drawing/2014/main"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9" name="Table 38">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679933004"/>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MSEP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01562932"/>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 xmlns:a16="http://schemas.microsoft.com/office/drawing/2014/main"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174197579"/>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 xmlns:a16="http://schemas.microsoft.com/office/drawing/2014/main"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 xmlns:a16="http://schemas.microsoft.com/office/drawing/2014/main"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587488295"/>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1.5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Centrifugal,</a:t>
                      </a:r>
                      <a:r>
                        <a:rPr lang="en-US" sz="1000" b="0" baseline="0" dirty="0" smtClean="0">
                          <a:solidFill>
                            <a:schemeClr val="bg1">
                              <a:lumMod val="50000"/>
                            </a:schemeClr>
                          </a:solidFill>
                          <a:latin typeface="+mj-lt"/>
                          <a:ea typeface="MS Mincho"/>
                          <a:cs typeface="Times New Roman"/>
                        </a:rPr>
                        <a:t> Mono 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 xmlns:a16="http://schemas.microsoft.com/office/drawing/2014/main" val="3157014140"/>
                    </a:ext>
                  </a:extLst>
                </a:gridCol>
                <a:gridCol w="4589588">
                  <a:extLst>
                    <a:ext uri="{9D8B030D-6E8A-4147-A177-3AD203B41FA5}">
                      <a16:colId xmlns="" xmlns:a16="http://schemas.microsoft.com/office/drawing/2014/main"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 xmlns:a16="http://schemas.microsoft.com/office/drawing/2014/main"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2409</TotalTime>
  <Words>1435</Words>
  <Application>Microsoft Office PowerPoint</Application>
  <PresentationFormat>Custom</PresentationFormat>
  <Paragraphs>396</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442</cp:revision>
  <cp:lastPrinted>2018-03-03T08:51:40Z</cp:lastPrinted>
  <dcterms:created xsi:type="dcterms:W3CDTF">2018-02-18T07:33:25Z</dcterms:created>
  <dcterms:modified xsi:type="dcterms:W3CDTF">2018-10-26T08:56:57Z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