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35" r:id="rId2"/>
    <p:sldId id="336" r:id="rId3"/>
    <p:sldId id="344" r:id="rId4"/>
    <p:sldId id="345" r:id="rId5"/>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EAF"/>
    <a:srgbClr val="DFEBB7"/>
    <a:srgbClr val="267D9D"/>
    <a:srgbClr val="FFC033"/>
    <a:srgbClr val="EAF2D2"/>
    <a:srgbClr val="BCD668"/>
    <a:srgbClr val="E9F2CE"/>
    <a:srgbClr val="A4C736"/>
    <a:srgbClr val="0888A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5417" autoAdjust="0"/>
  </p:normalViewPr>
  <p:slideViewPr>
    <p:cSldViewPr>
      <p:cViewPr>
        <p:scale>
          <a:sx n="125" d="100"/>
          <a:sy n="125" d="100"/>
        </p:scale>
        <p:origin x="486" y="-5016"/>
      </p:cViewPr>
      <p:guideLst>
        <p:guide orient="horz" pos="2880"/>
        <p:guide pos="216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05-08-2019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5 August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5 August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5 August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5 August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5 August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5 August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Table 52">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620542981"/>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84" name="Table 83">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3653353050"/>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64" name="Table 63">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1932887078"/>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63" name="Table 62">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653517427"/>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Pradeep </a:t>
                      </a:r>
                      <a:r>
                        <a:rPr lang="en-IN" sz="1000" b="1" dirty="0" err="1" smtClean="0">
                          <a:solidFill>
                            <a:schemeClr val="tx1">
                              <a:lumMod val="50000"/>
                              <a:lumOff val="50000"/>
                            </a:schemeClr>
                          </a:solidFill>
                          <a:latin typeface="+mj-lt"/>
                        </a:rPr>
                        <a:t>Kurmar</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59" name="Table 58">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733182221"/>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58" name="Table 57">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39935693"/>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Jinesh</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Dalwadi</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40" name="Table 39">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33912618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Rudraksh Complex ,</a:t>
                      </a:r>
                    </a:p>
                    <a:p>
                      <a:r>
                        <a:rPr lang="en-IN" sz="1000" b="1" dirty="0" smtClean="0">
                          <a:solidFill>
                            <a:schemeClr val="tx1">
                              <a:lumMod val="50000"/>
                              <a:lumOff val="50000"/>
                            </a:schemeClr>
                          </a:solidFill>
                          <a:effectLst/>
                          <a:latin typeface="+mj-lt"/>
                          <a:ea typeface="+mn-ea"/>
                          <a:cs typeface="+mn-cs"/>
                        </a:rPr>
                        <a:t>Opp. Annapurna Hotel ,GIDC Phase I, Vatva </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 +91 </a:t>
                      </a:r>
                      <a:r>
                        <a:rPr lang="en-IN" sz="1000" b="1" dirty="0" smtClean="0">
                          <a:solidFill>
                            <a:schemeClr val="tx1">
                              <a:lumMod val="50000"/>
                              <a:lumOff val="50000"/>
                            </a:schemeClr>
                          </a:solidFill>
                          <a:effectLst/>
                          <a:latin typeface="+mj-lt"/>
                          <a:ea typeface="+mn-ea"/>
                          <a:cs typeface="+mn-cs"/>
                        </a:rPr>
                        <a:t>XXXXXXXXXX</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Quotation No	                   	: </a:t>
                      </a:r>
                      <a:r>
                        <a:rPr lang="en-IN" sz="1000" b="1" dirty="0" smtClean="0">
                          <a:solidFill>
                            <a:schemeClr val="tx1">
                              <a:lumMod val="50000"/>
                              <a:lumOff val="50000"/>
                            </a:schemeClr>
                          </a:solidFill>
                          <a:latin typeface="+mj-lt"/>
                        </a:rPr>
                        <a:t>ENVQ8915</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Quotation Date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 Parekh</a:t>
                      </a: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r>
                        <a:rPr lang="en-IN" sz="1000" b="1" dirty="0" smtClean="0">
                          <a:solidFill>
                            <a:schemeClr val="tx1">
                              <a:lumMod val="50000"/>
                              <a:lumOff val="50000"/>
                            </a:schemeClr>
                          </a:solidFill>
                          <a:latin typeface="+mj-lt"/>
                        </a:rPr>
                        <a:t>9825926676</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800" b="1" baseline="0" dirty="0" smtClean="0">
                          <a:solidFill>
                            <a:schemeClr val="tx1">
                              <a:lumMod val="50000"/>
                              <a:lumOff val="50000"/>
                            </a:schemeClr>
                          </a:solidFill>
                          <a:latin typeface="+mj-lt"/>
                        </a:rPr>
                        <a:t>info_environ@environindia.net</a:t>
                      </a:r>
                      <a:endParaRPr lang="en-IN" sz="8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New</a:t>
                      </a:r>
                      <a:r>
                        <a:rPr lang="en-IN" sz="1000" b="1" baseline="0" dirty="0" smtClean="0">
                          <a:solidFill>
                            <a:schemeClr val="tx1">
                              <a:lumMod val="50000"/>
                              <a:lumOff val="50000"/>
                            </a:schemeClr>
                          </a:solidFill>
                          <a:latin typeface="+mj-lt"/>
                        </a:rPr>
                        <a:t> Project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 </a:t>
                      </a:r>
                      <a:r>
                        <a:rPr lang="en-IN" sz="1000" b="1" dirty="0">
                          <a:solidFill>
                            <a:schemeClr val="tx1">
                              <a:lumMod val="50000"/>
                              <a:lumOff val="50000"/>
                            </a:schemeClr>
                          </a:solidFill>
                          <a:latin typeface="+mj-lt"/>
                        </a:rPr>
                        <a:t>ID		</a:t>
                      </a:r>
                      <a:r>
                        <a:rPr lang="en-IN" sz="1000" b="1" dirty="0" smtClean="0">
                          <a:solidFill>
                            <a:schemeClr val="tx1">
                              <a:lumMod val="50000"/>
                              <a:lumOff val="50000"/>
                            </a:schemeClr>
                          </a:solidFill>
                          <a:latin typeface="+mj-lt"/>
                        </a:rPr>
                        <a:t>:</a:t>
                      </a:r>
                      <a:endParaRPr lang="en-IN" sz="9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Kind Attention		: </a:t>
                      </a:r>
                      <a:r>
                        <a:rPr lang="en-IN" sz="1000" b="1" dirty="0" err="1" smtClean="0">
                          <a:solidFill>
                            <a:schemeClr val="tx1">
                              <a:lumMod val="50000"/>
                              <a:lumOff val="50000"/>
                            </a:schemeClr>
                          </a:solidFill>
                          <a:latin typeface="+mj-lt"/>
                        </a:rPr>
                        <a:t>Mr.</a:t>
                      </a:r>
                      <a:r>
                        <a:rPr lang="en-IN" sz="1000" b="1" dirty="0" smtClean="0">
                          <a:solidFill>
                            <a:schemeClr val="tx1">
                              <a:lumMod val="50000"/>
                              <a:lumOff val="50000"/>
                            </a:schemeClr>
                          </a:solidFill>
                          <a:latin typeface="+mj-lt"/>
                        </a:rPr>
                        <a:t> </a:t>
                      </a: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a:t>
                      </a:r>
                      <a:r>
                        <a:rPr lang="en-IN" sz="1000" b="1" dirty="0" smtClean="0">
                          <a:solidFill>
                            <a:schemeClr val="tx1">
                              <a:lumMod val="50000"/>
                              <a:lumOff val="50000"/>
                            </a:schemeClr>
                          </a:solidFill>
                          <a:latin typeface="+mj-lt"/>
                        </a:rPr>
                        <a:t>91</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49" name="Table 48">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480117400"/>
              </p:ext>
            </p:extLst>
          </p:nvPr>
        </p:nvGraphicFramePr>
        <p:xfrm>
          <a:off x="228600" y="3810000"/>
          <a:ext cx="7061431"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494070">
                  <a:extLst>
                    <a:ext uri="{9D8B030D-6E8A-4147-A177-3AD203B41FA5}">
                      <a16:colId xmlns:a16="http://schemas.microsoft.com/office/drawing/2014/main" xmlns="" val="1065217496"/>
                    </a:ext>
                  </a:extLst>
                </a:gridCol>
                <a:gridCol w="1177840">
                  <a:extLst>
                    <a:ext uri="{9D8B030D-6E8A-4147-A177-3AD203B41FA5}">
                      <a16:colId xmlns:a16="http://schemas.microsoft.com/office/drawing/2014/main" xmlns="" val="1763197752"/>
                    </a:ext>
                  </a:extLst>
                </a:gridCol>
                <a:gridCol w="1082992">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CONSULTANCY SERVICES (TOR, EIA &amp; EC PRESENTATION) TOWARDS OBTAINING ENVIRONMENTAL CLEARANCE FOR THE PROPOSED PROJECT LOCATED AT GIDC, ANKLESHWAR.</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5,65,000/-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5,65,000/-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61" name="Straight Connector 60">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7"/>
          </p:nvPr>
        </p:nvSpPr>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52" name="object 36">
            <a:extLst>
              <a:ext uri="{FF2B5EF4-FFF2-40B4-BE49-F238E27FC236}">
                <a16:creationId xmlns="" xmlns:a16="http://schemas.microsoft.com/office/drawing/2014/main" id="{F6E5DE80-CA5B-4FFB-AC39-FE20C612FE71}"/>
              </a:ext>
            </a:extLst>
          </p:cNvPr>
          <p:cNvSpPr txBox="1"/>
          <p:nvPr/>
        </p:nvSpPr>
        <p:spPr>
          <a:xfrm>
            <a:off x="6210300" y="9815488"/>
            <a:ext cx="12192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2"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45"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46"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47"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8"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55"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3" name="Picture 2"/>
          <p:cNvPicPr>
            <a:picLocks noChangeAspect="1"/>
          </p:cNvPicPr>
          <p:nvPr/>
        </p:nvPicPr>
        <p:blipFill>
          <a:blip r:embed="rId4"/>
          <a:stretch>
            <a:fillRect/>
          </a:stretch>
        </p:blipFill>
        <p:spPr>
          <a:xfrm>
            <a:off x="0" y="0"/>
            <a:ext cx="7543800" cy="1398363"/>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630775682"/>
              </p:ext>
            </p:extLst>
          </p:nvPr>
        </p:nvGraphicFramePr>
        <p:xfrm>
          <a:off x="285750" y="1981200"/>
          <a:ext cx="6991350" cy="4876800"/>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2327058">
                <a:tc>
                  <a:txBody>
                    <a:bodyPr/>
                    <a:lstStyle/>
                    <a:p>
                      <a:pPr algn="ctr" fontAlgn="ctr"/>
                      <a:r>
                        <a:rPr lang="en-IN" sz="1000" b="1" i="0" u="none" strike="noStrike" dirty="0">
                          <a:solidFill>
                            <a:srgbClr val="7F7F7F"/>
                          </a:solidFill>
                          <a:effectLst/>
                          <a:latin typeface="+mj-lt"/>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n-lt"/>
                          <a:ea typeface="+mn-ea"/>
                          <a:cs typeface="+mn-cs"/>
                        </a:rPr>
                        <a:t>Payment Terms</a:t>
                      </a:r>
                      <a:endParaRPr lang="en-IN" sz="1000" b="1" i="0" u="none" strike="noStrike" dirty="0">
                        <a:solidFill>
                          <a:srgbClr val="7F7F7F"/>
                        </a:solidFill>
                        <a:effectLst/>
                        <a:latin typeface="+mn-lt"/>
                        <a:ea typeface="+mn-ea"/>
                        <a:cs typeface="+mn-cs"/>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defTabSz="517525" fontAlgn="ctr"/>
                      <a:r>
                        <a:rPr lang="en-IN" sz="1000" b="1" i="0" u="none" strike="noStrike" dirty="0" smtClean="0">
                          <a:solidFill>
                            <a:srgbClr val="7F7F7F"/>
                          </a:solidFill>
                          <a:effectLst/>
                          <a:latin typeface="+mn-lt"/>
                          <a:ea typeface="+mn-ea"/>
                          <a:cs typeface="+mn-cs"/>
                        </a:rPr>
                        <a:t>25%</a:t>
                      </a:r>
                      <a:r>
                        <a:rPr lang="en-IN" sz="1000" b="1" i="0" u="none" strike="noStrike" dirty="0" smtClean="0">
                          <a:solidFill>
                            <a:srgbClr val="7F7F7F"/>
                          </a:solidFill>
                          <a:effectLst/>
                          <a:latin typeface="+mn-lt"/>
                          <a:ea typeface="+mn-ea"/>
                          <a:cs typeface="+mn-cs"/>
                        </a:rPr>
                        <a:t>	:</a:t>
                      </a:r>
                      <a:r>
                        <a:rPr lang="en-IN" sz="1000" b="1" i="0" u="none" strike="noStrike" baseline="0" dirty="0" smtClean="0">
                          <a:solidFill>
                            <a:srgbClr val="7F7F7F"/>
                          </a:solidFill>
                          <a:effectLst/>
                          <a:latin typeface="+mn-lt"/>
                          <a:ea typeface="+mn-ea"/>
                          <a:cs typeface="+mn-cs"/>
                        </a:rPr>
                        <a:t> </a:t>
                      </a:r>
                      <a:r>
                        <a:rPr lang="en-IN" sz="1000" b="1" i="0" u="none" strike="noStrike" dirty="0" smtClean="0">
                          <a:solidFill>
                            <a:srgbClr val="7F7F7F"/>
                          </a:solidFill>
                          <a:effectLst/>
                          <a:latin typeface="+mn-lt"/>
                          <a:ea typeface="+mn-ea"/>
                          <a:cs typeface="+mn-cs"/>
                        </a:rPr>
                        <a:t>Advance Against Work Order</a:t>
                      </a:r>
                    </a:p>
                    <a:p>
                      <a:pPr algn="l" defTabSz="517525" fontAlgn="ctr"/>
                      <a:r>
                        <a:rPr lang="en-IN" sz="1000" b="1" i="0" u="none" strike="noStrike" dirty="0" smtClean="0">
                          <a:solidFill>
                            <a:srgbClr val="7F7F7F"/>
                          </a:solidFill>
                          <a:effectLst/>
                          <a:latin typeface="+mn-lt"/>
                          <a:ea typeface="+mn-ea"/>
                          <a:cs typeface="+mn-cs"/>
                        </a:rPr>
                        <a:t>35%	: </a:t>
                      </a:r>
                      <a:r>
                        <a:rPr lang="en-IN" sz="1000" b="1" i="0" u="none" strike="noStrike" dirty="0" smtClean="0">
                          <a:solidFill>
                            <a:srgbClr val="7F7F7F"/>
                          </a:solidFill>
                          <a:effectLst/>
                          <a:latin typeface="+mn-lt"/>
                          <a:ea typeface="+mn-ea"/>
                          <a:cs typeface="+mn-cs"/>
                        </a:rPr>
                        <a:t>After Getting TOR </a:t>
                      </a:r>
                    </a:p>
                    <a:p>
                      <a:pPr algn="l" defTabSz="517525" fontAlgn="ctr"/>
                      <a:r>
                        <a:rPr lang="en-US" sz="1000" b="1" i="0" u="none" strike="noStrike" dirty="0" smtClean="0">
                          <a:solidFill>
                            <a:srgbClr val="7F7F7F"/>
                          </a:solidFill>
                          <a:effectLst/>
                          <a:latin typeface="+mn-lt"/>
                          <a:ea typeface="+mn-ea"/>
                          <a:cs typeface="+mn-cs"/>
                        </a:rPr>
                        <a:t>25%</a:t>
                      </a:r>
                      <a:r>
                        <a:rPr lang="en-US" sz="1000" b="1" i="0" u="none" strike="noStrike" dirty="0" smtClean="0">
                          <a:solidFill>
                            <a:srgbClr val="7F7F7F"/>
                          </a:solidFill>
                          <a:effectLst/>
                          <a:latin typeface="+mn-lt"/>
                          <a:ea typeface="+mn-ea"/>
                          <a:cs typeface="+mn-cs"/>
                        </a:rPr>
                        <a:t>	:</a:t>
                      </a:r>
                      <a:r>
                        <a:rPr lang="en-US" sz="1000" b="1" i="0" u="none" strike="noStrike" baseline="0" dirty="0" smtClean="0">
                          <a:solidFill>
                            <a:srgbClr val="7F7F7F"/>
                          </a:solidFill>
                          <a:effectLst/>
                          <a:latin typeface="+mn-lt"/>
                          <a:ea typeface="+mn-ea"/>
                          <a:cs typeface="+mn-cs"/>
                        </a:rPr>
                        <a:t> </a:t>
                      </a:r>
                      <a:r>
                        <a:rPr lang="en-US" sz="1000" b="1" i="0" u="none" strike="noStrike" dirty="0" smtClean="0">
                          <a:solidFill>
                            <a:srgbClr val="7F7F7F"/>
                          </a:solidFill>
                          <a:effectLst/>
                          <a:latin typeface="+mn-lt"/>
                          <a:ea typeface="+mn-ea"/>
                          <a:cs typeface="+mn-cs"/>
                        </a:rPr>
                        <a:t>Before Preparation Of EIA Report </a:t>
                      </a:r>
                    </a:p>
                    <a:p>
                      <a:pPr algn="l" defTabSz="517525" fontAlgn="ctr"/>
                      <a:r>
                        <a:rPr lang="en-US" sz="1000" b="1" i="0" u="none" strike="noStrike" dirty="0" smtClean="0">
                          <a:solidFill>
                            <a:srgbClr val="7F7F7F"/>
                          </a:solidFill>
                          <a:effectLst/>
                          <a:latin typeface="+mn-lt"/>
                          <a:ea typeface="+mn-ea"/>
                          <a:cs typeface="+mn-cs"/>
                        </a:rPr>
                        <a:t>15%</a:t>
                      </a:r>
                      <a:r>
                        <a:rPr lang="en-US" sz="1000" b="1" i="0" u="none" strike="noStrike" dirty="0" smtClean="0">
                          <a:solidFill>
                            <a:srgbClr val="7F7F7F"/>
                          </a:solidFill>
                          <a:effectLst/>
                          <a:latin typeface="+mn-lt"/>
                          <a:ea typeface="+mn-ea"/>
                          <a:cs typeface="+mn-cs"/>
                        </a:rPr>
                        <a:t>	: Final EC Presentation To SEAC or </a:t>
                      </a:r>
                      <a:r>
                        <a:rPr lang="en-US" sz="1000" b="1" i="0" u="none" strike="noStrike" dirty="0" err="1" smtClean="0">
                          <a:solidFill>
                            <a:srgbClr val="7F7F7F"/>
                          </a:solidFill>
                          <a:effectLst/>
                          <a:latin typeface="+mn-lt"/>
                          <a:ea typeface="+mn-ea"/>
                          <a:cs typeface="+mn-cs"/>
                        </a:rPr>
                        <a:t>MoEF</a:t>
                      </a:r>
                      <a:r>
                        <a:rPr lang="en-US" sz="1000" b="1" i="0" u="none" strike="noStrike" dirty="0" smtClean="0">
                          <a:solidFill>
                            <a:srgbClr val="7F7F7F"/>
                          </a:solidFill>
                          <a:effectLst/>
                          <a:latin typeface="+mn-lt"/>
                          <a:ea typeface="+mn-ea"/>
                          <a:cs typeface="+mn-cs"/>
                        </a:rPr>
                        <a:t> &amp; CC </a:t>
                      </a:r>
                    </a:p>
                    <a:p>
                      <a:pPr algn="l" fontAlgn="ctr"/>
                      <a:endParaRPr lang="en-US" sz="1000" b="1" i="0" u="none" strike="noStrike" dirty="0" smtClean="0">
                        <a:solidFill>
                          <a:srgbClr val="7F7F7F"/>
                        </a:solidFill>
                        <a:effectLst/>
                        <a:latin typeface="+mn-lt"/>
                        <a:ea typeface="+mn-ea"/>
                        <a:cs typeface="+mn-cs"/>
                      </a:endParaRP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n-lt"/>
                          <a:ea typeface="+mn-ea"/>
                          <a:cs typeface="+mn-cs"/>
                        </a:rPr>
                        <a:t>Bills shall be raised on periodic basis and payment shall be made by </a:t>
                      </a:r>
                      <a:r>
                        <a:rPr lang="en-US" sz="1000" b="1" i="0" u="none" strike="noStrike" dirty="0" err="1" smtClean="0">
                          <a:solidFill>
                            <a:srgbClr val="7F7F7F"/>
                          </a:solidFill>
                          <a:effectLst/>
                          <a:latin typeface="+mn-lt"/>
                          <a:ea typeface="+mn-ea"/>
                          <a:cs typeface="+mn-cs"/>
                        </a:rPr>
                        <a:t>Cheque</a:t>
                      </a:r>
                      <a:r>
                        <a:rPr lang="en-US" sz="1000" b="1" i="0" u="none" strike="noStrike" dirty="0" smtClean="0">
                          <a:solidFill>
                            <a:srgbClr val="7F7F7F"/>
                          </a:solidFill>
                          <a:effectLst/>
                          <a:latin typeface="+mn-lt"/>
                          <a:ea typeface="+mn-ea"/>
                          <a:cs typeface="+mn-cs"/>
                        </a:rPr>
                        <a:t>/NEFT to us within 7 days of the receipt of bill. </a:t>
                      </a: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n-lt"/>
                          <a:ea typeface="+mn-ea"/>
                          <a:cs typeface="+mn-cs"/>
                        </a:rPr>
                        <a:t>Work or activities other than mentioned above will be charged extra.</a:t>
                      </a: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n-lt"/>
                          <a:ea typeface="+mn-ea"/>
                          <a:cs typeface="+mn-cs"/>
                        </a:rPr>
                        <a:t>In view of that, Client is requested to release the payments within the stipulated time period otherwise it may kindly be appreciated that we may have to consider suitably passing on the interest burden to the Client. </a:t>
                      </a:r>
                      <a:endParaRPr lang="en-IN" sz="1000" b="1" i="0" u="none" strike="noStrike" dirty="0" smtClean="0">
                        <a:solidFill>
                          <a:srgbClr val="7F7F7F"/>
                        </a:solidFill>
                        <a:effectLst/>
                        <a:latin typeface="+mn-lt"/>
                        <a:ea typeface="+mn-ea"/>
                        <a:cs typeface="+mn-cs"/>
                      </a:endParaRP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n-lt"/>
                          <a:ea typeface="+mn-ea"/>
                          <a:cs typeface="+mn-cs"/>
                        </a:rPr>
                        <a:t>Any new imposition of taxes / duties / levies or any revisions in rates are also to be compensated at actual by Client.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189282">
                <a:tc>
                  <a:txBody>
                    <a:bodyPr/>
                    <a:lstStyle/>
                    <a:p>
                      <a:pPr algn="ctr" fontAlgn="ctr"/>
                      <a:r>
                        <a:rPr lang="en-IN" sz="1000" b="1" i="0" u="none" strike="noStrike" dirty="0" smtClean="0">
                          <a:solidFill>
                            <a:srgbClr val="7F7F7F"/>
                          </a:solidFill>
                          <a:effectLst/>
                          <a:latin typeface="+mj-lt"/>
                        </a:rPr>
                        <a:t>2</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Deliverables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Final EIA Report (soft copy and one hard copy)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89282">
                <a:tc>
                  <a:txBody>
                    <a:bodyPr/>
                    <a:lstStyle/>
                    <a:p>
                      <a:pPr algn="ctr" fontAlgn="ctr"/>
                      <a:r>
                        <a:rPr lang="en-IN" sz="1000" b="1" i="0" u="none" strike="noStrike" dirty="0" smtClean="0">
                          <a:solidFill>
                            <a:srgbClr val="7F7F7F"/>
                          </a:solidFill>
                          <a:effectLst/>
                          <a:latin typeface="+mj-lt"/>
                        </a:rPr>
                        <a:t>3</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18% GST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367430">
                <a:tc>
                  <a:txBody>
                    <a:bodyPr/>
                    <a:lstStyle/>
                    <a:p>
                      <a:pPr algn="ctr" fontAlgn="ctr"/>
                      <a:r>
                        <a:rPr lang="en-IN" sz="1000" b="1" i="0" u="none" strike="noStrike" dirty="0" smtClean="0">
                          <a:solidFill>
                            <a:srgbClr val="7F7F7F"/>
                          </a:solidFill>
                          <a:effectLst/>
                          <a:latin typeface="+mj-lt"/>
                        </a:rPr>
                        <a:t>4</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45578">
                <a:tc>
                  <a:txBody>
                    <a:bodyPr/>
                    <a:lstStyle/>
                    <a:p>
                      <a:pPr algn="ctr" fontAlgn="ctr"/>
                      <a:r>
                        <a:rPr lang="en-IN" sz="1000" b="1" i="0" u="none" strike="noStrike" dirty="0" smtClean="0">
                          <a:solidFill>
                            <a:srgbClr val="7F7F7F"/>
                          </a:solidFill>
                          <a:effectLst/>
                          <a:latin typeface="+mj-lt"/>
                        </a:rPr>
                        <a:t>5</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258170">
                <a:tc>
                  <a:txBody>
                    <a:bodyPr/>
                    <a:lstStyle/>
                    <a:p>
                      <a:pPr algn="ctr" fontAlgn="ctr"/>
                      <a:r>
                        <a:rPr lang="en-IN" sz="1000" b="1" i="0" u="none" strike="noStrike" dirty="0" smtClean="0">
                          <a:solidFill>
                            <a:srgbClr val="7F7F7F"/>
                          </a:solidFill>
                          <a:effectLst/>
                          <a:latin typeface="+mj-lt"/>
                        </a:rPr>
                        <a:t>6</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000" b="1" i="0" u="none" strike="noStrike" dirty="0" smtClean="0">
                          <a:solidFill>
                            <a:srgbClr val="7F7F7F"/>
                          </a:solidFill>
                          <a:effectLst/>
                          <a:latin typeface="+mj-lt"/>
                        </a:rPr>
                        <a:t>This offer does not include any charges for the scope other than mentioned above.</a:t>
                      </a: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j-lt"/>
                        </a:rPr>
                        <a:t>This offer does not include permission of Central Ground Water Authority Clearance (CGWA) for ground water extraction, NOC/CCA from GPCB. </a:t>
                      </a: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j-lt"/>
                        </a:rPr>
                        <a:t>Authority fee for environment clearance is not included in this offer, if any. </a:t>
                      </a: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j-lt"/>
                        </a:rPr>
                        <a:t>This offer does not include any liasoning charge. </a:t>
                      </a:r>
                    </a:p>
                    <a:p>
                      <a:pPr marL="171450" indent="-171450" algn="l" fontAlgn="ctr">
                        <a:buFont typeface="Arial" panose="020B0604020202020204" pitchFamily="34" charset="0"/>
                        <a:buChar char="•"/>
                      </a:pPr>
                      <a:r>
                        <a:rPr lang="en-US" sz="1000" b="1" i="0" u="none" strike="noStrike" dirty="0" smtClean="0">
                          <a:solidFill>
                            <a:srgbClr val="7F7F7F"/>
                          </a:solidFill>
                          <a:effectLst/>
                          <a:latin typeface="+mj-lt"/>
                        </a:rPr>
                        <a:t>This offer does not include travelling, lodging and boarding expense for any purpose.</a:t>
                      </a:r>
                      <a:r>
                        <a:rPr lang="en-IN" sz="1000" b="1" i="0" u="none" strike="noStrike" baseline="0" dirty="0" smtClean="0">
                          <a:solidFill>
                            <a:srgbClr val="7F7F7F"/>
                          </a:solidFill>
                          <a:effectLst/>
                          <a:latin typeface="+mj-lt"/>
                        </a:rPr>
                        <a:t> </a:t>
                      </a:r>
                      <a:r>
                        <a:rPr lang="en-US" sz="1000" b="1" i="0" u="none" strike="noStrike" baseline="0" dirty="0" smtClean="0">
                          <a:solidFill>
                            <a:srgbClr val="7F7F7F"/>
                          </a:solidFill>
                          <a:effectLst/>
                          <a:latin typeface="+mj-lt"/>
                        </a:rPr>
                        <a:t>These shall be extra at actual for site visits, outstation visits as required. </a:t>
                      </a:r>
                      <a:endParaRPr lang="en-US"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36">
            <a:extLst>
              <a:ext uri="{FF2B5EF4-FFF2-40B4-BE49-F238E27FC236}">
                <a16:creationId xmlns="" xmlns:a16="http://schemas.microsoft.com/office/drawing/2014/main" id="{F6E5DE80-CA5B-4FFB-AC39-FE20C612FE71}"/>
              </a:ext>
            </a:extLst>
          </p:cNvPr>
          <p:cNvSpPr txBox="1"/>
          <p:nvPr/>
        </p:nvSpPr>
        <p:spPr>
          <a:xfrm>
            <a:off x="6210300" y="9815488"/>
            <a:ext cx="12192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41" name="Picture 40"/>
          <p:cNvPicPr>
            <a:picLocks noChangeAspect="1"/>
          </p:cNvPicPr>
          <p:nvPr/>
        </p:nvPicPr>
        <p:blipFill>
          <a:blip r:embed="rId3"/>
          <a:stretch>
            <a:fillRect/>
          </a:stretch>
        </p:blipFill>
        <p:spPr>
          <a:xfrm>
            <a:off x="0" y="0"/>
            <a:ext cx="7543800" cy="1398363"/>
          </a:xfrm>
          <a:prstGeom prst="rect">
            <a:avLst/>
          </a:prstGeom>
        </p:spPr>
      </p:pic>
      <p:sp>
        <p:nvSpPr>
          <p:cNvPr id="73"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74"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75"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76"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77"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78"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79"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80"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81"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82"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83"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84"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85"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86"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87"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88"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89"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90"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91"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92"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93"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94"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95"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96"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97"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98"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99"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00"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01"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02"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03"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3</a:t>
            </a:fld>
            <a:endParaRPr lang="en-US" dirty="0"/>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3</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a:solidFill>
                  <a:schemeClr val="tx1">
                    <a:lumMod val="50000"/>
                    <a:lumOff val="50000"/>
                  </a:schemeClr>
                </a:solidFill>
                <a:latin typeface="+mj-lt"/>
                <a:ea typeface="Lato Black" pitchFamily="34" charset="0"/>
                <a:cs typeface="Lato Black" pitchFamily="34" charset="0"/>
              </a:rPr>
              <a:t>SCOPE OF WORK:</a:t>
            </a:r>
            <a:endParaRPr lang="en-US" sz="1600" b="1" kern="0" spc="15" dirty="0" smtClean="0">
              <a:solidFill>
                <a:schemeClr val="tx1">
                  <a:lumMod val="50000"/>
                  <a:lumOff val="50000"/>
                </a:schemeClr>
              </a:solidFill>
              <a:latin typeface="+mj-lt"/>
              <a:ea typeface="Lato Black" pitchFamily="34" charset="0"/>
              <a:cs typeface="Lato Black" pitchFamily="34" charset="0"/>
            </a:endParaRPr>
          </a:p>
        </p:txBody>
      </p:sp>
      <p:sp>
        <p:nvSpPr>
          <p:cNvPr id="21" name="object 3"/>
          <p:cNvSpPr/>
          <p:nvPr/>
        </p:nvSpPr>
        <p:spPr>
          <a:xfrm>
            <a:off x="0" y="18288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54723" y="1878331"/>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1. Application </a:t>
            </a:r>
            <a:r>
              <a:rPr lang="en-US" sz="1400" b="1" dirty="0">
                <a:solidFill>
                  <a:schemeClr val="bg1">
                    <a:lumMod val="50000"/>
                  </a:schemeClr>
                </a:solidFill>
                <a:latin typeface="+mj-lt"/>
                <a:cs typeface="Tahoma"/>
              </a:rPr>
              <a:t>&amp; get the TOR</a:t>
            </a:r>
            <a:endParaRPr lang="en-US" sz="1400" b="1" dirty="0" smtClean="0">
              <a:solidFill>
                <a:schemeClr val="bg1">
                  <a:lumMod val="50000"/>
                </a:schemeClr>
              </a:solidFill>
              <a:latin typeface="+mj-lt"/>
              <a:cs typeface="Tahoma"/>
            </a:endParaRPr>
          </a:p>
        </p:txBody>
      </p:sp>
      <p:sp>
        <p:nvSpPr>
          <p:cNvPr id="23" name="object 20">
            <a:extLst>
              <a:ext uri="{FF2B5EF4-FFF2-40B4-BE49-F238E27FC236}">
                <a16:creationId xmlns:a16="http://schemas.microsoft.com/office/drawing/2014/main" xmlns="" id="{6FE6532C-2AFB-4985-81C8-2E14E662312D}"/>
              </a:ext>
            </a:extLst>
          </p:cNvPr>
          <p:cNvSpPr/>
          <p:nvPr/>
        </p:nvSpPr>
        <p:spPr>
          <a:xfrm>
            <a:off x="3467100" y="18288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31" name="object 36">
            <a:extLst>
              <a:ext uri="{FF2B5EF4-FFF2-40B4-BE49-F238E27FC236}">
                <a16:creationId xmlns="" xmlns:a16="http://schemas.microsoft.com/office/drawing/2014/main" id="{F6E5DE80-CA5B-4FFB-AC39-FE20C612FE71}"/>
              </a:ext>
            </a:extLst>
          </p:cNvPr>
          <p:cNvSpPr txBox="1"/>
          <p:nvPr/>
        </p:nvSpPr>
        <p:spPr>
          <a:xfrm>
            <a:off x="6210300" y="9815488"/>
            <a:ext cx="12192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32" name="Picture 31"/>
          <p:cNvPicPr>
            <a:picLocks noChangeAspect="1"/>
          </p:cNvPicPr>
          <p:nvPr/>
        </p:nvPicPr>
        <p:blipFill>
          <a:blip r:embed="rId4"/>
          <a:stretch>
            <a:fillRect/>
          </a:stretch>
        </p:blipFill>
        <p:spPr>
          <a:xfrm>
            <a:off x="0" y="0"/>
            <a:ext cx="7543800" cy="1398363"/>
          </a:xfrm>
          <a:prstGeom prst="rect">
            <a:avLst/>
          </a:prstGeom>
        </p:spPr>
      </p:pic>
      <p:sp>
        <p:nvSpPr>
          <p:cNvPr id="3" name="Rectangle 2"/>
          <p:cNvSpPr/>
          <p:nvPr/>
        </p:nvSpPr>
        <p:spPr>
          <a:xfrm>
            <a:off x="342900" y="2286000"/>
            <a:ext cx="6823709" cy="707886"/>
          </a:xfrm>
          <a:prstGeom prst="rect">
            <a:avLst/>
          </a:prstGeom>
        </p:spPr>
        <p:txBody>
          <a:bodyPr wrap="square">
            <a:spAutoFit/>
          </a:bodyPr>
          <a:lstStyle/>
          <a:p>
            <a:pPr marL="171450" indent="-171450">
              <a:buFont typeface="Wingdings" panose="05000000000000000000" pitchFamily="2" charset="2"/>
              <a:buChar char="v"/>
            </a:pPr>
            <a:r>
              <a:rPr lang="en-US" sz="1000" dirty="0">
                <a:solidFill>
                  <a:schemeClr val="bg1">
                    <a:lumMod val="50000"/>
                  </a:schemeClr>
                </a:solidFill>
                <a:latin typeface="+mj-lt"/>
              </a:rPr>
              <a:t>Generate online login ID for application of </a:t>
            </a:r>
            <a:r>
              <a:rPr lang="en-US" sz="1000" dirty="0" smtClean="0">
                <a:solidFill>
                  <a:schemeClr val="bg1">
                    <a:lumMod val="50000"/>
                  </a:schemeClr>
                </a:solidFill>
                <a:latin typeface="+mj-lt"/>
              </a:rPr>
              <a:t>EC &amp; Prepare </a:t>
            </a:r>
            <a:r>
              <a:rPr lang="en-US" sz="1000" dirty="0">
                <a:solidFill>
                  <a:schemeClr val="bg1">
                    <a:lumMod val="50000"/>
                  </a:schemeClr>
                </a:solidFill>
                <a:latin typeface="+mj-lt"/>
              </a:rPr>
              <a:t>Form I with required documents for online submission</a:t>
            </a:r>
          </a:p>
          <a:p>
            <a:pPr marL="171450" indent="-171450">
              <a:buFont typeface="Wingdings" panose="05000000000000000000" pitchFamily="2" charset="2"/>
              <a:buChar char="v"/>
            </a:pPr>
            <a:r>
              <a:rPr lang="en-US" sz="1000" dirty="0">
                <a:solidFill>
                  <a:schemeClr val="bg1">
                    <a:lumMod val="50000"/>
                  </a:schemeClr>
                </a:solidFill>
                <a:latin typeface="+mj-lt"/>
              </a:rPr>
              <a:t>Prepare related documents and submit online and get it accepted by the SEIAA - State pollution Control Board along with the quarries raised of the </a:t>
            </a:r>
            <a:r>
              <a:rPr lang="en-US" sz="1000" dirty="0" smtClean="0">
                <a:solidFill>
                  <a:schemeClr val="bg1">
                    <a:lumMod val="50000"/>
                  </a:schemeClr>
                </a:solidFill>
                <a:latin typeface="+mj-lt"/>
              </a:rPr>
              <a:t>same &amp; Submit </a:t>
            </a:r>
            <a:r>
              <a:rPr lang="en-US" sz="1000" dirty="0">
                <a:solidFill>
                  <a:schemeClr val="bg1">
                    <a:lumMod val="50000"/>
                  </a:schemeClr>
                </a:solidFill>
                <a:latin typeface="+mj-lt"/>
              </a:rPr>
              <a:t>the physical Copy of TOR application to SEIAA-GPCB, </a:t>
            </a:r>
            <a:r>
              <a:rPr lang="en-US" sz="1000" dirty="0" err="1">
                <a:solidFill>
                  <a:schemeClr val="bg1">
                    <a:lumMod val="50000"/>
                  </a:schemeClr>
                </a:solidFill>
                <a:latin typeface="+mj-lt"/>
              </a:rPr>
              <a:t>Gandhinagar</a:t>
            </a:r>
            <a:endParaRPr lang="en-US" sz="1000" dirty="0">
              <a:solidFill>
                <a:schemeClr val="bg1">
                  <a:lumMod val="50000"/>
                </a:schemeClr>
              </a:solidFill>
              <a:latin typeface="+mj-lt"/>
            </a:endParaRPr>
          </a:p>
          <a:p>
            <a:pPr marL="171450" indent="-171450">
              <a:buFont typeface="Wingdings" panose="05000000000000000000" pitchFamily="2" charset="2"/>
              <a:buChar char="v"/>
            </a:pPr>
            <a:r>
              <a:rPr lang="en-US" sz="1000" dirty="0">
                <a:solidFill>
                  <a:schemeClr val="bg1">
                    <a:lumMod val="50000"/>
                  </a:schemeClr>
                </a:solidFill>
                <a:latin typeface="+mj-lt"/>
              </a:rPr>
              <a:t>Presentation in State Pollution Control Board on behalf of your company to get the TOR </a:t>
            </a:r>
            <a:r>
              <a:rPr lang="en-US" sz="1000" dirty="0" smtClean="0">
                <a:solidFill>
                  <a:schemeClr val="bg1">
                    <a:lumMod val="50000"/>
                  </a:schemeClr>
                </a:solidFill>
                <a:latin typeface="+mj-lt"/>
              </a:rPr>
              <a:t> &amp; Get </a:t>
            </a:r>
            <a:r>
              <a:rPr lang="en-US" sz="1000" dirty="0">
                <a:solidFill>
                  <a:schemeClr val="bg1">
                    <a:lumMod val="50000"/>
                  </a:schemeClr>
                </a:solidFill>
                <a:latin typeface="+mj-lt"/>
              </a:rPr>
              <a:t>the TOR copy </a:t>
            </a:r>
          </a:p>
        </p:txBody>
      </p:sp>
      <p:sp>
        <p:nvSpPr>
          <p:cNvPr id="15" name="object 3"/>
          <p:cNvSpPr/>
          <p:nvPr/>
        </p:nvSpPr>
        <p:spPr>
          <a:xfrm>
            <a:off x="0" y="3048000"/>
            <a:ext cx="41529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5"/>
          <p:cNvSpPr txBox="1"/>
          <p:nvPr/>
        </p:nvSpPr>
        <p:spPr>
          <a:xfrm>
            <a:off x="454723" y="3097531"/>
            <a:ext cx="36981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2</a:t>
            </a:r>
            <a:r>
              <a:rPr lang="en-US" sz="1400" b="1" dirty="0">
                <a:solidFill>
                  <a:schemeClr val="bg1">
                    <a:lumMod val="50000"/>
                  </a:schemeClr>
                </a:solidFill>
                <a:latin typeface="+mj-lt"/>
                <a:cs typeface="Tahoma"/>
              </a:rPr>
              <a:t>.</a:t>
            </a:r>
            <a:r>
              <a:rPr lang="en-US" sz="1400" b="1" dirty="0" smtClean="0">
                <a:solidFill>
                  <a:schemeClr val="bg1">
                    <a:lumMod val="50000"/>
                  </a:schemeClr>
                </a:solidFill>
                <a:latin typeface="+mj-lt"/>
                <a:cs typeface="Tahoma"/>
              </a:rPr>
              <a:t> Preparation </a:t>
            </a:r>
            <a:r>
              <a:rPr lang="en-US" sz="1400" b="1" dirty="0">
                <a:solidFill>
                  <a:schemeClr val="bg1">
                    <a:lumMod val="50000"/>
                  </a:schemeClr>
                </a:solidFill>
                <a:latin typeface="+mj-lt"/>
                <a:cs typeface="Tahoma"/>
              </a:rPr>
              <a:t>of Draft EIA report </a:t>
            </a:r>
            <a:r>
              <a:rPr lang="en-US" sz="1400" b="1" dirty="0" smtClean="0">
                <a:solidFill>
                  <a:schemeClr val="bg1">
                    <a:lumMod val="50000"/>
                  </a:schemeClr>
                </a:solidFill>
                <a:latin typeface="+mj-lt"/>
                <a:cs typeface="Tahoma"/>
              </a:rPr>
              <a:t>for Stage(3)</a:t>
            </a:r>
          </a:p>
        </p:txBody>
      </p:sp>
      <p:sp>
        <p:nvSpPr>
          <p:cNvPr id="17" name="object 20">
            <a:extLst>
              <a:ext uri="{FF2B5EF4-FFF2-40B4-BE49-F238E27FC236}">
                <a16:creationId xmlns:a16="http://schemas.microsoft.com/office/drawing/2014/main" xmlns="" id="{6FE6532C-2AFB-4985-81C8-2E14E662312D}"/>
              </a:ext>
            </a:extLst>
          </p:cNvPr>
          <p:cNvSpPr/>
          <p:nvPr/>
        </p:nvSpPr>
        <p:spPr>
          <a:xfrm>
            <a:off x="3771900" y="30480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8" name="Rectangle 17"/>
          <p:cNvSpPr/>
          <p:nvPr/>
        </p:nvSpPr>
        <p:spPr>
          <a:xfrm>
            <a:off x="342900" y="3505200"/>
            <a:ext cx="6823709" cy="4324261"/>
          </a:xfrm>
          <a:prstGeom prst="rect">
            <a:avLst/>
          </a:prstGeom>
        </p:spPr>
        <p:txBody>
          <a:bodyPr wrap="square">
            <a:spAutoFit/>
          </a:bodyPr>
          <a:lstStyle/>
          <a:p>
            <a:r>
              <a:rPr lang="en-US" sz="1000" b="1" u="sng" dirty="0" smtClean="0">
                <a:solidFill>
                  <a:schemeClr val="bg1">
                    <a:lumMod val="50000"/>
                  </a:schemeClr>
                </a:solidFill>
                <a:latin typeface="+mj-lt"/>
              </a:rPr>
              <a:t>1. Technical </a:t>
            </a:r>
            <a:r>
              <a:rPr lang="en-US" sz="1000" b="1" u="sng" dirty="0">
                <a:solidFill>
                  <a:schemeClr val="bg1">
                    <a:lumMod val="50000"/>
                  </a:schemeClr>
                </a:solidFill>
                <a:latin typeface="+mj-lt"/>
              </a:rPr>
              <a:t>data collection as per check list based on TOR provided at different stages &amp; its study</a:t>
            </a:r>
            <a:r>
              <a:rPr lang="en-US" sz="1000" b="1" u="sng" dirty="0" smtClean="0">
                <a:solidFill>
                  <a:schemeClr val="bg1">
                    <a:lumMod val="50000"/>
                  </a:schemeClr>
                </a:solidFill>
                <a:latin typeface="+mj-lt"/>
              </a:rPr>
              <a:t>.</a:t>
            </a:r>
          </a:p>
          <a:p>
            <a:pPr marL="228600" indent="-228600">
              <a:buAutoNum type="arabicPeriod"/>
            </a:pPr>
            <a:endParaRPr lang="en-US" sz="1000" dirty="0" smtClean="0">
              <a:solidFill>
                <a:schemeClr val="bg1">
                  <a:lumMod val="50000"/>
                </a:schemeClr>
              </a:solidFill>
              <a:latin typeface="+mj-lt"/>
            </a:endParaRPr>
          </a:p>
          <a:p>
            <a:r>
              <a:rPr lang="en-US" sz="1000" b="1" u="sng" dirty="0" smtClean="0">
                <a:solidFill>
                  <a:schemeClr val="bg1">
                    <a:lumMod val="50000"/>
                  </a:schemeClr>
                </a:solidFill>
                <a:latin typeface="+mj-lt"/>
              </a:rPr>
              <a:t>2. Primary </a:t>
            </a:r>
            <a:r>
              <a:rPr lang="en-US" sz="1000" b="1" u="sng" dirty="0">
                <a:solidFill>
                  <a:schemeClr val="bg1">
                    <a:lumMod val="50000"/>
                  </a:schemeClr>
                </a:solidFill>
                <a:latin typeface="+mj-lt"/>
              </a:rPr>
              <a:t>data collection for baseline </a:t>
            </a:r>
            <a:r>
              <a:rPr lang="en-US" sz="1000" b="1" u="sng" dirty="0" smtClean="0">
                <a:solidFill>
                  <a:schemeClr val="bg1">
                    <a:lumMod val="50000"/>
                  </a:schemeClr>
                </a:solidFill>
                <a:latin typeface="+mj-lt"/>
              </a:rPr>
              <a:t>study </a:t>
            </a:r>
            <a:endParaRPr lang="en-US" sz="1000" dirty="0">
              <a:solidFill>
                <a:schemeClr val="bg1">
                  <a:lumMod val="50000"/>
                </a:schemeClr>
              </a:solidFill>
              <a:latin typeface="+mj-lt"/>
            </a:endParaRPr>
          </a:p>
          <a:p>
            <a:pPr marL="171450" indent="-171450">
              <a:buFont typeface="Wingdings" panose="05000000000000000000" pitchFamily="2" charset="2"/>
              <a:buChar char="v"/>
            </a:pPr>
            <a:r>
              <a:rPr lang="en-US" sz="1000" dirty="0">
                <a:solidFill>
                  <a:schemeClr val="bg1">
                    <a:lumMod val="50000"/>
                  </a:schemeClr>
                </a:solidFill>
                <a:latin typeface="+mj-lt"/>
              </a:rPr>
              <a:t>A</a:t>
            </a:r>
            <a:r>
              <a:rPr lang="en-US" sz="1000" dirty="0" smtClean="0">
                <a:solidFill>
                  <a:schemeClr val="bg1">
                    <a:lumMod val="50000"/>
                  </a:schemeClr>
                </a:solidFill>
                <a:latin typeface="+mj-lt"/>
              </a:rPr>
              <a:t>mbient </a:t>
            </a:r>
            <a:r>
              <a:rPr lang="en-US" sz="1000" dirty="0">
                <a:solidFill>
                  <a:schemeClr val="bg1">
                    <a:lumMod val="50000"/>
                  </a:schemeClr>
                </a:solidFill>
                <a:latin typeface="+mj-lt"/>
              </a:rPr>
              <a:t>Air Quality Survey: At different locations in the project impact area for the parameters like PM2.5, PM10, SO2, NOX, CO (As per TOR, CPCB &amp; NAAQM standards, 2009). Maximum 2 locations in upwind side, more in downwind side/impact Zone. </a:t>
            </a:r>
            <a:endParaRPr lang="en-US" sz="1000" dirty="0" smtClean="0">
              <a:solidFill>
                <a:schemeClr val="bg1">
                  <a:lumMod val="50000"/>
                </a:schemeClr>
              </a:solidFill>
              <a:latin typeface="+mj-lt"/>
            </a:endParaRPr>
          </a:p>
          <a:p>
            <a:pPr marL="171450" indent="-171450">
              <a:buFont typeface="Wingdings" panose="05000000000000000000" pitchFamily="2" charset="2"/>
              <a:buChar char="v"/>
            </a:pPr>
            <a:r>
              <a:rPr lang="en-US" sz="1000" dirty="0" smtClean="0">
                <a:solidFill>
                  <a:schemeClr val="bg1">
                    <a:lumMod val="50000"/>
                  </a:schemeClr>
                </a:solidFill>
                <a:latin typeface="+mj-lt"/>
              </a:rPr>
              <a:t>Surface </a:t>
            </a:r>
            <a:r>
              <a:rPr lang="en-US" sz="1000" dirty="0">
                <a:solidFill>
                  <a:schemeClr val="bg1">
                    <a:lumMod val="50000"/>
                  </a:schemeClr>
                </a:solidFill>
                <a:latin typeface="+mj-lt"/>
              </a:rPr>
              <a:t>&amp; subsurface Water Quality Survey: Once in a study period from different location for the Physical, Chemical &amp; biological parameters and heavy metals. </a:t>
            </a:r>
          </a:p>
          <a:p>
            <a:pPr marL="171450" indent="-171450">
              <a:buFont typeface="Wingdings" panose="05000000000000000000" pitchFamily="2" charset="2"/>
              <a:buChar char="v"/>
            </a:pPr>
            <a:r>
              <a:rPr lang="en-US" sz="1000" dirty="0" smtClean="0">
                <a:solidFill>
                  <a:schemeClr val="bg1">
                    <a:lumMod val="50000"/>
                  </a:schemeClr>
                </a:solidFill>
                <a:latin typeface="+mj-lt"/>
              </a:rPr>
              <a:t>Soil </a:t>
            </a:r>
            <a:r>
              <a:rPr lang="en-US" sz="1000" dirty="0">
                <a:solidFill>
                  <a:schemeClr val="bg1">
                    <a:lumMod val="50000"/>
                  </a:schemeClr>
                </a:solidFill>
                <a:latin typeface="+mj-lt"/>
              </a:rPr>
              <a:t>Survey: Once in a study period at different location for the parameters like Particle size Distribution, Texture, pH, Electrical Conductivity, Alkali metals, Permeability, WHC, Porosity, etc. </a:t>
            </a:r>
          </a:p>
          <a:p>
            <a:pPr marL="171450" indent="-171450">
              <a:buFont typeface="Wingdings" panose="05000000000000000000" pitchFamily="2" charset="2"/>
              <a:buChar char="v"/>
            </a:pPr>
            <a:r>
              <a:rPr lang="en-US" sz="1000" dirty="0" smtClean="0">
                <a:solidFill>
                  <a:schemeClr val="bg1">
                    <a:lumMod val="50000"/>
                  </a:schemeClr>
                </a:solidFill>
                <a:latin typeface="+mj-lt"/>
              </a:rPr>
              <a:t>Noise </a:t>
            </a:r>
            <a:r>
              <a:rPr lang="en-US" sz="1000" dirty="0">
                <a:solidFill>
                  <a:schemeClr val="bg1">
                    <a:lumMod val="50000"/>
                  </a:schemeClr>
                </a:solidFill>
                <a:latin typeface="+mj-lt"/>
              </a:rPr>
              <a:t>Survey: Hourly equivalent Noise levels monitoring once in a study period at different locations. </a:t>
            </a:r>
          </a:p>
          <a:p>
            <a:pPr marL="171450" indent="-171450">
              <a:buFont typeface="Wingdings" panose="05000000000000000000" pitchFamily="2" charset="2"/>
              <a:buChar char="v"/>
            </a:pPr>
            <a:r>
              <a:rPr lang="en-US" sz="1000" dirty="0" smtClean="0">
                <a:solidFill>
                  <a:schemeClr val="bg1">
                    <a:lumMod val="50000"/>
                  </a:schemeClr>
                </a:solidFill>
                <a:latin typeface="+mj-lt"/>
              </a:rPr>
              <a:t>Meteorological </a:t>
            </a:r>
            <a:r>
              <a:rPr lang="en-US" sz="1000" dirty="0">
                <a:solidFill>
                  <a:schemeClr val="bg1">
                    <a:lumMod val="50000"/>
                  </a:schemeClr>
                </a:solidFill>
                <a:latin typeface="+mj-lt"/>
              </a:rPr>
              <a:t>Survey: 1 hourly continuous from one site in the project impact area for the parameters like Temp., Relative Humidity, Rain Fall, Cloud Cover, Wind Speed, and Wind Direction. </a:t>
            </a:r>
          </a:p>
          <a:p>
            <a:pPr marL="171450" indent="-171450">
              <a:buFont typeface="Wingdings" panose="05000000000000000000" pitchFamily="2" charset="2"/>
              <a:buChar char="v"/>
            </a:pPr>
            <a:r>
              <a:rPr lang="en-US" sz="1000" dirty="0" smtClean="0">
                <a:solidFill>
                  <a:schemeClr val="bg1">
                    <a:lumMod val="50000"/>
                  </a:schemeClr>
                </a:solidFill>
                <a:latin typeface="+mj-lt"/>
              </a:rPr>
              <a:t>Biological </a:t>
            </a:r>
            <a:r>
              <a:rPr lang="en-US" sz="1000" dirty="0">
                <a:solidFill>
                  <a:schemeClr val="bg1">
                    <a:lumMod val="50000"/>
                  </a:schemeClr>
                </a:solidFill>
                <a:latin typeface="+mj-lt"/>
              </a:rPr>
              <a:t>Environment (Terrestrial): Once in a study period Within project impact area for the collection of Vegetation-species list, economic importance, forest produce, medicinal value, Fauna, </a:t>
            </a:r>
            <a:r>
              <a:rPr lang="en-US" sz="1000" dirty="0" err="1">
                <a:solidFill>
                  <a:schemeClr val="bg1">
                    <a:lumMod val="50000"/>
                  </a:schemeClr>
                </a:solidFill>
                <a:latin typeface="+mj-lt"/>
              </a:rPr>
              <a:t>Avi</a:t>
            </a:r>
            <a:r>
              <a:rPr lang="en-US" sz="1000" dirty="0">
                <a:solidFill>
                  <a:schemeClr val="bg1">
                    <a:lumMod val="50000"/>
                  </a:schemeClr>
                </a:solidFill>
                <a:latin typeface="+mj-lt"/>
              </a:rPr>
              <a:t> Fauna, Rare and endangered species, Sanctuaries, National Park / Biosphere reserve, Migratory routes. </a:t>
            </a:r>
          </a:p>
          <a:p>
            <a:pPr marL="171450" indent="-171450">
              <a:buFont typeface="Wingdings" panose="05000000000000000000" pitchFamily="2" charset="2"/>
              <a:buChar char="v"/>
            </a:pPr>
            <a:r>
              <a:rPr lang="en-US" sz="1000" dirty="0" smtClean="0">
                <a:solidFill>
                  <a:schemeClr val="bg1">
                    <a:lumMod val="50000"/>
                  </a:schemeClr>
                </a:solidFill>
                <a:latin typeface="+mj-lt"/>
              </a:rPr>
              <a:t>Socio-Economic </a:t>
            </a:r>
            <a:r>
              <a:rPr lang="en-US" sz="1000" dirty="0">
                <a:solidFill>
                  <a:schemeClr val="bg1">
                    <a:lumMod val="50000"/>
                  </a:schemeClr>
                </a:solidFill>
                <a:latin typeface="+mj-lt"/>
              </a:rPr>
              <a:t>status: Once in a study period within study area for the parameters like Demographic structure, infrastructure resource base, economic resource base, health status: Morbidity pattern, cultural &amp; aesthetic attributes, etc. </a:t>
            </a:r>
            <a:endParaRPr lang="en-US" sz="1000" dirty="0" smtClean="0">
              <a:solidFill>
                <a:schemeClr val="bg1">
                  <a:lumMod val="50000"/>
                </a:schemeClr>
              </a:solidFill>
              <a:latin typeface="+mj-lt"/>
            </a:endParaRPr>
          </a:p>
          <a:p>
            <a:endParaRPr lang="en-US" sz="500" dirty="0" smtClean="0">
              <a:solidFill>
                <a:schemeClr val="bg1">
                  <a:lumMod val="50000"/>
                </a:schemeClr>
              </a:solidFill>
              <a:latin typeface="+mj-lt"/>
            </a:endParaRPr>
          </a:p>
          <a:p>
            <a:r>
              <a:rPr lang="en-US" sz="1000" b="1" u="sng" dirty="0" smtClean="0">
                <a:solidFill>
                  <a:schemeClr val="bg1">
                    <a:lumMod val="50000"/>
                  </a:schemeClr>
                </a:solidFill>
              </a:rPr>
              <a:t>3</a:t>
            </a:r>
            <a:r>
              <a:rPr lang="en-US" sz="1000" b="1" u="sng" dirty="0">
                <a:solidFill>
                  <a:schemeClr val="bg1">
                    <a:lumMod val="50000"/>
                  </a:schemeClr>
                </a:solidFill>
              </a:rPr>
              <a:t>. </a:t>
            </a:r>
            <a:r>
              <a:rPr lang="en-US" sz="1000" b="1" u="sng" dirty="0" smtClean="0">
                <a:solidFill>
                  <a:schemeClr val="bg1">
                    <a:lumMod val="50000"/>
                  </a:schemeClr>
                </a:solidFill>
              </a:rPr>
              <a:t>Secondary </a:t>
            </a:r>
            <a:r>
              <a:rPr lang="en-US" sz="1000" b="1" u="sng" dirty="0">
                <a:solidFill>
                  <a:schemeClr val="bg1">
                    <a:lumMod val="50000"/>
                  </a:schemeClr>
                </a:solidFill>
              </a:rPr>
              <a:t>data collection: </a:t>
            </a:r>
            <a:endParaRPr lang="en-US" sz="1000" dirty="0" smtClean="0">
              <a:solidFill>
                <a:schemeClr val="bg1">
                  <a:lumMod val="50000"/>
                </a:schemeClr>
              </a:solidFill>
              <a:latin typeface="+mj-lt"/>
            </a:endParaRPr>
          </a:p>
          <a:p>
            <a:pPr marL="171450" indent="-171450">
              <a:buFont typeface="Wingdings" panose="05000000000000000000" pitchFamily="2" charset="2"/>
              <a:buChar char="v"/>
            </a:pPr>
            <a:r>
              <a:rPr lang="en-US" sz="1000" dirty="0" smtClean="0">
                <a:solidFill>
                  <a:schemeClr val="bg1">
                    <a:lumMod val="50000"/>
                  </a:schemeClr>
                </a:solidFill>
                <a:latin typeface="+mj-lt"/>
              </a:rPr>
              <a:t>Land </a:t>
            </a:r>
            <a:r>
              <a:rPr lang="en-US" sz="1000" dirty="0">
                <a:solidFill>
                  <a:schemeClr val="bg1">
                    <a:lumMod val="50000"/>
                  </a:schemeClr>
                </a:solidFill>
                <a:latin typeface="+mj-lt"/>
              </a:rPr>
              <a:t>use land cover map </a:t>
            </a:r>
          </a:p>
          <a:p>
            <a:pPr marL="171450" indent="-171450">
              <a:buFont typeface="Wingdings" panose="05000000000000000000" pitchFamily="2" charset="2"/>
              <a:buChar char="v"/>
            </a:pPr>
            <a:r>
              <a:rPr lang="en-US" sz="1000" dirty="0" smtClean="0">
                <a:solidFill>
                  <a:schemeClr val="bg1">
                    <a:lumMod val="50000"/>
                  </a:schemeClr>
                </a:solidFill>
                <a:latin typeface="+mj-lt"/>
              </a:rPr>
              <a:t>Meteorological </a:t>
            </a:r>
            <a:r>
              <a:rPr lang="en-US" sz="1000" dirty="0">
                <a:solidFill>
                  <a:schemeClr val="bg1">
                    <a:lumMod val="50000"/>
                  </a:schemeClr>
                </a:solidFill>
                <a:latin typeface="+mj-lt"/>
              </a:rPr>
              <a:t>data like Temp., Rainfall, Humidity cloud cover, wind speed, wind direction stability, mixing height </a:t>
            </a:r>
          </a:p>
          <a:p>
            <a:pPr marL="171450" indent="-171450">
              <a:buFont typeface="Wingdings" panose="05000000000000000000" pitchFamily="2" charset="2"/>
              <a:buChar char="v"/>
            </a:pPr>
            <a:r>
              <a:rPr lang="en-US" sz="1000" dirty="0" smtClean="0">
                <a:solidFill>
                  <a:schemeClr val="bg1">
                    <a:lumMod val="50000"/>
                  </a:schemeClr>
                </a:solidFill>
                <a:latin typeface="+mj-lt"/>
              </a:rPr>
              <a:t>Socio </a:t>
            </a:r>
            <a:r>
              <a:rPr lang="en-US" sz="1000" dirty="0">
                <a:solidFill>
                  <a:schemeClr val="bg1">
                    <a:lumMod val="50000"/>
                  </a:schemeClr>
                </a:solidFill>
                <a:latin typeface="+mj-lt"/>
              </a:rPr>
              <a:t>- Economic Data Collection like Demographic structure, infrastructure resource base, economic resource base, health status: Morbidity pattern, cultural &amp; aesthetic attributes </a:t>
            </a:r>
          </a:p>
          <a:p>
            <a:pPr marL="171450" indent="-171450">
              <a:buFont typeface="Wingdings" panose="05000000000000000000" pitchFamily="2" charset="2"/>
              <a:buChar char="v"/>
            </a:pPr>
            <a:r>
              <a:rPr lang="en-US" sz="1000" dirty="0" smtClean="0">
                <a:solidFill>
                  <a:schemeClr val="bg1">
                    <a:lumMod val="50000"/>
                  </a:schemeClr>
                </a:solidFill>
                <a:latin typeface="+mj-lt"/>
              </a:rPr>
              <a:t>Biological </a:t>
            </a:r>
            <a:r>
              <a:rPr lang="en-US" sz="1000" dirty="0">
                <a:solidFill>
                  <a:schemeClr val="bg1">
                    <a:lumMod val="50000"/>
                  </a:schemeClr>
                </a:solidFill>
                <a:latin typeface="+mj-lt"/>
              </a:rPr>
              <a:t>Environment (Terrestrial) like List common flora &amp; fauna found in the region with schedule </a:t>
            </a:r>
            <a:endParaRPr lang="en-US" sz="1000" dirty="0" smtClean="0">
              <a:solidFill>
                <a:schemeClr val="bg1">
                  <a:lumMod val="50000"/>
                </a:schemeClr>
              </a:solidFill>
              <a:latin typeface="+mj-lt"/>
            </a:endParaRPr>
          </a:p>
          <a:p>
            <a:pPr marL="171450" indent="-171450">
              <a:buFont typeface="Wingdings" panose="05000000000000000000" pitchFamily="2" charset="2"/>
              <a:buChar char="v"/>
            </a:pPr>
            <a:r>
              <a:rPr lang="en-US" sz="1000" dirty="0" smtClean="0">
                <a:solidFill>
                  <a:schemeClr val="bg1">
                    <a:lumMod val="50000"/>
                  </a:schemeClr>
                </a:solidFill>
                <a:latin typeface="+mj-lt"/>
              </a:rPr>
              <a:t>Data </a:t>
            </a:r>
            <a:r>
              <a:rPr lang="en-US" sz="1000" dirty="0">
                <a:solidFill>
                  <a:schemeClr val="bg1">
                    <a:lumMod val="50000"/>
                  </a:schemeClr>
                </a:solidFill>
                <a:latin typeface="+mj-lt"/>
              </a:rPr>
              <a:t>of Natural Disaster like History, zoning, map, for Seismic, Flood, Cyclone, Landslide, etc. hazards. </a:t>
            </a:r>
          </a:p>
          <a:p>
            <a:pPr marL="171450" indent="-171450">
              <a:buFont typeface="Wingdings" panose="05000000000000000000" pitchFamily="2" charset="2"/>
              <a:buChar char="v"/>
            </a:pPr>
            <a:r>
              <a:rPr lang="en-US" sz="1000" dirty="0" smtClean="0">
                <a:solidFill>
                  <a:schemeClr val="bg1">
                    <a:lumMod val="50000"/>
                  </a:schemeClr>
                </a:solidFill>
                <a:latin typeface="+mj-lt"/>
              </a:rPr>
              <a:t>Physical </a:t>
            </a:r>
            <a:r>
              <a:rPr lang="en-US" sz="1000" dirty="0">
                <a:solidFill>
                  <a:schemeClr val="bg1">
                    <a:lumMod val="50000"/>
                  </a:schemeClr>
                </a:solidFill>
                <a:latin typeface="+mj-lt"/>
              </a:rPr>
              <a:t>&amp; Chemical properties of raw material like Specific MSDS, Characterization of materials, Raw material Analysis report for trace elements or as per TOR collected from client. </a:t>
            </a:r>
          </a:p>
        </p:txBody>
      </p:sp>
      <p:sp>
        <p:nvSpPr>
          <p:cNvPr id="19" name="Rectangle 18"/>
          <p:cNvSpPr/>
          <p:nvPr/>
        </p:nvSpPr>
        <p:spPr>
          <a:xfrm>
            <a:off x="360045" y="7739896"/>
            <a:ext cx="6823709" cy="1785104"/>
          </a:xfrm>
          <a:prstGeom prst="rect">
            <a:avLst/>
          </a:prstGeom>
        </p:spPr>
        <p:txBody>
          <a:bodyPr wrap="square">
            <a:spAutoFit/>
          </a:bodyPr>
          <a:lstStyle/>
          <a:p>
            <a:r>
              <a:rPr lang="en-US" sz="1000" b="1" u="sng" dirty="0" smtClean="0">
                <a:solidFill>
                  <a:schemeClr val="bg1">
                    <a:lumMod val="50000"/>
                  </a:schemeClr>
                </a:solidFill>
                <a:latin typeface="+mj-lt"/>
              </a:rPr>
              <a:t>4. Identification</a:t>
            </a:r>
            <a:r>
              <a:rPr lang="en-US" sz="1000" b="1" u="sng" dirty="0">
                <a:solidFill>
                  <a:schemeClr val="bg1">
                    <a:lumMod val="50000"/>
                  </a:schemeClr>
                </a:solidFill>
                <a:latin typeface="+mj-lt"/>
              </a:rPr>
              <a:t>, prediction and evaluation of impacts on environment during construction &amp; operation phase</a:t>
            </a:r>
            <a:r>
              <a:rPr lang="en-US" sz="1000" b="1" u="sng" dirty="0" smtClean="0">
                <a:solidFill>
                  <a:schemeClr val="bg1">
                    <a:lumMod val="50000"/>
                  </a:schemeClr>
                </a:solidFill>
                <a:latin typeface="+mj-lt"/>
              </a:rPr>
              <a:t>.</a:t>
            </a:r>
          </a:p>
          <a:p>
            <a:endParaRPr lang="en-US" sz="1000" dirty="0" smtClean="0">
              <a:solidFill>
                <a:schemeClr val="bg1">
                  <a:lumMod val="50000"/>
                </a:schemeClr>
              </a:solidFill>
              <a:latin typeface="+mj-lt"/>
            </a:endParaRPr>
          </a:p>
          <a:p>
            <a:r>
              <a:rPr lang="en-US" sz="1000" b="1" u="sng" dirty="0" smtClean="0">
                <a:solidFill>
                  <a:schemeClr val="bg1">
                    <a:lumMod val="50000"/>
                  </a:schemeClr>
                </a:solidFill>
                <a:latin typeface="+mj-lt"/>
              </a:rPr>
              <a:t>5. Preparation </a:t>
            </a:r>
            <a:r>
              <a:rPr lang="en-US" sz="1000" b="1" u="sng" dirty="0">
                <a:solidFill>
                  <a:schemeClr val="bg1">
                    <a:lumMod val="50000"/>
                  </a:schemeClr>
                </a:solidFill>
                <a:latin typeface="+mj-lt"/>
              </a:rPr>
              <a:t>of Environmental Management Plan in coordination with client</a:t>
            </a:r>
            <a:r>
              <a:rPr lang="en-US" sz="1000" b="1" u="sng" dirty="0" smtClean="0">
                <a:solidFill>
                  <a:schemeClr val="bg1">
                    <a:lumMod val="50000"/>
                  </a:schemeClr>
                </a:solidFill>
                <a:latin typeface="+mj-lt"/>
              </a:rPr>
              <a:t>.</a:t>
            </a:r>
          </a:p>
          <a:p>
            <a:endParaRPr lang="en-US" sz="1000" b="1" u="sng" dirty="0" smtClean="0">
              <a:solidFill>
                <a:schemeClr val="bg1">
                  <a:lumMod val="50000"/>
                </a:schemeClr>
              </a:solidFill>
              <a:latin typeface="+mj-lt"/>
            </a:endParaRPr>
          </a:p>
          <a:p>
            <a:r>
              <a:rPr lang="en-US" sz="1000" b="1" u="sng" dirty="0" smtClean="0">
                <a:solidFill>
                  <a:schemeClr val="bg1">
                    <a:lumMod val="50000"/>
                  </a:schemeClr>
                </a:solidFill>
                <a:latin typeface="+mj-lt"/>
              </a:rPr>
              <a:t>6. Risk </a:t>
            </a:r>
            <a:r>
              <a:rPr lang="en-US" sz="1000" b="1" u="sng" dirty="0">
                <a:solidFill>
                  <a:schemeClr val="bg1">
                    <a:lumMod val="50000"/>
                  </a:schemeClr>
                </a:solidFill>
                <a:latin typeface="+mj-lt"/>
              </a:rPr>
              <a:t>Assessment &amp; disaster management study. </a:t>
            </a:r>
            <a:endParaRPr lang="en-US" sz="1000" b="1" u="sng" dirty="0" smtClean="0">
              <a:solidFill>
                <a:schemeClr val="bg1">
                  <a:lumMod val="50000"/>
                </a:schemeClr>
              </a:solidFill>
              <a:latin typeface="+mj-lt"/>
            </a:endParaRPr>
          </a:p>
          <a:p>
            <a:endParaRPr lang="en-US" sz="1000" b="1" u="sng" dirty="0" smtClean="0">
              <a:solidFill>
                <a:schemeClr val="bg1">
                  <a:lumMod val="50000"/>
                </a:schemeClr>
              </a:solidFill>
              <a:latin typeface="+mj-lt"/>
            </a:endParaRPr>
          </a:p>
          <a:p>
            <a:r>
              <a:rPr lang="en-US" sz="1000" b="1" u="sng" dirty="0" smtClean="0">
                <a:solidFill>
                  <a:schemeClr val="bg1">
                    <a:lumMod val="50000"/>
                  </a:schemeClr>
                </a:solidFill>
                <a:latin typeface="+mj-lt"/>
              </a:rPr>
              <a:t>7. Preparation </a:t>
            </a:r>
            <a:r>
              <a:rPr lang="en-US" sz="1000" b="1" u="sng" dirty="0">
                <a:solidFill>
                  <a:schemeClr val="bg1">
                    <a:lumMod val="50000"/>
                  </a:schemeClr>
                </a:solidFill>
                <a:latin typeface="+mj-lt"/>
              </a:rPr>
              <a:t>of EIA report and preparation of executive summary in English. </a:t>
            </a:r>
          </a:p>
          <a:p>
            <a:r>
              <a:rPr lang="en-US" sz="1000" dirty="0" smtClean="0">
                <a:solidFill>
                  <a:schemeClr val="bg1">
                    <a:lumMod val="50000"/>
                  </a:schemeClr>
                </a:solidFill>
                <a:latin typeface="+mj-lt"/>
              </a:rPr>
              <a:t>Technical assistance during Stage (5) Appraisal. </a:t>
            </a:r>
          </a:p>
          <a:p>
            <a:r>
              <a:rPr lang="en-US" sz="1000" dirty="0" err="1" smtClean="0">
                <a:solidFill>
                  <a:schemeClr val="bg1">
                    <a:lumMod val="50000"/>
                  </a:schemeClr>
                </a:solidFill>
                <a:latin typeface="+mj-lt"/>
              </a:rPr>
              <a:t>i</a:t>
            </a:r>
            <a:r>
              <a:rPr lang="en-US" sz="1000" dirty="0" smtClean="0">
                <a:solidFill>
                  <a:schemeClr val="bg1">
                    <a:lumMod val="50000"/>
                  </a:schemeClr>
                </a:solidFill>
                <a:latin typeface="+mj-lt"/>
              </a:rPr>
              <a:t>) Submission of final EIA Report. </a:t>
            </a:r>
          </a:p>
          <a:p>
            <a:r>
              <a:rPr lang="en-US" sz="1000" dirty="0" smtClean="0">
                <a:solidFill>
                  <a:schemeClr val="bg1">
                    <a:lumMod val="50000"/>
                  </a:schemeClr>
                </a:solidFill>
                <a:latin typeface="+mj-lt"/>
              </a:rPr>
              <a:t>ii) Follow up regarding EC meeting. </a:t>
            </a:r>
          </a:p>
          <a:p>
            <a:pPr marL="171450" indent="-171450">
              <a:buFont typeface="Arial" panose="020B0604020202020204" pitchFamily="34" charset="0"/>
              <a:buChar char="•"/>
            </a:pPr>
            <a:r>
              <a:rPr lang="en-US" sz="1000" dirty="0" smtClean="0">
                <a:solidFill>
                  <a:schemeClr val="bg1">
                    <a:lumMod val="50000"/>
                  </a:schemeClr>
                </a:solidFill>
                <a:latin typeface="+mj-lt"/>
              </a:rPr>
              <a:t>Preparation of Final EC presentation &amp; to attend meeting. </a:t>
            </a:r>
            <a:endParaRPr lang="en-US" sz="1000" dirty="0">
              <a:solidFill>
                <a:schemeClr val="bg1">
                  <a:lumMod val="50000"/>
                </a:schemeClr>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4</a:t>
            </a:fld>
            <a:endParaRPr lang="en-US" dirty="0"/>
          </a:p>
        </p:txBody>
      </p:sp>
      <p:sp>
        <p:nvSpPr>
          <p:cNvPr id="1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1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1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24" name="object 36">
            <a:extLst>
              <a:ext uri="{FF2B5EF4-FFF2-40B4-BE49-F238E27FC236}">
                <a16:creationId xmlns="" xmlns:a16="http://schemas.microsoft.com/office/drawing/2014/main" id="{F6E5DE80-CA5B-4FFB-AC39-FE20C612FE71}"/>
              </a:ext>
            </a:extLst>
          </p:cNvPr>
          <p:cNvSpPr txBox="1"/>
          <p:nvPr/>
        </p:nvSpPr>
        <p:spPr>
          <a:xfrm>
            <a:off x="6210300" y="9815488"/>
            <a:ext cx="12192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25" name="Picture 24"/>
          <p:cNvPicPr>
            <a:picLocks noChangeAspect="1"/>
          </p:cNvPicPr>
          <p:nvPr/>
        </p:nvPicPr>
        <p:blipFill>
          <a:blip r:embed="rId3"/>
          <a:stretch>
            <a:fillRect/>
          </a:stretch>
        </p:blipFill>
        <p:spPr>
          <a:xfrm>
            <a:off x="0" y="0"/>
            <a:ext cx="7543800" cy="1398363"/>
          </a:xfrm>
          <a:prstGeom prst="rect">
            <a:avLst/>
          </a:prstGeom>
        </p:spPr>
      </p:pic>
      <p:sp>
        <p:nvSpPr>
          <p:cNvPr id="34" name="object 3"/>
          <p:cNvSpPr/>
          <p:nvPr/>
        </p:nvSpPr>
        <p:spPr>
          <a:xfrm>
            <a:off x="0" y="1492459"/>
            <a:ext cx="49149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object 5"/>
          <p:cNvSpPr txBox="1"/>
          <p:nvPr/>
        </p:nvSpPr>
        <p:spPr>
          <a:xfrm>
            <a:off x="454723" y="1541990"/>
            <a:ext cx="41553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3</a:t>
            </a:r>
            <a:r>
              <a:rPr lang="en-US" sz="1400" b="1" dirty="0">
                <a:solidFill>
                  <a:schemeClr val="bg1">
                    <a:lumMod val="50000"/>
                  </a:schemeClr>
                </a:solidFill>
                <a:latin typeface="+mj-lt"/>
                <a:cs typeface="Tahoma"/>
              </a:rPr>
              <a:t>. </a:t>
            </a:r>
            <a:r>
              <a:rPr lang="en-US" sz="1400" b="1" dirty="0" smtClean="0">
                <a:solidFill>
                  <a:schemeClr val="bg1">
                    <a:lumMod val="50000"/>
                  </a:schemeClr>
                </a:solidFill>
                <a:latin typeface="+mj-lt"/>
                <a:cs typeface="Tahoma"/>
              </a:rPr>
              <a:t>Process </a:t>
            </a:r>
            <a:r>
              <a:rPr lang="en-US" sz="1400" b="1" dirty="0">
                <a:solidFill>
                  <a:schemeClr val="bg1">
                    <a:lumMod val="50000"/>
                  </a:schemeClr>
                </a:solidFill>
                <a:latin typeface="+mj-lt"/>
                <a:cs typeface="Tahoma"/>
              </a:rPr>
              <a:t>for Getting EC with Tentative Time Schedule</a:t>
            </a:r>
            <a:endParaRPr lang="en-US" sz="1400" b="1" dirty="0" smtClean="0">
              <a:solidFill>
                <a:schemeClr val="bg1">
                  <a:lumMod val="50000"/>
                </a:schemeClr>
              </a:solidFill>
              <a:latin typeface="+mj-lt"/>
              <a:cs typeface="Tahoma"/>
            </a:endParaRPr>
          </a:p>
        </p:txBody>
      </p:sp>
      <p:sp>
        <p:nvSpPr>
          <p:cNvPr id="36" name="object 20">
            <a:extLst>
              <a:ext uri="{FF2B5EF4-FFF2-40B4-BE49-F238E27FC236}">
                <a16:creationId xmlns:a16="http://schemas.microsoft.com/office/drawing/2014/main" xmlns="" id="{6FE6532C-2AFB-4985-81C8-2E14E662312D}"/>
              </a:ext>
            </a:extLst>
          </p:cNvPr>
          <p:cNvSpPr/>
          <p:nvPr/>
        </p:nvSpPr>
        <p:spPr>
          <a:xfrm>
            <a:off x="4457700" y="1492460"/>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2" name="Rounded Rectangle 1"/>
          <p:cNvSpPr/>
          <p:nvPr/>
        </p:nvSpPr>
        <p:spPr>
          <a:xfrm>
            <a:off x="2086931" y="2147179"/>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40566" y="2189181"/>
            <a:ext cx="1555234" cy="246221"/>
          </a:xfrm>
          <a:prstGeom prst="rect">
            <a:avLst/>
          </a:prstGeom>
        </p:spPr>
        <p:txBody>
          <a:bodyPr wrap="none">
            <a:spAutoFit/>
          </a:bodyPr>
          <a:lstStyle/>
          <a:p>
            <a:r>
              <a:rPr lang="en-US" sz="1000" dirty="0">
                <a:solidFill>
                  <a:schemeClr val="bg1">
                    <a:lumMod val="50000"/>
                  </a:schemeClr>
                </a:solidFill>
              </a:rPr>
              <a:t>Site Visit &amp; Data collection</a:t>
            </a:r>
          </a:p>
        </p:txBody>
      </p:sp>
      <p:sp>
        <p:nvSpPr>
          <p:cNvPr id="55" name="Rounded Rectangle 54"/>
          <p:cNvSpPr/>
          <p:nvPr/>
        </p:nvSpPr>
        <p:spPr>
          <a:xfrm>
            <a:off x="2095500" y="2559259"/>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71700" y="2601261"/>
            <a:ext cx="3281668" cy="246221"/>
          </a:xfrm>
          <a:prstGeom prst="rect">
            <a:avLst/>
          </a:prstGeom>
        </p:spPr>
        <p:txBody>
          <a:bodyPr wrap="none">
            <a:spAutoFit/>
          </a:bodyPr>
          <a:lstStyle/>
          <a:p>
            <a:r>
              <a:rPr lang="en-US" sz="1000" dirty="0">
                <a:solidFill>
                  <a:schemeClr val="bg1">
                    <a:lumMod val="50000"/>
                  </a:schemeClr>
                </a:solidFill>
                <a:latin typeface="+mj-lt"/>
              </a:rPr>
              <a:t>Preparation Of Application ( Form-I &amp; prefeasibility Report )</a:t>
            </a:r>
          </a:p>
        </p:txBody>
      </p:sp>
      <p:sp>
        <p:nvSpPr>
          <p:cNvPr id="57" name="Rounded Rectangle 56"/>
          <p:cNvSpPr/>
          <p:nvPr/>
        </p:nvSpPr>
        <p:spPr>
          <a:xfrm>
            <a:off x="2095500" y="2991033"/>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171700" y="3033035"/>
            <a:ext cx="3281668" cy="246221"/>
          </a:xfrm>
          <a:prstGeom prst="rect">
            <a:avLst/>
          </a:prstGeom>
        </p:spPr>
        <p:txBody>
          <a:bodyPr wrap="none">
            <a:spAutoFit/>
          </a:bodyPr>
          <a:lstStyle/>
          <a:p>
            <a:r>
              <a:rPr lang="en-US" sz="1000" dirty="0">
                <a:solidFill>
                  <a:schemeClr val="bg1">
                    <a:lumMod val="50000"/>
                  </a:schemeClr>
                </a:solidFill>
                <a:latin typeface="+mj-lt"/>
              </a:rPr>
              <a:t>Submission Of Application ( Form-I &amp; prefeasibility Report )</a:t>
            </a:r>
          </a:p>
        </p:txBody>
      </p:sp>
      <p:sp>
        <p:nvSpPr>
          <p:cNvPr id="59" name="Rounded Rectangle 58"/>
          <p:cNvSpPr/>
          <p:nvPr/>
        </p:nvSpPr>
        <p:spPr>
          <a:xfrm>
            <a:off x="2095500" y="3514297"/>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552700" y="3556299"/>
            <a:ext cx="2398413" cy="246221"/>
          </a:xfrm>
          <a:prstGeom prst="rect">
            <a:avLst/>
          </a:prstGeom>
        </p:spPr>
        <p:txBody>
          <a:bodyPr wrap="none">
            <a:spAutoFit/>
          </a:bodyPr>
          <a:lstStyle/>
          <a:p>
            <a:r>
              <a:rPr lang="en-US" sz="1000" dirty="0">
                <a:solidFill>
                  <a:schemeClr val="bg1">
                    <a:lumMod val="50000"/>
                  </a:schemeClr>
                </a:solidFill>
                <a:latin typeface="+mj-lt"/>
              </a:rPr>
              <a:t>Scrutiny By SEIAA &amp; CALL For TOR meeting</a:t>
            </a:r>
          </a:p>
        </p:txBody>
      </p:sp>
      <p:pic>
        <p:nvPicPr>
          <p:cNvPr id="8" name="Picture 7"/>
          <p:cNvPicPr>
            <a:picLocks noChangeAspect="1"/>
          </p:cNvPicPr>
          <p:nvPr/>
        </p:nvPicPr>
        <p:blipFill>
          <a:blip r:embed="rId5"/>
          <a:stretch>
            <a:fillRect/>
          </a:stretch>
        </p:blipFill>
        <p:spPr>
          <a:xfrm>
            <a:off x="5753100" y="2020791"/>
            <a:ext cx="71132" cy="1409076"/>
          </a:xfrm>
          <a:prstGeom prst="rect">
            <a:avLst/>
          </a:prstGeom>
        </p:spPr>
      </p:pic>
      <p:pic>
        <p:nvPicPr>
          <p:cNvPr id="61" name="Picture 60"/>
          <p:cNvPicPr>
            <a:picLocks noChangeAspect="1"/>
          </p:cNvPicPr>
          <p:nvPr/>
        </p:nvPicPr>
        <p:blipFill>
          <a:blip r:embed="rId5"/>
          <a:stretch>
            <a:fillRect/>
          </a:stretch>
        </p:blipFill>
        <p:spPr>
          <a:xfrm rot="5400000">
            <a:off x="5575615" y="1874878"/>
            <a:ext cx="71132" cy="359290"/>
          </a:xfrm>
          <a:prstGeom prst="rect">
            <a:avLst/>
          </a:prstGeom>
        </p:spPr>
      </p:pic>
      <p:pic>
        <p:nvPicPr>
          <p:cNvPr id="62" name="Picture 61"/>
          <p:cNvPicPr>
            <a:picLocks noChangeAspect="1"/>
          </p:cNvPicPr>
          <p:nvPr/>
        </p:nvPicPr>
        <p:blipFill>
          <a:blip r:embed="rId5"/>
          <a:stretch>
            <a:fillRect/>
          </a:stretch>
        </p:blipFill>
        <p:spPr>
          <a:xfrm rot="5400000">
            <a:off x="5585423" y="3214656"/>
            <a:ext cx="71132" cy="359290"/>
          </a:xfrm>
          <a:prstGeom prst="rect">
            <a:avLst/>
          </a:prstGeom>
        </p:spPr>
      </p:pic>
      <p:sp>
        <p:nvSpPr>
          <p:cNvPr id="63" name="Rectangle 62"/>
          <p:cNvSpPr/>
          <p:nvPr/>
        </p:nvSpPr>
        <p:spPr>
          <a:xfrm>
            <a:off x="5981700" y="2650271"/>
            <a:ext cx="591829" cy="246221"/>
          </a:xfrm>
          <a:prstGeom prst="rect">
            <a:avLst/>
          </a:prstGeom>
        </p:spPr>
        <p:txBody>
          <a:bodyPr wrap="none">
            <a:spAutoFit/>
          </a:bodyPr>
          <a:lstStyle/>
          <a:p>
            <a:r>
              <a:rPr lang="en-US" sz="1000" dirty="0" smtClean="0">
                <a:solidFill>
                  <a:srgbClr val="178EAF"/>
                </a:solidFill>
              </a:rPr>
              <a:t>15 Days</a:t>
            </a:r>
            <a:endParaRPr lang="en-US" sz="1000" dirty="0">
              <a:solidFill>
                <a:srgbClr val="178EAF"/>
              </a:solidFill>
            </a:endParaRPr>
          </a:p>
        </p:txBody>
      </p:sp>
      <p:sp>
        <p:nvSpPr>
          <p:cNvPr id="64" name="Rounded Rectangle 63"/>
          <p:cNvSpPr/>
          <p:nvPr/>
        </p:nvSpPr>
        <p:spPr>
          <a:xfrm>
            <a:off x="2095500" y="3920723"/>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324100" y="3962725"/>
            <a:ext cx="2954655" cy="246221"/>
          </a:xfrm>
          <a:prstGeom prst="rect">
            <a:avLst/>
          </a:prstGeom>
        </p:spPr>
        <p:txBody>
          <a:bodyPr wrap="none">
            <a:spAutoFit/>
          </a:bodyPr>
          <a:lstStyle/>
          <a:p>
            <a:r>
              <a:rPr lang="en-US" sz="1000" dirty="0">
                <a:solidFill>
                  <a:schemeClr val="bg1">
                    <a:lumMod val="50000"/>
                  </a:schemeClr>
                </a:solidFill>
                <a:latin typeface="+mj-lt"/>
              </a:rPr>
              <a:t>Issue Terms Of </a:t>
            </a:r>
            <a:r>
              <a:rPr lang="en-US" sz="1000" dirty="0" smtClean="0">
                <a:solidFill>
                  <a:schemeClr val="bg1">
                    <a:lumMod val="50000"/>
                  </a:schemeClr>
                </a:solidFill>
                <a:latin typeface="+mj-lt"/>
              </a:rPr>
              <a:t>Reference </a:t>
            </a:r>
            <a:r>
              <a:rPr lang="en-US" sz="1000" dirty="0">
                <a:solidFill>
                  <a:schemeClr val="bg1">
                    <a:lumMod val="50000"/>
                  </a:schemeClr>
                </a:solidFill>
                <a:latin typeface="+mj-lt"/>
              </a:rPr>
              <a:t>(TOR) letter For EIA Studies</a:t>
            </a:r>
          </a:p>
        </p:txBody>
      </p:sp>
      <p:sp>
        <p:nvSpPr>
          <p:cNvPr id="66" name="Rounded Rectangle 65"/>
          <p:cNvSpPr/>
          <p:nvPr/>
        </p:nvSpPr>
        <p:spPr>
          <a:xfrm>
            <a:off x="2095500" y="4438833"/>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705100" y="4388059"/>
            <a:ext cx="2133600" cy="400110"/>
          </a:xfrm>
          <a:prstGeom prst="rect">
            <a:avLst/>
          </a:prstGeom>
        </p:spPr>
        <p:txBody>
          <a:bodyPr wrap="square">
            <a:spAutoFit/>
          </a:bodyPr>
          <a:lstStyle/>
          <a:p>
            <a:pPr algn="ctr"/>
            <a:r>
              <a:rPr lang="en-US" sz="1000" dirty="0">
                <a:solidFill>
                  <a:schemeClr val="bg1">
                    <a:lumMod val="50000"/>
                  </a:schemeClr>
                </a:solidFill>
                <a:latin typeface="+mj-lt"/>
              </a:rPr>
              <a:t>EIA Study One Season monitoring</a:t>
            </a:r>
          </a:p>
          <a:p>
            <a:pPr algn="ctr"/>
            <a:r>
              <a:rPr lang="en-US" sz="1000" dirty="0">
                <a:solidFill>
                  <a:schemeClr val="bg1">
                    <a:lumMod val="50000"/>
                  </a:schemeClr>
                </a:solidFill>
                <a:latin typeface="+mj-lt"/>
              </a:rPr>
              <a:t>( Three month Other Than monsoon )</a:t>
            </a:r>
          </a:p>
        </p:txBody>
      </p:sp>
      <p:sp>
        <p:nvSpPr>
          <p:cNvPr id="69" name="Rounded Rectangle 68"/>
          <p:cNvSpPr/>
          <p:nvPr/>
        </p:nvSpPr>
        <p:spPr>
          <a:xfrm>
            <a:off x="2095500" y="4896033"/>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324100" y="4921459"/>
            <a:ext cx="2895600" cy="246221"/>
          </a:xfrm>
          <a:prstGeom prst="rect">
            <a:avLst/>
          </a:prstGeom>
        </p:spPr>
        <p:txBody>
          <a:bodyPr wrap="square">
            <a:spAutoFit/>
          </a:bodyPr>
          <a:lstStyle/>
          <a:p>
            <a:pPr algn="ctr"/>
            <a:r>
              <a:rPr lang="en-US" sz="1000" dirty="0">
                <a:solidFill>
                  <a:schemeClr val="bg1">
                    <a:lumMod val="50000"/>
                  </a:schemeClr>
                </a:solidFill>
                <a:latin typeface="+mj-lt"/>
              </a:rPr>
              <a:t>Data Analysis &amp; EIA Report Preparation</a:t>
            </a:r>
          </a:p>
        </p:txBody>
      </p:sp>
      <p:pic>
        <p:nvPicPr>
          <p:cNvPr id="71" name="Picture 70"/>
          <p:cNvPicPr>
            <a:picLocks noChangeAspect="1"/>
          </p:cNvPicPr>
          <p:nvPr/>
        </p:nvPicPr>
        <p:blipFill>
          <a:blip r:embed="rId5"/>
          <a:stretch>
            <a:fillRect/>
          </a:stretch>
        </p:blipFill>
        <p:spPr>
          <a:xfrm>
            <a:off x="1795768" y="3405103"/>
            <a:ext cx="71132" cy="972820"/>
          </a:xfrm>
          <a:prstGeom prst="rect">
            <a:avLst/>
          </a:prstGeom>
        </p:spPr>
      </p:pic>
      <p:pic>
        <p:nvPicPr>
          <p:cNvPr id="72" name="Picture 71"/>
          <p:cNvPicPr>
            <a:picLocks noChangeAspect="1"/>
          </p:cNvPicPr>
          <p:nvPr/>
        </p:nvPicPr>
        <p:blipFill>
          <a:blip r:embed="rId5"/>
          <a:stretch>
            <a:fillRect/>
          </a:stretch>
        </p:blipFill>
        <p:spPr>
          <a:xfrm rot="5400000">
            <a:off x="1956489" y="3253380"/>
            <a:ext cx="71132" cy="359290"/>
          </a:xfrm>
          <a:prstGeom prst="rect">
            <a:avLst/>
          </a:prstGeom>
        </p:spPr>
      </p:pic>
      <p:pic>
        <p:nvPicPr>
          <p:cNvPr id="73" name="Picture 72"/>
          <p:cNvPicPr>
            <a:picLocks noChangeAspect="1"/>
          </p:cNvPicPr>
          <p:nvPr/>
        </p:nvPicPr>
        <p:blipFill>
          <a:blip r:embed="rId5"/>
          <a:stretch>
            <a:fillRect/>
          </a:stretch>
        </p:blipFill>
        <p:spPr>
          <a:xfrm rot="5400000">
            <a:off x="1956489" y="4162712"/>
            <a:ext cx="71132" cy="359290"/>
          </a:xfrm>
          <a:prstGeom prst="rect">
            <a:avLst/>
          </a:prstGeom>
        </p:spPr>
      </p:pic>
      <p:sp>
        <p:nvSpPr>
          <p:cNvPr id="74" name="Rectangle 73"/>
          <p:cNvSpPr/>
          <p:nvPr/>
        </p:nvSpPr>
        <p:spPr>
          <a:xfrm>
            <a:off x="1122671" y="3750702"/>
            <a:ext cx="591829" cy="246221"/>
          </a:xfrm>
          <a:prstGeom prst="rect">
            <a:avLst/>
          </a:prstGeom>
        </p:spPr>
        <p:txBody>
          <a:bodyPr wrap="none">
            <a:spAutoFit/>
          </a:bodyPr>
          <a:lstStyle/>
          <a:p>
            <a:r>
              <a:rPr lang="en-US" sz="1000" dirty="0" smtClean="0">
                <a:solidFill>
                  <a:srgbClr val="178EAF"/>
                </a:solidFill>
              </a:rPr>
              <a:t>60 Days</a:t>
            </a:r>
            <a:endParaRPr lang="en-US" sz="1000" dirty="0">
              <a:solidFill>
                <a:srgbClr val="178EAF"/>
              </a:solidFill>
            </a:endParaRPr>
          </a:p>
        </p:txBody>
      </p:sp>
      <p:sp>
        <p:nvSpPr>
          <p:cNvPr id="79" name="Rounded Rectangle 78"/>
          <p:cNvSpPr/>
          <p:nvPr/>
        </p:nvSpPr>
        <p:spPr>
          <a:xfrm>
            <a:off x="2095500" y="5429433"/>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171700" y="5378659"/>
            <a:ext cx="3259836" cy="400110"/>
          </a:xfrm>
          <a:prstGeom prst="rect">
            <a:avLst/>
          </a:prstGeom>
        </p:spPr>
        <p:txBody>
          <a:bodyPr wrap="square">
            <a:spAutoFit/>
          </a:bodyPr>
          <a:lstStyle/>
          <a:p>
            <a:pPr algn="ctr"/>
            <a:r>
              <a:rPr lang="en-US" sz="1000" dirty="0">
                <a:solidFill>
                  <a:schemeClr val="bg1">
                    <a:lumMod val="50000"/>
                  </a:schemeClr>
                </a:solidFill>
                <a:latin typeface="+mj-lt"/>
              </a:rPr>
              <a:t>Submission Of Application For Public consultation With Draft EIA Report &amp; Ex. Summary To SPCB</a:t>
            </a:r>
          </a:p>
        </p:txBody>
      </p:sp>
      <p:sp>
        <p:nvSpPr>
          <p:cNvPr id="87" name="Rounded Rectangle 86"/>
          <p:cNvSpPr/>
          <p:nvPr/>
        </p:nvSpPr>
        <p:spPr>
          <a:xfrm>
            <a:off x="2095500" y="5908038"/>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171700" y="5934953"/>
            <a:ext cx="3259836" cy="246221"/>
          </a:xfrm>
          <a:prstGeom prst="rect">
            <a:avLst/>
          </a:prstGeom>
        </p:spPr>
        <p:txBody>
          <a:bodyPr wrap="square">
            <a:spAutoFit/>
          </a:bodyPr>
          <a:lstStyle/>
          <a:p>
            <a:pPr algn="ctr"/>
            <a:r>
              <a:rPr lang="en-US" sz="1000" dirty="0">
                <a:solidFill>
                  <a:schemeClr val="bg1">
                    <a:lumMod val="50000"/>
                  </a:schemeClr>
                </a:solidFill>
                <a:latin typeface="+mj-lt"/>
              </a:rPr>
              <a:t>Submission Of final EIA Report To SEIAA</a:t>
            </a:r>
          </a:p>
        </p:txBody>
      </p:sp>
      <p:sp>
        <p:nvSpPr>
          <p:cNvPr id="89" name="Rounded Rectangle 88"/>
          <p:cNvSpPr/>
          <p:nvPr/>
        </p:nvSpPr>
        <p:spPr>
          <a:xfrm>
            <a:off x="2095500" y="6365238"/>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171700" y="6392153"/>
            <a:ext cx="3259836" cy="246221"/>
          </a:xfrm>
          <a:prstGeom prst="rect">
            <a:avLst/>
          </a:prstGeom>
        </p:spPr>
        <p:txBody>
          <a:bodyPr wrap="square">
            <a:spAutoFit/>
          </a:bodyPr>
          <a:lstStyle/>
          <a:p>
            <a:pPr algn="ctr"/>
            <a:r>
              <a:rPr lang="en-US" sz="1000" dirty="0">
                <a:solidFill>
                  <a:schemeClr val="bg1">
                    <a:lumMod val="50000"/>
                  </a:schemeClr>
                </a:solidFill>
              </a:rPr>
              <a:t>Call For EC Meeting</a:t>
            </a:r>
          </a:p>
        </p:txBody>
      </p:sp>
      <p:sp>
        <p:nvSpPr>
          <p:cNvPr id="91" name="Rounded Rectangle 90"/>
          <p:cNvSpPr/>
          <p:nvPr/>
        </p:nvSpPr>
        <p:spPr>
          <a:xfrm>
            <a:off x="2095500" y="6934200"/>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2171700" y="6961115"/>
            <a:ext cx="3259836" cy="246221"/>
          </a:xfrm>
          <a:prstGeom prst="rect">
            <a:avLst/>
          </a:prstGeom>
        </p:spPr>
        <p:txBody>
          <a:bodyPr wrap="square">
            <a:spAutoFit/>
          </a:bodyPr>
          <a:lstStyle/>
          <a:p>
            <a:pPr algn="ctr"/>
            <a:r>
              <a:rPr lang="en-US" sz="1000" dirty="0">
                <a:solidFill>
                  <a:schemeClr val="bg1">
                    <a:lumMod val="50000"/>
                  </a:schemeClr>
                </a:solidFill>
              </a:rPr>
              <a:t>Appraisal By SEAC</a:t>
            </a:r>
          </a:p>
        </p:txBody>
      </p:sp>
      <p:sp>
        <p:nvSpPr>
          <p:cNvPr id="93" name="Rounded Rectangle 92"/>
          <p:cNvSpPr/>
          <p:nvPr/>
        </p:nvSpPr>
        <p:spPr>
          <a:xfrm>
            <a:off x="2095500" y="7340626"/>
            <a:ext cx="3393378" cy="330226"/>
          </a:xfrm>
          <a:prstGeom prst="roundRect">
            <a:avLst/>
          </a:prstGeom>
          <a:solidFill>
            <a:srgbClr val="DFE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171700" y="7367541"/>
            <a:ext cx="3259836" cy="246221"/>
          </a:xfrm>
          <a:prstGeom prst="rect">
            <a:avLst/>
          </a:prstGeom>
        </p:spPr>
        <p:txBody>
          <a:bodyPr wrap="square">
            <a:spAutoFit/>
          </a:bodyPr>
          <a:lstStyle/>
          <a:p>
            <a:pPr algn="ctr"/>
            <a:r>
              <a:rPr lang="en-US" sz="1000" dirty="0">
                <a:solidFill>
                  <a:schemeClr val="bg1">
                    <a:lumMod val="50000"/>
                  </a:schemeClr>
                </a:solidFill>
              </a:rPr>
              <a:t>Issue EC Letter</a:t>
            </a:r>
          </a:p>
        </p:txBody>
      </p:sp>
      <p:pic>
        <p:nvPicPr>
          <p:cNvPr id="100" name="Picture 99"/>
          <p:cNvPicPr>
            <a:picLocks noChangeAspect="1"/>
          </p:cNvPicPr>
          <p:nvPr/>
        </p:nvPicPr>
        <p:blipFill>
          <a:blip r:embed="rId5"/>
          <a:stretch>
            <a:fillRect/>
          </a:stretch>
        </p:blipFill>
        <p:spPr>
          <a:xfrm>
            <a:off x="5769864" y="4318609"/>
            <a:ext cx="71132" cy="1021326"/>
          </a:xfrm>
          <a:prstGeom prst="rect">
            <a:avLst/>
          </a:prstGeom>
        </p:spPr>
      </p:pic>
      <p:pic>
        <p:nvPicPr>
          <p:cNvPr id="101" name="Picture 100"/>
          <p:cNvPicPr>
            <a:picLocks noChangeAspect="1"/>
          </p:cNvPicPr>
          <p:nvPr/>
        </p:nvPicPr>
        <p:blipFill>
          <a:blip r:embed="rId5"/>
          <a:stretch>
            <a:fillRect/>
          </a:stretch>
        </p:blipFill>
        <p:spPr>
          <a:xfrm rot="5400000">
            <a:off x="5573455" y="4179375"/>
            <a:ext cx="71132" cy="359290"/>
          </a:xfrm>
          <a:prstGeom prst="rect">
            <a:avLst/>
          </a:prstGeom>
        </p:spPr>
      </p:pic>
      <p:pic>
        <p:nvPicPr>
          <p:cNvPr id="102" name="Picture 101"/>
          <p:cNvPicPr>
            <a:picLocks noChangeAspect="1"/>
          </p:cNvPicPr>
          <p:nvPr/>
        </p:nvPicPr>
        <p:blipFill>
          <a:blip r:embed="rId5"/>
          <a:stretch>
            <a:fillRect/>
          </a:stretch>
        </p:blipFill>
        <p:spPr>
          <a:xfrm rot="5400000">
            <a:off x="5574694" y="5125539"/>
            <a:ext cx="71132" cy="359290"/>
          </a:xfrm>
          <a:prstGeom prst="rect">
            <a:avLst/>
          </a:prstGeom>
        </p:spPr>
      </p:pic>
      <p:sp>
        <p:nvSpPr>
          <p:cNvPr id="104" name="Rectangle 103"/>
          <p:cNvSpPr/>
          <p:nvPr/>
        </p:nvSpPr>
        <p:spPr>
          <a:xfrm>
            <a:off x="6086148" y="4751438"/>
            <a:ext cx="657552" cy="246221"/>
          </a:xfrm>
          <a:prstGeom prst="rect">
            <a:avLst/>
          </a:prstGeom>
        </p:spPr>
        <p:txBody>
          <a:bodyPr wrap="none">
            <a:spAutoFit/>
          </a:bodyPr>
          <a:lstStyle/>
          <a:p>
            <a:r>
              <a:rPr lang="en-US" sz="1000" dirty="0" smtClean="0">
                <a:solidFill>
                  <a:srgbClr val="178EAF"/>
                </a:solidFill>
              </a:rPr>
              <a:t>120 Days</a:t>
            </a:r>
            <a:endParaRPr lang="en-US" sz="1000" dirty="0">
              <a:solidFill>
                <a:srgbClr val="178EAF"/>
              </a:solidFill>
            </a:endParaRPr>
          </a:p>
        </p:txBody>
      </p:sp>
      <p:pic>
        <p:nvPicPr>
          <p:cNvPr id="117" name="Picture 116"/>
          <p:cNvPicPr>
            <a:picLocks noChangeAspect="1"/>
          </p:cNvPicPr>
          <p:nvPr/>
        </p:nvPicPr>
        <p:blipFill>
          <a:blip r:embed="rId5"/>
          <a:stretch>
            <a:fillRect/>
          </a:stretch>
        </p:blipFill>
        <p:spPr>
          <a:xfrm>
            <a:off x="1777997" y="5320239"/>
            <a:ext cx="71132" cy="558788"/>
          </a:xfrm>
          <a:prstGeom prst="rect">
            <a:avLst/>
          </a:prstGeom>
        </p:spPr>
      </p:pic>
      <p:pic>
        <p:nvPicPr>
          <p:cNvPr id="118" name="Picture 117"/>
          <p:cNvPicPr>
            <a:picLocks noChangeAspect="1"/>
          </p:cNvPicPr>
          <p:nvPr/>
        </p:nvPicPr>
        <p:blipFill>
          <a:blip r:embed="rId5"/>
          <a:stretch>
            <a:fillRect/>
          </a:stretch>
        </p:blipFill>
        <p:spPr>
          <a:xfrm rot="5400000">
            <a:off x="1938718" y="5168516"/>
            <a:ext cx="71132" cy="359290"/>
          </a:xfrm>
          <a:prstGeom prst="rect">
            <a:avLst/>
          </a:prstGeom>
        </p:spPr>
      </p:pic>
      <p:pic>
        <p:nvPicPr>
          <p:cNvPr id="119" name="Picture 118"/>
          <p:cNvPicPr>
            <a:picLocks noChangeAspect="1"/>
          </p:cNvPicPr>
          <p:nvPr/>
        </p:nvPicPr>
        <p:blipFill>
          <a:blip r:embed="rId5"/>
          <a:stretch>
            <a:fillRect/>
          </a:stretch>
        </p:blipFill>
        <p:spPr>
          <a:xfrm rot="5400000">
            <a:off x="1936749" y="5663816"/>
            <a:ext cx="71132" cy="359290"/>
          </a:xfrm>
          <a:prstGeom prst="rect">
            <a:avLst/>
          </a:prstGeom>
        </p:spPr>
      </p:pic>
      <p:sp>
        <p:nvSpPr>
          <p:cNvPr id="120" name="Rectangle 119"/>
          <p:cNvSpPr/>
          <p:nvPr/>
        </p:nvSpPr>
        <p:spPr>
          <a:xfrm>
            <a:off x="1181100" y="5468779"/>
            <a:ext cx="591829" cy="246221"/>
          </a:xfrm>
          <a:prstGeom prst="rect">
            <a:avLst/>
          </a:prstGeom>
        </p:spPr>
        <p:txBody>
          <a:bodyPr wrap="none">
            <a:spAutoFit/>
          </a:bodyPr>
          <a:lstStyle/>
          <a:p>
            <a:r>
              <a:rPr lang="en-US" sz="1000" dirty="0" smtClean="0">
                <a:solidFill>
                  <a:srgbClr val="178EAF"/>
                </a:solidFill>
              </a:rPr>
              <a:t>45 Days</a:t>
            </a:r>
            <a:endParaRPr lang="en-US" sz="1000" dirty="0">
              <a:solidFill>
                <a:srgbClr val="178EAF"/>
              </a:solidFill>
            </a:endParaRPr>
          </a:p>
        </p:txBody>
      </p:sp>
      <p:pic>
        <p:nvPicPr>
          <p:cNvPr id="125" name="Picture 124"/>
          <p:cNvPicPr>
            <a:picLocks noChangeAspect="1"/>
          </p:cNvPicPr>
          <p:nvPr/>
        </p:nvPicPr>
        <p:blipFill>
          <a:blip r:embed="rId5"/>
          <a:stretch>
            <a:fillRect/>
          </a:stretch>
        </p:blipFill>
        <p:spPr>
          <a:xfrm>
            <a:off x="5758168" y="5798843"/>
            <a:ext cx="71132" cy="1014497"/>
          </a:xfrm>
          <a:prstGeom prst="rect">
            <a:avLst/>
          </a:prstGeom>
        </p:spPr>
      </p:pic>
      <p:pic>
        <p:nvPicPr>
          <p:cNvPr id="126" name="Picture 125"/>
          <p:cNvPicPr>
            <a:picLocks noChangeAspect="1"/>
          </p:cNvPicPr>
          <p:nvPr/>
        </p:nvPicPr>
        <p:blipFill>
          <a:blip r:embed="rId5"/>
          <a:stretch>
            <a:fillRect/>
          </a:stretch>
        </p:blipFill>
        <p:spPr>
          <a:xfrm rot="5400000">
            <a:off x="5592379" y="5647121"/>
            <a:ext cx="71132" cy="359290"/>
          </a:xfrm>
          <a:prstGeom prst="rect">
            <a:avLst/>
          </a:prstGeom>
        </p:spPr>
      </p:pic>
      <p:pic>
        <p:nvPicPr>
          <p:cNvPr id="127" name="Picture 126"/>
          <p:cNvPicPr>
            <a:picLocks noChangeAspect="1"/>
          </p:cNvPicPr>
          <p:nvPr/>
        </p:nvPicPr>
        <p:blipFill>
          <a:blip r:embed="rId5"/>
          <a:stretch>
            <a:fillRect/>
          </a:stretch>
        </p:blipFill>
        <p:spPr>
          <a:xfrm rot="5400000">
            <a:off x="1936749" y="6680890"/>
            <a:ext cx="71132" cy="359290"/>
          </a:xfrm>
          <a:prstGeom prst="rect">
            <a:avLst/>
          </a:prstGeom>
        </p:spPr>
      </p:pic>
      <p:sp>
        <p:nvSpPr>
          <p:cNvPr id="128" name="Rectangle 127"/>
          <p:cNvSpPr/>
          <p:nvPr/>
        </p:nvSpPr>
        <p:spPr>
          <a:xfrm>
            <a:off x="5847071" y="6144443"/>
            <a:ext cx="591829" cy="246221"/>
          </a:xfrm>
          <a:prstGeom prst="rect">
            <a:avLst/>
          </a:prstGeom>
        </p:spPr>
        <p:txBody>
          <a:bodyPr wrap="none">
            <a:spAutoFit/>
          </a:bodyPr>
          <a:lstStyle/>
          <a:p>
            <a:r>
              <a:rPr lang="en-US" sz="1000" dirty="0" smtClean="0">
                <a:solidFill>
                  <a:srgbClr val="178EAF"/>
                </a:solidFill>
              </a:rPr>
              <a:t>60 Days</a:t>
            </a:r>
            <a:endParaRPr lang="en-US" sz="1000" dirty="0">
              <a:solidFill>
                <a:srgbClr val="178EAF"/>
              </a:solidFill>
            </a:endParaRPr>
          </a:p>
        </p:txBody>
      </p:sp>
      <p:pic>
        <p:nvPicPr>
          <p:cNvPr id="133" name="Picture 132"/>
          <p:cNvPicPr>
            <a:picLocks noChangeAspect="1"/>
          </p:cNvPicPr>
          <p:nvPr/>
        </p:nvPicPr>
        <p:blipFill>
          <a:blip r:embed="rId5"/>
          <a:stretch>
            <a:fillRect/>
          </a:stretch>
        </p:blipFill>
        <p:spPr>
          <a:xfrm>
            <a:off x="1795768" y="6824969"/>
            <a:ext cx="71132" cy="957649"/>
          </a:xfrm>
          <a:prstGeom prst="rect">
            <a:avLst/>
          </a:prstGeom>
        </p:spPr>
      </p:pic>
      <p:pic>
        <p:nvPicPr>
          <p:cNvPr id="134" name="Picture 133"/>
          <p:cNvPicPr>
            <a:picLocks noChangeAspect="1"/>
          </p:cNvPicPr>
          <p:nvPr/>
        </p:nvPicPr>
        <p:blipFill>
          <a:blip r:embed="rId5"/>
          <a:stretch>
            <a:fillRect/>
          </a:stretch>
        </p:blipFill>
        <p:spPr>
          <a:xfrm rot="5400000">
            <a:off x="5592379" y="6593062"/>
            <a:ext cx="71132" cy="359290"/>
          </a:xfrm>
          <a:prstGeom prst="rect">
            <a:avLst/>
          </a:prstGeom>
        </p:spPr>
      </p:pic>
      <p:pic>
        <p:nvPicPr>
          <p:cNvPr id="135" name="Picture 134"/>
          <p:cNvPicPr>
            <a:picLocks noChangeAspect="1"/>
          </p:cNvPicPr>
          <p:nvPr/>
        </p:nvPicPr>
        <p:blipFill>
          <a:blip r:embed="rId5"/>
          <a:stretch>
            <a:fillRect/>
          </a:stretch>
        </p:blipFill>
        <p:spPr>
          <a:xfrm rot="5400000">
            <a:off x="1946274" y="7567407"/>
            <a:ext cx="71132" cy="359290"/>
          </a:xfrm>
          <a:prstGeom prst="rect">
            <a:avLst/>
          </a:prstGeom>
        </p:spPr>
      </p:pic>
      <p:sp>
        <p:nvSpPr>
          <p:cNvPr id="136" name="Rectangle 135"/>
          <p:cNvSpPr/>
          <p:nvPr/>
        </p:nvSpPr>
        <p:spPr>
          <a:xfrm>
            <a:off x="1181100" y="7194341"/>
            <a:ext cx="591829" cy="246221"/>
          </a:xfrm>
          <a:prstGeom prst="rect">
            <a:avLst/>
          </a:prstGeom>
        </p:spPr>
        <p:txBody>
          <a:bodyPr wrap="none">
            <a:spAutoFit/>
          </a:bodyPr>
          <a:lstStyle/>
          <a:p>
            <a:r>
              <a:rPr lang="en-US" sz="1000" dirty="0" smtClean="0">
                <a:solidFill>
                  <a:srgbClr val="178EAF"/>
                </a:solidFill>
              </a:rPr>
              <a:t>45 Days</a:t>
            </a:r>
            <a:endParaRPr lang="en-US" sz="1000" dirty="0">
              <a:solidFill>
                <a:srgbClr val="178EAF"/>
              </a:solidFill>
            </a:endParaRPr>
          </a:p>
        </p:txBody>
      </p:sp>
      <p:sp>
        <p:nvSpPr>
          <p:cNvPr id="68" name="Rectangle 67"/>
          <p:cNvSpPr/>
          <p:nvPr/>
        </p:nvSpPr>
        <p:spPr>
          <a:xfrm>
            <a:off x="400679" y="8077200"/>
            <a:ext cx="6823709" cy="553998"/>
          </a:xfrm>
          <a:prstGeom prst="rect">
            <a:avLst/>
          </a:prstGeom>
        </p:spPr>
        <p:txBody>
          <a:bodyPr wrap="square">
            <a:spAutoFit/>
          </a:bodyPr>
          <a:lstStyle/>
          <a:p>
            <a:r>
              <a:rPr lang="en-US" sz="1000" dirty="0">
                <a:solidFill>
                  <a:schemeClr val="bg1">
                    <a:lumMod val="50000"/>
                  </a:schemeClr>
                </a:solidFill>
                <a:latin typeface="+mj-lt"/>
              </a:rPr>
              <a:t>Actual time duration in these activities depends on </a:t>
            </a:r>
            <a:r>
              <a:rPr lang="en-US" sz="1000" dirty="0" smtClean="0">
                <a:solidFill>
                  <a:schemeClr val="bg1">
                    <a:lumMod val="50000"/>
                  </a:schemeClr>
                </a:solidFill>
                <a:latin typeface="+mj-lt"/>
              </a:rPr>
              <a:t>processing </a:t>
            </a:r>
            <a:r>
              <a:rPr lang="en-US" sz="1000" dirty="0">
                <a:solidFill>
                  <a:schemeClr val="bg1">
                    <a:lumMod val="50000"/>
                  </a:schemeClr>
                </a:solidFill>
                <a:latin typeface="+mj-lt"/>
              </a:rPr>
              <a:t>time consumed </a:t>
            </a:r>
            <a:r>
              <a:rPr lang="en-US" sz="1000" dirty="0" smtClean="0">
                <a:solidFill>
                  <a:schemeClr val="bg1">
                    <a:lumMod val="50000"/>
                  </a:schemeClr>
                </a:solidFill>
                <a:latin typeface="+mj-lt"/>
              </a:rPr>
              <a:t>by </a:t>
            </a:r>
            <a:r>
              <a:rPr lang="en-US" sz="1000" dirty="0">
                <a:solidFill>
                  <a:schemeClr val="bg1">
                    <a:lumMod val="50000"/>
                  </a:schemeClr>
                </a:solidFill>
                <a:latin typeface="+mj-lt"/>
              </a:rPr>
              <a:t>authorities</a:t>
            </a:r>
          </a:p>
          <a:p>
            <a:r>
              <a:rPr lang="en-US" sz="1000" dirty="0">
                <a:solidFill>
                  <a:schemeClr val="bg1">
                    <a:lumMod val="50000"/>
                  </a:schemeClr>
                </a:solidFill>
                <a:latin typeface="+mj-lt"/>
              </a:rPr>
              <a:t>Zero date is the date of receiving order or advance ( which is later )</a:t>
            </a:r>
          </a:p>
          <a:p>
            <a:r>
              <a:rPr lang="en-US" sz="1000" dirty="0">
                <a:solidFill>
                  <a:schemeClr val="bg1">
                    <a:lumMod val="50000"/>
                  </a:schemeClr>
                </a:solidFill>
                <a:latin typeface="+mj-lt"/>
              </a:rPr>
              <a:t>It is assumed that all data required to be furnished by client shall be supplied in time to consultants.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2183</TotalTime>
  <Words>1055</Words>
  <Application>Microsoft Office PowerPoint</Application>
  <PresentationFormat>Custom</PresentationFormat>
  <Paragraphs>135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Windows User</cp:lastModifiedBy>
  <cp:revision>396</cp:revision>
  <cp:lastPrinted>2018-03-03T08:51:40Z</cp:lastPrinted>
  <dcterms:created xsi:type="dcterms:W3CDTF">2018-02-18T07:33:25Z</dcterms:created>
  <dcterms:modified xsi:type="dcterms:W3CDTF">2019-08-05T10:34:46Z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