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67" r:id="rId5"/>
    <p:sldId id="370"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3" autoAdjust="0"/>
    <p:restoredTop sz="95417" autoAdjust="0"/>
  </p:normalViewPr>
  <p:slideViewPr>
    <p:cSldViewPr>
      <p:cViewPr>
        <p:scale>
          <a:sx n="100" d="100"/>
          <a:sy n="100" d="100"/>
        </p:scale>
        <p:origin x="1134" y="-109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23-10-2018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23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23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23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23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23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23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3342747114"/>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a:t>
                      </a:r>
                      <a:r>
                        <a:rPr lang="en-US" sz="1000" b="1" dirty="0" smtClean="0">
                          <a:solidFill>
                            <a:schemeClr val="bg1">
                              <a:lumMod val="50000"/>
                            </a:schemeClr>
                          </a:solidFill>
                          <a:latin typeface="+mj-lt"/>
                        </a:rPr>
                        <a:t>2 </a:t>
                      </a:r>
                      <a:r>
                        <a:rPr lang="en-US" sz="1000" b="1" dirty="0" smtClean="0">
                          <a:solidFill>
                            <a:schemeClr val="bg1">
                              <a:lumMod val="50000"/>
                            </a:schemeClr>
                          </a:solidFill>
                          <a:latin typeface="+mj-lt"/>
                        </a:rPr>
                        <a:t>KLD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t>
                      </a:r>
                      <a:r>
                        <a:rPr lang="en-US" sz="1000" b="1" dirty="0" smtClean="0">
                          <a:solidFill>
                            <a:schemeClr val="bg1">
                              <a:lumMod val="50000"/>
                            </a:schemeClr>
                          </a:solidFill>
                          <a:latin typeface="+mj-lt"/>
                        </a:rPr>
                        <a:t>Single Effect Forced circulation Evaporation Unit  as per Scope of Work </a:t>
                      </a:r>
                      <a:r>
                        <a:rPr lang="en-US" sz="1000" b="1" dirty="0" smtClean="0">
                          <a:solidFill>
                            <a:schemeClr val="bg1">
                              <a:lumMod val="50000"/>
                            </a:schemeClr>
                          </a:solidFill>
                          <a:latin typeface="+mj-lt"/>
                        </a:rPr>
                        <a:t>(2 </a:t>
                      </a:r>
                      <a:r>
                        <a:rPr lang="en-US" sz="1000" b="1" dirty="0" smtClean="0">
                          <a:solidFill>
                            <a:schemeClr val="bg1">
                              <a:lumMod val="50000"/>
                            </a:schemeClr>
                          </a:solidFill>
                          <a:latin typeface="+mj-lt"/>
                        </a:rPr>
                        <a:t>KLD)</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6432972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a:t>
                      </a:r>
                      <a:r>
                        <a:rPr lang="en-IN" sz="1000" b="1" dirty="0" smtClean="0">
                          <a:solidFill>
                            <a:schemeClr val="tx1">
                              <a:lumMod val="50000"/>
                              <a:lumOff val="50000"/>
                            </a:schemeClr>
                          </a:solidFill>
                          <a:latin typeface="+mj-lt"/>
                        </a:rPr>
                        <a:t>ENVQ8915</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Quotation Date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smtClean="0">
                          <a:solidFill>
                            <a:schemeClr val="tx1">
                              <a:lumMod val="50000"/>
                              <a:lumOff val="50000"/>
                            </a:schemeClr>
                          </a:solidFill>
                          <a:effectLst/>
                          <a:latin typeface="+mn-lt"/>
                          <a:ea typeface="+mn-ea"/>
                          <a:cs typeface="+mn-cs"/>
                        </a:rPr>
                        <a:t>To,</a:t>
                      </a:r>
                    </a:p>
                    <a:p>
                      <a:r>
                        <a:rPr lang="en-IN" sz="1000" b="1" dirty="0" smtClean="0">
                          <a:solidFill>
                            <a:schemeClr val="tx1">
                              <a:lumMod val="50000"/>
                              <a:lumOff val="50000"/>
                            </a:schemeClr>
                          </a:solidFill>
                          <a:effectLst/>
                          <a:latin typeface="+mn-lt"/>
                          <a:ea typeface="+mn-ea"/>
                          <a:cs typeface="+mn-cs"/>
                        </a:rPr>
                        <a:t>Phone </a:t>
                      </a:r>
                      <a:r>
                        <a:rPr lang="en-IN" sz="1000" b="1" dirty="0" smtClean="0">
                          <a:solidFill>
                            <a:schemeClr val="tx1">
                              <a:lumMod val="50000"/>
                              <a:lumOff val="50000"/>
                            </a:schemeClr>
                          </a:solidFill>
                          <a:effectLst/>
                          <a:latin typeface="+mn-lt"/>
                          <a:ea typeface="+mn-ea"/>
                          <a:cs typeface="+mn-cs"/>
                        </a:rPr>
                        <a:t>: +91 XXXXXXXXXX</a:t>
                      </a:r>
                      <a:endParaRPr lang="en-IN" sz="1000" b="1" dirty="0">
                        <a:solidFill>
                          <a:schemeClr val="tx1">
                            <a:lumMod val="50000"/>
                            <a:lumOff val="50000"/>
                          </a:schemeClr>
                        </a:solidFill>
                        <a:effectLst/>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err="1"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32399049"/>
              </p:ext>
            </p:extLst>
          </p:nvPr>
        </p:nvGraphicFramePr>
        <p:xfrm>
          <a:off x="285750" y="1981200"/>
          <a:ext cx="6991350" cy="5815146"/>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Supervision</a:t>
                      </a:r>
                      <a:r>
                        <a:rPr lang="en-US" sz="1000" b="1" i="0" u="none" strike="noStrike" baseline="0" dirty="0" smtClean="0">
                          <a:solidFill>
                            <a:srgbClr val="7F7F7F"/>
                          </a:solidFill>
                          <a:effectLst/>
                          <a:latin typeface="+mj-lt"/>
                        </a:rPr>
                        <a:t> of Installation &amp; Commissioning will be in our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a:t>
                      </a:r>
                      <a:r>
                        <a:rPr lang="en-US" sz="1000" b="1" i="0" u="none" strike="noStrike" dirty="0" smtClean="0">
                          <a:solidFill>
                            <a:srgbClr val="7F7F7F"/>
                          </a:solidFill>
                          <a:effectLst/>
                          <a:latin typeface="+mj-lt"/>
                        </a:rPr>
                        <a:t>Supply/ laying and termination of incoming power cables up to local electrical panel.</a:t>
                      </a:r>
                    </a:p>
                    <a:p>
                      <a:pPr algn="l" fontAlgn="ctr"/>
                      <a:r>
                        <a:rPr lang="en-US" sz="1000" b="1" i="0" u="none" strike="noStrike" dirty="0" smtClean="0">
                          <a:solidFill>
                            <a:srgbClr val="7F7F7F"/>
                          </a:solidFill>
                          <a:effectLst/>
                          <a:latin typeface="+mj-lt"/>
                        </a:rPr>
                        <a:t>2. </a:t>
                      </a:r>
                      <a:r>
                        <a:rPr lang="en-US" sz="1000" b="1" i="0" u="none" strike="noStrike" dirty="0" smtClean="0">
                          <a:solidFill>
                            <a:srgbClr val="7F7F7F"/>
                          </a:solidFill>
                          <a:effectLst/>
                          <a:latin typeface="+mj-lt"/>
                        </a:rPr>
                        <a:t>Any emergency/ critical power supply.</a:t>
                      </a:r>
                    </a:p>
                    <a:p>
                      <a:pPr algn="l" fontAlgn="ctr"/>
                      <a:r>
                        <a:rPr lang="en-US" sz="1000" b="1" i="0" u="none" strike="noStrike" dirty="0" smtClean="0">
                          <a:solidFill>
                            <a:srgbClr val="7F7F7F"/>
                          </a:solidFill>
                          <a:effectLst/>
                          <a:latin typeface="+mj-lt"/>
                        </a:rPr>
                        <a:t>3. </a:t>
                      </a:r>
                      <a:r>
                        <a:rPr lang="en-US" sz="1000" b="1" i="0" u="none" strike="noStrike" dirty="0" smtClean="0">
                          <a:solidFill>
                            <a:srgbClr val="7F7F7F"/>
                          </a:solidFill>
                          <a:effectLst/>
                          <a:latin typeface="+mj-lt"/>
                        </a:rPr>
                        <a:t>Any other studies or modification of the scope shall be carried out with extra costs.</a:t>
                      </a:r>
                    </a:p>
                    <a:p>
                      <a:pPr algn="l" fontAlgn="ctr"/>
                      <a:r>
                        <a:rPr lang="en-US" sz="1000" b="1" i="0" u="none" strike="noStrike" dirty="0" smtClean="0">
                          <a:solidFill>
                            <a:srgbClr val="7F7F7F"/>
                          </a:solidFill>
                          <a:effectLst/>
                          <a:latin typeface="+mj-lt"/>
                        </a:rPr>
                        <a:t>4. </a:t>
                      </a:r>
                      <a:r>
                        <a:rPr lang="en-US" sz="1000" b="1" i="0" u="none" strike="noStrike" dirty="0" smtClean="0">
                          <a:solidFill>
                            <a:srgbClr val="7F7F7F"/>
                          </a:solidFill>
                          <a:effectLst/>
                          <a:latin typeface="+mj-lt"/>
                        </a:rPr>
                        <a:t>Liaison work (if any) will not be in scope of Environ</a:t>
                      </a:r>
                    </a:p>
                    <a:p>
                      <a:pPr algn="l" fontAlgn="ctr"/>
                      <a:r>
                        <a:rPr lang="en-US" sz="1000" b="1" i="0" u="none" strike="noStrike" dirty="0" smtClean="0">
                          <a:solidFill>
                            <a:srgbClr val="7F7F7F"/>
                          </a:solidFill>
                          <a:effectLst/>
                          <a:latin typeface="+mj-lt"/>
                        </a:rPr>
                        <a:t>5. </a:t>
                      </a:r>
                      <a:r>
                        <a:rPr lang="en-US" sz="1000" b="1" i="0" u="none" strike="noStrike" dirty="0" smtClean="0">
                          <a:solidFill>
                            <a:srgbClr val="7F7F7F"/>
                          </a:solidFill>
                          <a:effectLst/>
                          <a:latin typeface="+mj-lt"/>
                        </a:rPr>
                        <a:t>Safety and security by client. </a:t>
                      </a:r>
                    </a:p>
                    <a:p>
                      <a:pPr algn="l" fontAlgn="ctr"/>
                      <a:r>
                        <a:rPr lang="en-US" sz="1000" b="1" i="0" u="none" strike="noStrike" dirty="0" smtClean="0">
                          <a:solidFill>
                            <a:srgbClr val="7F7F7F"/>
                          </a:solidFill>
                          <a:effectLst/>
                          <a:latin typeface="+mj-lt"/>
                        </a:rPr>
                        <a:t>6. </a:t>
                      </a:r>
                      <a:r>
                        <a:rPr lang="en-US" sz="1000" b="1" i="0" u="none" strike="noStrike" dirty="0" smtClean="0">
                          <a:solidFill>
                            <a:srgbClr val="7F7F7F"/>
                          </a:solidFill>
                          <a:effectLst/>
                          <a:latin typeface="+mj-lt"/>
                        </a:rPr>
                        <a:t>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a16="http://schemas.microsoft.com/office/drawing/2014/main" xmlns=""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21382202"/>
              </p:ext>
            </p:extLst>
          </p:nvPr>
        </p:nvGraphicFramePr>
        <p:xfrm>
          <a:off x="342900" y="2108414"/>
          <a:ext cx="6895974" cy="3390900"/>
        </p:xfrm>
        <a:graphic>
          <a:graphicData uri="http://schemas.openxmlformats.org/drawingml/2006/table">
            <a:tbl>
              <a:tblPr firstRow="1" bandRow="1">
                <a:tableStyleId>{5C22544A-7EE6-4342-B048-85BDC9FD1C3A}</a:tableStyleId>
              </a:tblPr>
              <a:tblGrid>
                <a:gridCol w="291189">
                  <a:extLst>
                    <a:ext uri="{9D8B030D-6E8A-4147-A177-3AD203B41FA5}">
                      <a16:colId xmlns:a16="http://schemas.microsoft.com/office/drawing/2014/main" xmlns="" val="3373966583"/>
                    </a:ext>
                  </a:extLst>
                </a:gridCol>
                <a:gridCol w="3957349">
                  <a:extLst>
                    <a:ext uri="{9D8B030D-6E8A-4147-A177-3AD203B41FA5}">
                      <a16:colId xmlns:a16="http://schemas.microsoft.com/office/drawing/2014/main" xmlns="" val="3157014140"/>
                    </a:ext>
                  </a:extLst>
                </a:gridCol>
                <a:gridCol w="1323718"/>
                <a:gridCol w="1323718">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Unit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Evaporation Capacity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90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Product Feed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LPH</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100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pH</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product Feed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Concentrate Outlet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Outlet/Salt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Around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a:solidFill>
                            <a:srgbClr val="808080"/>
                          </a:solidFill>
                          <a:effectLst/>
                          <a:latin typeface="Calibri" panose="020F0502020204030204" pitchFamily="34" charset="0"/>
                        </a:rPr>
                        <a:t>8</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Operating Hours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err="1" smtClean="0">
                          <a:solidFill>
                            <a:srgbClr val="808080"/>
                          </a:solidFill>
                          <a:effectLst/>
                          <a:latin typeface="Calibri" panose="020F0502020204030204" pitchFamily="34" charset="0"/>
                        </a:rPr>
                        <a:t>Hrs</a:t>
                      </a:r>
                      <a:r>
                        <a:rPr lang="en-US" sz="1000" b="0" i="0" u="none" strike="noStrike" dirty="0" smtClean="0">
                          <a:solidFill>
                            <a:srgbClr val="808080"/>
                          </a:solidFill>
                          <a:effectLst/>
                          <a:latin typeface="Calibri" panose="020F0502020204030204" pitchFamily="34" charset="0"/>
                        </a:rPr>
                        <a:t>/Day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(B1)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Inlet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Outlet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Quantity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a:t>
                      </a:r>
                      <a:r>
                        <a:rPr lang="en-US" sz="1000" b="0" i="0" u="none" strike="noStrike" baseline="30000" dirty="0" smtClean="0">
                          <a:solidFill>
                            <a:srgbClr val="808080"/>
                          </a:solidFill>
                          <a:effectLst/>
                          <a:latin typeface="Calibri" panose="020F0502020204030204" pitchFamily="34" charset="0"/>
                        </a:rPr>
                        <a:t>3</a:t>
                      </a:r>
                      <a:r>
                        <a:rPr lang="en-US" sz="1000" b="0" i="0" u="none" strike="noStrike" dirty="0" smtClean="0">
                          <a:solidFill>
                            <a:srgbClr val="808080"/>
                          </a:solidFill>
                          <a:effectLst/>
                          <a:latin typeface="Calibri" panose="020F0502020204030204" pitchFamily="34" charset="0"/>
                        </a:rPr>
                        <a:t>/</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Pressure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Kg/cm</a:t>
                      </a:r>
                      <a:r>
                        <a:rPr lang="en-US" sz="1000" b="0" i="0" u="none" strike="noStrike" baseline="30000" dirty="0" smtClean="0">
                          <a:solidFill>
                            <a:srgbClr val="808080"/>
                          </a:solidFill>
                          <a:effectLst/>
                          <a:latin typeface="Calibri" panose="020F0502020204030204" pitchFamily="34" charset="0"/>
                        </a:rPr>
                        <a:t>2</a:t>
                      </a:r>
                      <a:endParaRPr lang="en-US" sz="1000" b="0" i="0" u="none" strike="noStrike" baseline="30000"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Consumption</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90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Power Requirement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HP</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Electricity Supply Required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3P/AC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And Material Of Construction </a:t>
            </a:r>
            <a:r>
              <a:rPr lang="en-US" sz="1400" b="1" dirty="0">
                <a:solidFill>
                  <a:schemeClr val="bg1">
                    <a:lumMod val="50000"/>
                  </a:schemeClr>
                </a:solidFill>
                <a:cs typeface="Tahoma"/>
              </a:rPr>
              <a:t>( MEE )</a:t>
            </a:r>
            <a:endParaRPr lang="en-US" sz="1400" b="1" dirty="0" smtClean="0">
              <a:solidFill>
                <a:schemeClr val="bg1">
                  <a:lumMod val="50000"/>
                </a:schemeClr>
              </a:solidFill>
              <a:latin typeface="+mj-lt"/>
              <a:cs typeface="Tahoma"/>
            </a:endParaRPr>
          </a:p>
        </p:txBody>
      </p:sp>
      <p:sp>
        <p:nvSpPr>
          <p:cNvPr id="10" name="object 20">
            <a:extLst>
              <a:ext uri="{FF2B5EF4-FFF2-40B4-BE49-F238E27FC236}">
                <a16:creationId xmlns:a16="http://schemas.microsoft.com/office/drawing/2014/main" xmlns=""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34506446"/>
              </p:ext>
            </p:extLst>
          </p:nvPr>
        </p:nvGraphicFramePr>
        <p:xfrm>
          <a:off x="342900" y="2108414"/>
          <a:ext cx="6895974" cy="5936022"/>
        </p:xfrm>
        <a:graphic>
          <a:graphicData uri="http://schemas.openxmlformats.org/drawingml/2006/table">
            <a:tbl>
              <a:tblPr firstRow="1" bandRow="1">
                <a:tableStyleId>{5C22544A-7EE6-4342-B048-85BDC9FD1C3A}</a:tableStyleId>
              </a:tblPr>
              <a:tblGrid>
                <a:gridCol w="291189">
                  <a:extLst>
                    <a:ext uri="{9D8B030D-6E8A-4147-A177-3AD203B41FA5}">
                      <a16:colId xmlns:a16="http://schemas.microsoft.com/office/drawing/2014/main" xmlns="" val="3373966583"/>
                    </a:ext>
                  </a:extLst>
                </a:gridCol>
                <a:gridCol w="3957349">
                  <a:extLst>
                    <a:ext uri="{9D8B030D-6E8A-4147-A177-3AD203B41FA5}">
                      <a16:colId xmlns:a16="http://schemas.microsoft.com/office/drawing/2014/main" xmlns="" val="3157014140"/>
                    </a:ext>
                  </a:extLst>
                </a:gridCol>
                <a:gridCol w="1323718"/>
                <a:gridCol w="1323718">
                  <a:extLst>
                    <a:ext uri="{9D8B030D-6E8A-4147-A177-3AD203B41FA5}">
                      <a16:colId xmlns:a16="http://schemas.microsoft.com/office/drawing/2014/main" xmlns="" val="1971015666"/>
                    </a:ext>
                  </a:extLst>
                </a:gridCol>
              </a:tblGrid>
              <a:tr h="29083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Equipment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995903">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err="1" smtClean="0">
                          <a:solidFill>
                            <a:srgbClr val="808080"/>
                          </a:solidFill>
                          <a:effectLst/>
                          <a:latin typeface="Calibri" panose="020F0502020204030204" pitchFamily="34" charset="0"/>
                        </a:rPr>
                        <a:t>Calandria</a:t>
                      </a:r>
                      <a:endParaRPr lang="en-US" sz="1000" b="1" i="0" u="sng" strike="noStrike" dirty="0" smtClean="0">
                        <a:solidFill>
                          <a:srgbClr val="808080"/>
                        </a:solidFill>
                        <a:effectLst/>
                        <a:latin typeface="Calibri" panose="020F0502020204030204" pitchFamily="34" charset="0"/>
                      </a:endParaRPr>
                    </a:p>
                    <a:p>
                      <a:pPr algn="l" fontAlgn="ctr"/>
                      <a:r>
                        <a:rPr lang="en-US" sz="1000" b="0" i="0" u="none" strike="noStrike" dirty="0" smtClean="0">
                          <a:solidFill>
                            <a:srgbClr val="808080"/>
                          </a:solidFill>
                          <a:effectLst/>
                          <a:latin typeface="Calibri" panose="020F0502020204030204" pitchFamily="34" charset="0"/>
                        </a:rPr>
                        <a:t>Tubes (Seamless)</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Main Shell</a:t>
                      </a:r>
                    </a:p>
                    <a:p>
                      <a:pPr algn="l" fontAlgn="ctr"/>
                      <a:r>
                        <a:rPr lang="en-US" sz="1000" b="0" i="0" u="none" strike="noStrike" dirty="0" smtClean="0">
                          <a:solidFill>
                            <a:srgbClr val="808080"/>
                          </a:solidFill>
                          <a:effectLst/>
                          <a:latin typeface="Calibri" panose="020F0502020204030204" pitchFamily="34" charset="0"/>
                        </a:rPr>
                        <a:t>Chanel Shell</a:t>
                      </a:r>
                    </a:p>
                    <a:p>
                      <a:pPr algn="l" fontAlgn="ctr"/>
                      <a:r>
                        <a:rPr lang="en-US" sz="1000" b="0" i="0" u="none" strike="noStrike" dirty="0" smtClean="0">
                          <a:solidFill>
                            <a:srgbClr val="808080"/>
                          </a:solidFill>
                          <a:effectLst/>
                          <a:latin typeface="Calibri" panose="020F0502020204030204" pitchFamily="34" charset="0"/>
                        </a:rPr>
                        <a:t>Dish Ends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713877">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Surface Condenser</a:t>
                      </a:r>
                    </a:p>
                    <a:p>
                      <a:pPr algn="l" fontAlgn="ctr"/>
                      <a:r>
                        <a:rPr lang="en-US" sz="1000" b="0" i="0" u="none" strike="noStrike" dirty="0" smtClean="0">
                          <a:solidFill>
                            <a:srgbClr val="808080"/>
                          </a:solidFill>
                          <a:effectLst/>
                          <a:latin typeface="Calibri" panose="020F0502020204030204" pitchFamily="34" charset="0"/>
                        </a:rPr>
                        <a:t>Tubes (ERW)</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Shell</a:t>
                      </a:r>
                      <a:r>
                        <a:rPr lang="en-US" sz="1000" b="0" i="0" u="none" strike="noStrike" baseline="0" dirty="0" smtClean="0">
                          <a:solidFill>
                            <a:srgbClr val="808080"/>
                          </a:solidFill>
                          <a:effectLst/>
                          <a:latin typeface="Calibri" panose="020F0502020204030204" pitchFamily="34" charset="0"/>
                        </a:rPr>
                        <a:t> / </a:t>
                      </a:r>
                      <a:r>
                        <a:rPr lang="en-US" sz="1000" b="0" i="0" u="none" strike="noStrike" dirty="0" smtClean="0">
                          <a:solidFill>
                            <a:srgbClr val="808080"/>
                          </a:solidFill>
                          <a:effectLst/>
                          <a:latin typeface="Calibri" panose="020F0502020204030204" pitchFamily="34" charset="0"/>
                        </a:rPr>
                        <a:t>Chanel Shell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4982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Vapor Separators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Feed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Condensate Pot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854890">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Process Pumps With Motor</a:t>
                      </a:r>
                    </a:p>
                    <a:p>
                      <a:pPr algn="l" fontAlgn="ctr"/>
                      <a:r>
                        <a:rPr lang="en-US" sz="1000" b="0" i="0" u="none" strike="noStrike" dirty="0" smtClean="0">
                          <a:solidFill>
                            <a:srgbClr val="808080"/>
                          </a:solidFill>
                          <a:effectLst/>
                          <a:latin typeface="Calibri" panose="020F0502020204030204" pitchFamily="34" charset="0"/>
                        </a:rPr>
                        <a:t>Feed Pump</a:t>
                      </a:r>
                    </a:p>
                    <a:p>
                      <a:pPr algn="l" fontAlgn="ctr"/>
                      <a:r>
                        <a:rPr lang="en-US" sz="1000" b="0" i="0" u="none" strike="noStrike" dirty="0" smtClean="0">
                          <a:solidFill>
                            <a:srgbClr val="808080"/>
                          </a:solidFill>
                          <a:effectLst/>
                          <a:latin typeface="Calibri" panose="020F0502020204030204" pitchFamily="34" charset="0"/>
                        </a:rPr>
                        <a:t>Re-Circulation</a:t>
                      </a:r>
                      <a:r>
                        <a:rPr lang="en-US" sz="1000" b="0" i="0" u="none" strike="noStrike" baseline="0" dirty="0" smtClean="0">
                          <a:solidFill>
                            <a:srgbClr val="808080"/>
                          </a:solidFill>
                          <a:effectLst/>
                          <a:latin typeface="Calibri" panose="020F0502020204030204" pitchFamily="34" charset="0"/>
                        </a:rPr>
                        <a:t> Pump</a:t>
                      </a:r>
                    </a:p>
                    <a:p>
                      <a:pPr algn="l" fontAlgn="ctr"/>
                      <a:r>
                        <a:rPr lang="en-US" sz="1000" b="0" i="0" u="none" strike="noStrike" baseline="0" dirty="0" smtClean="0">
                          <a:solidFill>
                            <a:srgbClr val="808080"/>
                          </a:solidFill>
                          <a:effectLst/>
                          <a:latin typeface="Calibri" panose="020F0502020204030204" pitchFamily="34" charset="0"/>
                        </a:rPr>
                        <a:t>Concentrate Pump</a:t>
                      </a:r>
                    </a:p>
                    <a:p>
                      <a:pPr algn="l" fontAlgn="ctr"/>
                      <a:r>
                        <a:rPr lang="en-US" sz="1000" b="0" i="0" u="none" strike="noStrike" baseline="0" dirty="0" smtClean="0">
                          <a:solidFill>
                            <a:srgbClr val="808080"/>
                          </a:solidFill>
                          <a:effectLst/>
                          <a:latin typeface="Calibri" panose="020F0502020204030204" pitchFamily="34" charset="0"/>
                        </a:rPr>
                        <a:t>Condensate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4982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Ring Vacuum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PSS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95903">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Pipes &amp; Fittings</a:t>
                      </a:r>
                    </a:p>
                    <a:p>
                      <a:pPr algn="l" fontAlgn="ctr"/>
                      <a:r>
                        <a:rPr lang="en-US" sz="1000" b="0" i="0" u="none" strike="noStrike" dirty="0" smtClean="0">
                          <a:solidFill>
                            <a:srgbClr val="808080"/>
                          </a:solidFill>
                          <a:effectLst/>
                          <a:latin typeface="Calibri" panose="020F0502020204030204" pitchFamily="34" charset="0"/>
                        </a:rPr>
                        <a:t>Process Piping</a:t>
                      </a:r>
                    </a:p>
                    <a:p>
                      <a:pPr algn="l" fontAlgn="ctr"/>
                      <a:r>
                        <a:rPr lang="en-US" sz="1000" b="0" i="0" u="none" strike="noStrike" dirty="0" smtClean="0">
                          <a:solidFill>
                            <a:srgbClr val="808080"/>
                          </a:solidFill>
                          <a:effectLst/>
                          <a:latin typeface="Calibri" panose="020F0502020204030204" pitchFamily="34" charset="0"/>
                        </a:rPr>
                        <a:t>Vapor Ducting</a:t>
                      </a:r>
                    </a:p>
                    <a:p>
                      <a:pPr algn="l" fontAlgn="ctr"/>
                      <a:r>
                        <a:rPr lang="en-US" sz="1000" b="0" i="0" u="none" strike="noStrike" dirty="0" smtClean="0">
                          <a:solidFill>
                            <a:srgbClr val="808080"/>
                          </a:solidFill>
                          <a:effectLst/>
                          <a:latin typeface="Calibri" panose="020F0502020204030204" pitchFamily="34" charset="0"/>
                        </a:rPr>
                        <a:t>Condensate Piping</a:t>
                      </a:r>
                    </a:p>
                    <a:p>
                      <a:pPr algn="l" fontAlgn="ctr"/>
                      <a:r>
                        <a:rPr lang="en-US" sz="1000" b="0" i="0" u="none" strike="noStrike" dirty="0" smtClean="0">
                          <a:solidFill>
                            <a:srgbClr val="808080"/>
                          </a:solidFill>
                          <a:effectLst/>
                          <a:latin typeface="Calibri" panose="020F0502020204030204" pitchFamily="34" charset="0"/>
                        </a:rPr>
                        <a:t>Non-Condensate Piping</a:t>
                      </a:r>
                    </a:p>
                    <a:p>
                      <a:pPr algn="l" fontAlgn="ctr"/>
                      <a:r>
                        <a:rPr lang="en-US" sz="1000" b="0" i="0" u="none" strike="noStrike" dirty="0" smtClean="0">
                          <a:solidFill>
                            <a:srgbClr val="808080"/>
                          </a:solidFill>
                          <a:effectLst/>
                          <a:latin typeface="Calibri" panose="020F0502020204030204" pitchFamily="34" charset="0"/>
                        </a:rPr>
                        <a:t>Seal Water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a:t>
                      </a:r>
                      <a:r>
                        <a:rPr lang="en-US" sz="1000" b="0" i="0" u="none" strike="noStrike" baseline="0" dirty="0" smtClean="0">
                          <a:solidFill>
                            <a:srgbClr val="808080"/>
                          </a:solidFill>
                          <a:effectLst/>
                          <a:latin typeface="Calibri" panose="020F0502020204030204" pitchFamily="34" charset="0"/>
                        </a:rPr>
                        <a:t> 304</a:t>
                      </a:r>
                    </a:p>
                    <a:p>
                      <a:pPr algn="ctr" fontAlgn="ctr"/>
                      <a:r>
                        <a:rPr lang="en-US" sz="1000" b="0" i="0" u="none" strike="noStrike" baseline="0"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13877">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Electrical Panel</a:t>
                      </a:r>
                    </a:p>
                    <a:p>
                      <a:pPr algn="l" fontAlgn="ctr"/>
                      <a:r>
                        <a:rPr lang="en-US" sz="1000" b="0" i="0" u="none" strike="noStrike" dirty="0" smtClean="0">
                          <a:solidFill>
                            <a:srgbClr val="808080"/>
                          </a:solidFill>
                          <a:effectLst/>
                          <a:latin typeface="Calibri" panose="020F0502020204030204" pitchFamily="34" charset="0"/>
                        </a:rPr>
                        <a:t>Common MCC Panel Cables (Client Scope)</a:t>
                      </a:r>
                    </a:p>
                    <a:p>
                      <a:pPr algn="l" fontAlgn="ctr"/>
                      <a:r>
                        <a:rPr lang="en-US" sz="1000" b="0" i="0" u="none" strike="noStrike" dirty="0" smtClean="0">
                          <a:solidFill>
                            <a:srgbClr val="808080"/>
                          </a:solidFill>
                          <a:effectLst/>
                          <a:latin typeface="Calibri" panose="020F0502020204030204" pitchFamily="34" charset="0"/>
                        </a:rPr>
                        <a:t>Earthling (Client Scope)</a:t>
                      </a:r>
                    </a:p>
                    <a:p>
                      <a:pPr algn="l" fontAlgn="ctr"/>
                      <a:r>
                        <a:rPr lang="en-US" sz="1000" b="0" i="0" u="none" strike="noStrike" dirty="0" smtClean="0">
                          <a:solidFill>
                            <a:srgbClr val="808080"/>
                          </a:solidFill>
                          <a:effectLst/>
                          <a:latin typeface="Calibri" panose="020F0502020204030204" pitchFamily="34" charset="0"/>
                        </a:rPr>
                        <a:t>Cable Trays(Client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Standard MS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72864">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Instrumentation</a:t>
                      </a:r>
                    </a:p>
                    <a:p>
                      <a:pPr algn="l" fontAlgn="ctr"/>
                      <a:r>
                        <a:rPr lang="en-US" sz="1000" b="0" i="0" u="none" strike="noStrike" dirty="0" smtClean="0">
                          <a:solidFill>
                            <a:srgbClr val="808080"/>
                          </a:solidFill>
                          <a:effectLst/>
                          <a:latin typeface="Calibri" panose="020F0502020204030204" pitchFamily="34" charset="0"/>
                        </a:rPr>
                        <a:t>Rota-meters</a:t>
                      </a:r>
                    </a:p>
                    <a:p>
                      <a:pPr algn="l" fontAlgn="ctr"/>
                      <a:r>
                        <a:rPr lang="en-US" sz="1000" b="0" i="0" u="none" strike="noStrike" dirty="0" smtClean="0">
                          <a:solidFill>
                            <a:srgbClr val="808080"/>
                          </a:solidFill>
                          <a:effectLst/>
                          <a:latin typeface="Calibri" panose="020F0502020204030204" pitchFamily="34" charset="0"/>
                        </a:rPr>
                        <a:t>Vacuum Gauge</a:t>
                      </a:r>
                    </a:p>
                    <a:p>
                      <a:pPr algn="l" fontAlgn="ctr"/>
                      <a:r>
                        <a:rPr lang="en-US" sz="1000" b="0" i="0" u="none" strike="noStrike" dirty="0" smtClean="0">
                          <a:solidFill>
                            <a:srgbClr val="808080"/>
                          </a:solidFill>
                          <a:effectLst/>
                          <a:latin typeface="Calibri" panose="020F0502020204030204" pitchFamily="34" charset="0"/>
                        </a:rPr>
                        <a:t>Temperature Gauge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2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273729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5</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Work</a:t>
            </a:r>
          </a:p>
        </p:txBody>
      </p:sp>
      <p:sp>
        <p:nvSpPr>
          <p:cNvPr id="10" name="object 20">
            <a:extLst>
              <a:ext uri="{FF2B5EF4-FFF2-40B4-BE49-F238E27FC236}">
                <a16:creationId xmlns:a16="http://schemas.microsoft.com/office/drawing/2014/main" xmlns=""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877242505"/>
              </p:ext>
            </p:extLst>
          </p:nvPr>
        </p:nvGraphicFramePr>
        <p:xfrm>
          <a:off x="342900" y="2108414"/>
          <a:ext cx="6895974" cy="3228975"/>
        </p:xfrm>
        <a:graphic>
          <a:graphicData uri="http://schemas.openxmlformats.org/drawingml/2006/table">
            <a:tbl>
              <a:tblPr firstRow="1" bandRow="1">
                <a:tableStyleId>{5C22544A-7EE6-4342-B048-85BDC9FD1C3A}</a:tableStyleId>
              </a:tblPr>
              <a:tblGrid>
                <a:gridCol w="291189">
                  <a:extLst>
                    <a:ext uri="{9D8B030D-6E8A-4147-A177-3AD203B41FA5}">
                      <a16:colId xmlns:a16="http://schemas.microsoft.com/office/drawing/2014/main" xmlns="" val="3373966583"/>
                    </a:ext>
                  </a:extLst>
                </a:gridCol>
                <a:gridCol w="3957349">
                  <a:extLst>
                    <a:ext uri="{9D8B030D-6E8A-4147-A177-3AD203B41FA5}">
                      <a16:colId xmlns:a16="http://schemas.microsoft.com/office/drawing/2014/main" xmlns="" val="3157014140"/>
                    </a:ext>
                  </a:extLst>
                </a:gridCol>
                <a:gridCol w="1323718"/>
                <a:gridCol w="1323718">
                  <a:extLst>
                    <a:ext uri="{9D8B030D-6E8A-4147-A177-3AD203B41FA5}">
                      <a16:colId xmlns:a16="http://schemas.microsoft.com/office/drawing/2014/main" xmlns="" val="1971015666"/>
                    </a:ext>
                  </a:extLst>
                </a:gridCol>
              </a:tblGrid>
              <a:tr h="0">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Particulars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Environ Scope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Client Scope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Design, Engineering &amp; Supply Of above </a:t>
                      </a:r>
                      <a:r>
                        <a:rPr lang="en-US" sz="1000" b="0" i="0" u="none" strike="noStrike" dirty="0" err="1" smtClean="0">
                          <a:solidFill>
                            <a:srgbClr val="808080"/>
                          </a:solidFill>
                          <a:effectLst/>
                          <a:latin typeface="Calibri" panose="020F0502020204030204" pitchFamily="34" charset="0"/>
                        </a:rPr>
                        <a:t>Equipments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Supervision Of erection and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Training Of Operator to Operate the plant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Submission Of documents &amp; Drawings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and Platform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Tower, C.T. Pumps,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Boiler &amp; Steam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Civil &amp; Foundation and ETP Tanks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9</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Cable &amp; Cable Trays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Insulations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Skilled and Unskilled Workers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Erection Of Equipment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&amp; Piping Fabrication at Site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Three phase Power Supply to Electrical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Painting Of Structure &amp;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All Piping Out Of battery Limit.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Transportation Charges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Anything, Which is not mentioned Specially in our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4170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2506</TotalTime>
  <Words>986</Words>
  <Application>Microsoft Office PowerPoint</Application>
  <PresentationFormat>Custom</PresentationFormat>
  <Paragraphs>332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528</cp:revision>
  <cp:lastPrinted>2018-03-03T08:51:40Z</cp:lastPrinted>
  <dcterms:created xsi:type="dcterms:W3CDTF">2018-02-18T07:33:25Z</dcterms:created>
  <dcterms:modified xsi:type="dcterms:W3CDTF">2018-10-23T11:45:06Z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