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5" r:id="rId2"/>
    <p:sldId id="336" r:id="rId3"/>
    <p:sldId id="344" r:id="rId4"/>
    <p:sldId id="345" r:id="rId5"/>
    <p:sldId id="346" r:id="rId6"/>
  </p:sldIdLst>
  <p:sldSz cx="7543800" cy="10058400"/>
  <p:notesSz cx="7543800" cy="10058400"/>
  <p:defaultTextStyle>
    <a:defPPr>
      <a:defRPr lang="en-US"/>
    </a:defPPr>
    <a:lvl1pPr marL="0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4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6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8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9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3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D9D"/>
    <a:srgbClr val="FFC033"/>
    <a:srgbClr val="EAF2D2"/>
    <a:srgbClr val="DFEBB7"/>
    <a:srgbClr val="BCD668"/>
    <a:srgbClr val="E9F2CE"/>
    <a:srgbClr val="A4C736"/>
    <a:srgbClr val="0888A8"/>
    <a:srgbClr val="000000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5417" autoAdjust="0"/>
  </p:normalViewPr>
  <p:slideViewPr>
    <p:cSldViewPr>
      <p:cViewPr>
        <p:scale>
          <a:sx n="150" d="100"/>
          <a:sy n="150" d="100"/>
        </p:scale>
        <p:origin x="-108" y="-6144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774" y="-84"/>
      </p:cViewPr>
      <p:guideLst>
        <p:guide orient="horz" pos="3168"/>
        <p:guide pos="23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3550" y="0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926B-0ADE-4DFF-91B1-D15D027C6132}" type="datetimeFigureOut">
              <a:rPr lang="en-IN" smtClean="0"/>
              <a:pPr/>
              <a:t>05-08-2019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8725" y="1257300"/>
            <a:ext cx="25463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4063" y="4840288"/>
            <a:ext cx="6035675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3550" y="9553575"/>
            <a:ext cx="326866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D42E5-F7AF-4D6A-B5E5-0E1CE7DD5A2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50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4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9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D42E5-F7AF-4D6A-B5E5-0E1CE7DD5A24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36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785" y="3118104"/>
            <a:ext cx="6412230" cy="453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1570" y="5632704"/>
            <a:ext cx="5280660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EF5A-5C99-4003-9627-1C5813ED2676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8ECC-9D4C-4C8C-ACD7-F2B0F684DF16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190" y="2313432"/>
            <a:ext cx="3281553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85057" y="2313432"/>
            <a:ext cx="3281553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669F-77CE-4C5E-9B14-7BC98EC6A8D0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</p:spPr>
        <p:txBody>
          <a:bodyPr lIns="0" tIns="0" rIns="0" bIns="0"/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B145-D56A-414D-9A82-05B8723DA32A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C8E1-4690-46E1-BD62-B797674B2197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0017" y="1044694"/>
            <a:ext cx="959485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BB233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305" y="1924726"/>
            <a:ext cx="6219190" cy="281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4892" y="9354312"/>
            <a:ext cx="24140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190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D25A-4502-4872-ADAF-4B4C524A399F}" type="datetime3">
              <a:rPr lang="en-US" smtClean="0"/>
              <a:pPr/>
              <a:t>5 August 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5">
        <a:defRPr>
          <a:latin typeface="+mn-lt"/>
          <a:ea typeface="+mn-ea"/>
          <a:cs typeface="+mn-cs"/>
        </a:defRPr>
      </a:lvl2pPr>
      <a:lvl3pPr marL="914409">
        <a:defRPr>
          <a:latin typeface="+mn-lt"/>
          <a:ea typeface="+mn-ea"/>
          <a:cs typeface="+mn-cs"/>
        </a:defRPr>
      </a:lvl3pPr>
      <a:lvl4pPr marL="1371614">
        <a:defRPr>
          <a:latin typeface="+mn-lt"/>
          <a:ea typeface="+mn-ea"/>
          <a:cs typeface="+mn-cs"/>
        </a:defRPr>
      </a:lvl4pPr>
      <a:lvl5pPr marL="1828818">
        <a:defRPr>
          <a:latin typeface="+mn-lt"/>
          <a:ea typeface="+mn-ea"/>
          <a:cs typeface="+mn-cs"/>
        </a:defRPr>
      </a:lvl5pPr>
      <a:lvl6pPr marL="2286023">
        <a:defRPr>
          <a:latin typeface="+mn-lt"/>
          <a:ea typeface="+mn-ea"/>
          <a:cs typeface="+mn-cs"/>
        </a:defRPr>
      </a:lvl6pPr>
      <a:lvl7pPr marL="2743227">
        <a:defRPr>
          <a:latin typeface="+mn-lt"/>
          <a:ea typeface="+mn-ea"/>
          <a:cs typeface="+mn-cs"/>
        </a:defRPr>
      </a:lvl7pPr>
      <a:lvl8pPr marL="3200432">
        <a:defRPr>
          <a:latin typeface="+mn-lt"/>
          <a:ea typeface="+mn-ea"/>
          <a:cs typeface="+mn-cs"/>
        </a:defRPr>
      </a:lvl8pPr>
      <a:lvl9pPr marL="365763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5">
        <a:defRPr>
          <a:latin typeface="+mn-lt"/>
          <a:ea typeface="+mn-ea"/>
          <a:cs typeface="+mn-cs"/>
        </a:defRPr>
      </a:lvl2pPr>
      <a:lvl3pPr marL="914409">
        <a:defRPr>
          <a:latin typeface="+mn-lt"/>
          <a:ea typeface="+mn-ea"/>
          <a:cs typeface="+mn-cs"/>
        </a:defRPr>
      </a:lvl3pPr>
      <a:lvl4pPr marL="1371614">
        <a:defRPr>
          <a:latin typeface="+mn-lt"/>
          <a:ea typeface="+mn-ea"/>
          <a:cs typeface="+mn-cs"/>
        </a:defRPr>
      </a:lvl4pPr>
      <a:lvl5pPr marL="1828818">
        <a:defRPr>
          <a:latin typeface="+mn-lt"/>
          <a:ea typeface="+mn-ea"/>
          <a:cs typeface="+mn-cs"/>
        </a:defRPr>
      </a:lvl5pPr>
      <a:lvl6pPr marL="2286023">
        <a:defRPr>
          <a:latin typeface="+mn-lt"/>
          <a:ea typeface="+mn-ea"/>
          <a:cs typeface="+mn-cs"/>
        </a:defRPr>
      </a:lvl6pPr>
      <a:lvl7pPr marL="2743227">
        <a:defRPr>
          <a:latin typeface="+mn-lt"/>
          <a:ea typeface="+mn-ea"/>
          <a:cs typeface="+mn-cs"/>
        </a:defRPr>
      </a:lvl7pPr>
      <a:lvl8pPr marL="3200432">
        <a:defRPr>
          <a:latin typeface="+mn-lt"/>
          <a:ea typeface="+mn-ea"/>
          <a:cs typeface="+mn-cs"/>
        </a:defRPr>
      </a:lvl8pPr>
      <a:lvl9pPr marL="365763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xmlns="" id="{03595E69-4F6A-4562-9D0C-BA1D48594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42981"/>
              </p:ext>
            </p:extLst>
          </p:nvPr>
        </p:nvGraphicFramePr>
        <p:xfrm>
          <a:off x="266700" y="7620000"/>
          <a:ext cx="701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85613885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123689964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38582387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endParaRPr lang="en-IN" sz="1000" dirty="0">
                        <a:latin typeface="+mj-lt"/>
                        <a:ea typeface="Lato" pitchFamily="34" charset="0"/>
                        <a:cs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Lato" pitchFamily="34" charset="0"/>
                        <a:cs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+mj-lt"/>
                        <a:ea typeface="Lato" pitchFamily="34" charset="0"/>
                        <a:cs typeface="Lato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124901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xmlns="" id="{769E6CD4-D47D-4034-AA1E-FCD8752AE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53050"/>
              </p:ext>
            </p:extLst>
          </p:nvPr>
        </p:nvGraphicFramePr>
        <p:xfrm>
          <a:off x="5372098" y="8823960"/>
          <a:ext cx="13934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464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Authorised Signatory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29EFD627-B005-4C2D-AB6E-0EEB7D322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87078"/>
              </p:ext>
            </p:extLst>
          </p:nvPr>
        </p:nvGraphicFramePr>
        <p:xfrm>
          <a:off x="3337948" y="8945880"/>
          <a:ext cx="104354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49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rgbClr val="0988A8"/>
                          </a:solidFill>
                          <a:latin typeface="+mj-lt"/>
                        </a:rPr>
                        <a:t>  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Checked</a:t>
                      </a:r>
                      <a:r>
                        <a:rPr lang="en-IN" sz="1000" b="1" dirty="0">
                          <a:solidFill>
                            <a:srgbClr val="0988A8"/>
                          </a:solidFill>
                          <a:latin typeface="+mj-lt"/>
                        </a:rPr>
                        <a:t>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By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B6883FF3-7116-4375-8CDC-46954A58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89268"/>
              </p:ext>
            </p:extLst>
          </p:nvPr>
        </p:nvGraphicFramePr>
        <p:xfrm>
          <a:off x="3337949" y="8686800"/>
          <a:ext cx="111974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49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Vishal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Parekh</a:t>
                      </a:r>
                      <a:endParaRPr lang="en-IN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D5648B09-DD64-414A-934C-F8DBF4E86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82221"/>
              </p:ext>
            </p:extLst>
          </p:nvPr>
        </p:nvGraphicFramePr>
        <p:xfrm>
          <a:off x="952500" y="8945880"/>
          <a:ext cx="104354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49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Prepared</a:t>
                      </a:r>
                      <a:r>
                        <a:rPr lang="en-IN" sz="1000" b="1" dirty="0">
                          <a:solidFill>
                            <a:srgbClr val="0988A8"/>
                          </a:solidFill>
                          <a:latin typeface="+mj-lt"/>
                        </a:rPr>
                        <a:t>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By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xmlns="" id="{44EA3E23-7FFD-4DC9-91E5-4341BB9B4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96870"/>
              </p:ext>
            </p:extLst>
          </p:nvPr>
        </p:nvGraphicFramePr>
        <p:xfrm>
          <a:off x="952500" y="8686800"/>
          <a:ext cx="10668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xmlns="" val="223555353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Pradip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IN" sz="10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Karmur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326852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8D7DFF25-55C5-4D36-B9F9-EFCCCEDAD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01775"/>
              </p:ext>
            </p:extLst>
          </p:nvPr>
        </p:nvGraphicFramePr>
        <p:xfrm>
          <a:off x="266700" y="1950720"/>
          <a:ext cx="70104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50">
                  <a:extLst>
                    <a:ext uri="{9D8B030D-6E8A-4147-A177-3AD203B41FA5}">
                      <a16:colId xmlns:a16="http://schemas.microsoft.com/office/drawing/2014/main" xmlns="" val="2342809242"/>
                    </a:ext>
                  </a:extLst>
                </a:gridCol>
                <a:gridCol w="3506450">
                  <a:extLst>
                    <a:ext uri="{9D8B030D-6E8A-4147-A177-3AD203B41FA5}">
                      <a16:colId xmlns:a16="http://schemas.microsoft.com/office/drawing/2014/main" xmlns="" val="2791637161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Environ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14-15-16 Rudraksh Complex ,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Opp. Annapurna Hotel ,GIDC Phase I, Vatva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Ahmedabad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382445, Gujarat 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Phone No.    : +91 9825926676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Quotation No	                   	: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ENVQ891793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Quotation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Date	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 27/07/2019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Sales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Contact Person	: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Vishal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Parekh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Contact No		: +91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9825926676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Email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	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IN" sz="9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sales@environindia.net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518033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Oswal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Valve</a:t>
                      </a:r>
                    </a:p>
                    <a:p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Chhatral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0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Gandhinagar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Enquiry Reference No.	: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Enquiry Reference Date.	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 -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Email ID	</a:t>
                      </a:r>
                      <a:r>
                        <a:rPr lang="en-IN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                           </a:t>
                      </a:r>
                      <a:r>
                        <a:rPr lang="en-IN" sz="9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    </a:t>
                      </a:r>
                      <a:r>
                        <a:rPr lang="en-IN" sz="9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: </a:t>
                      </a:r>
                      <a:r>
                        <a:rPr lang="en-US" sz="8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rajeev.paliwal@oswalvalves.com</a:t>
                      </a:r>
                      <a:endParaRPr lang="en-IN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Kind Attention		: </a:t>
                      </a:r>
                      <a:r>
                        <a:rPr lang="en-IN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Mr.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Rajiv </a:t>
                      </a:r>
                      <a:r>
                        <a:rPr lang="en-IN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Paliwal</a:t>
                      </a:r>
                      <a:endParaRPr lang="en-IN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  <a:p>
                      <a:pPr marL="0"/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Mobile </a:t>
                      </a:r>
                      <a:r>
                        <a:rPr lang="en-IN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No.		: +</a:t>
                      </a:r>
                      <a:r>
                        <a:rPr lang="en-IN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91</a:t>
                      </a:r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9376304927</a:t>
                      </a:r>
                      <a:endParaRPr lang="en-IN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603635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xmlns="" id="{76B1AAC6-23DE-4438-BC97-3B72CCC0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91326"/>
              </p:ext>
            </p:extLst>
          </p:nvPr>
        </p:nvGraphicFramePr>
        <p:xfrm>
          <a:off x="228600" y="3810000"/>
          <a:ext cx="706143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2">
                  <a:extLst>
                    <a:ext uri="{9D8B030D-6E8A-4147-A177-3AD203B41FA5}">
                      <a16:colId xmlns:a16="http://schemas.microsoft.com/office/drawing/2014/main" xmlns="" val="426547591"/>
                    </a:ext>
                  </a:extLst>
                </a:gridCol>
                <a:gridCol w="3239048">
                  <a:extLst>
                    <a:ext uri="{9D8B030D-6E8A-4147-A177-3AD203B41FA5}">
                      <a16:colId xmlns:a16="http://schemas.microsoft.com/office/drawing/2014/main" xmlns="" val="2169212374"/>
                    </a:ext>
                  </a:extLst>
                </a:gridCol>
                <a:gridCol w="441689">
                  <a:extLst>
                    <a:ext uri="{9D8B030D-6E8A-4147-A177-3AD203B41FA5}">
                      <a16:colId xmlns:a16="http://schemas.microsoft.com/office/drawing/2014/main" xmlns="" val="3509574035"/>
                    </a:ext>
                  </a:extLst>
                </a:gridCol>
                <a:gridCol w="494070">
                  <a:extLst>
                    <a:ext uri="{9D8B030D-6E8A-4147-A177-3AD203B41FA5}">
                      <a16:colId xmlns:a16="http://schemas.microsoft.com/office/drawing/2014/main" xmlns="" val="1065217496"/>
                    </a:ext>
                  </a:extLst>
                </a:gridCol>
                <a:gridCol w="1177840">
                  <a:extLst>
                    <a:ext uri="{9D8B030D-6E8A-4147-A177-3AD203B41FA5}">
                      <a16:colId xmlns:a16="http://schemas.microsoft.com/office/drawing/2014/main" xmlns="" val="1763197752"/>
                    </a:ext>
                  </a:extLst>
                </a:gridCol>
                <a:gridCol w="1082992">
                  <a:extLst>
                    <a:ext uri="{9D8B030D-6E8A-4147-A177-3AD203B41FA5}">
                      <a16:colId xmlns:a16="http://schemas.microsoft.com/office/drawing/2014/main" xmlns="" val="1747319774"/>
                    </a:ext>
                  </a:extLst>
                </a:gridCol>
              </a:tblGrid>
              <a:tr h="283946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Sr. No.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Item Description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Qty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Unit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Unit Price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Total Price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1018074"/>
                  </a:ext>
                </a:extLst>
              </a:tr>
              <a:tr h="3449854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Environ Laboratory Division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Water/Waste Water Analysis</a:t>
                      </a: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Soil /Sludge/Solid Waste Analysis</a:t>
                      </a: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Stack Monitoring &amp; </a:t>
                      </a: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IN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Ambient Air </a:t>
                      </a:r>
                      <a:r>
                        <a:rPr lang="en-IN" sz="1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Monitoring &amp; </a:t>
                      </a: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IN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171450" marR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Noise</a:t>
                      </a:r>
                      <a:r>
                        <a:rPr lang="en-IN" sz="1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Monitoring</a:t>
                      </a:r>
                      <a:endParaRPr lang="en-IN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Nos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As Per Annexure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 Per Annexure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0128737"/>
                  </a:ext>
                </a:extLst>
              </a:tr>
            </a:tbl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9D43C862-2066-43F7-A7BD-CA15A01A5CF9}"/>
              </a:ext>
            </a:extLst>
          </p:cNvPr>
          <p:cNvCxnSpPr/>
          <p:nvPr/>
        </p:nvCxnSpPr>
        <p:spPr>
          <a:xfrm>
            <a:off x="1104900" y="8945880"/>
            <a:ext cx="76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1E179CF5-4CCF-416D-AB23-C809C159837A}"/>
              </a:ext>
            </a:extLst>
          </p:cNvPr>
          <p:cNvCxnSpPr>
            <a:cxnSpLocks/>
          </p:cNvCxnSpPr>
          <p:nvPr/>
        </p:nvCxnSpPr>
        <p:spPr>
          <a:xfrm>
            <a:off x="3543300" y="8945880"/>
            <a:ext cx="68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/>
              <a:t>1</a:t>
            </a:fld>
            <a:endParaRPr lang="en-IN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object 36">
            <a:extLst>
              <a:ext uri="{FF2B5EF4-FFF2-40B4-BE49-F238E27FC236}">
                <a16:creationId xmlns="" xmlns:a16="http://schemas.microsoft.com/office/drawing/2014/main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2" name="Picture 2" descr="E:\3. Stationery\Logo\1 -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xmlns="" id="{6554019D-EF24-4383-9AE3-070CA2952B35}"/>
              </a:ext>
            </a:extLst>
          </p:cNvPr>
          <p:cNvSpPr/>
          <p:nvPr/>
        </p:nvSpPr>
        <p:spPr>
          <a:xfrm>
            <a:off x="0" y="1469871"/>
            <a:ext cx="7543800" cy="359150"/>
          </a:xfrm>
          <a:custGeom>
            <a:avLst/>
            <a:gdLst/>
            <a:ahLst/>
            <a:cxnLst/>
            <a:rect l="l" t="t" r="r" b="b"/>
            <a:pathLst>
              <a:path w="7772400" h="585469">
                <a:moveTo>
                  <a:pt x="0" y="585216"/>
                </a:moveTo>
                <a:lnTo>
                  <a:pt x="7772400" y="585216"/>
                </a:lnTo>
                <a:lnTo>
                  <a:pt x="7772400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xmlns="" id="{F723205C-906C-4B80-B767-983FEAD77FD2}"/>
              </a:ext>
            </a:extLst>
          </p:cNvPr>
          <p:cNvSpPr/>
          <p:nvPr/>
        </p:nvSpPr>
        <p:spPr>
          <a:xfrm>
            <a:off x="0" y="1469806"/>
            <a:ext cx="6664782" cy="358994"/>
          </a:xfrm>
          <a:prstGeom prst="rect">
            <a:avLst/>
          </a:prstGeom>
          <a:solidFill>
            <a:srgbClr val="DFEBB7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xmlns="" id="{C13CEE4F-4B5F-4CCF-8CFC-41212E68753B}"/>
              </a:ext>
            </a:extLst>
          </p:cNvPr>
          <p:cNvSpPr/>
          <p:nvPr/>
        </p:nvSpPr>
        <p:spPr>
          <a:xfrm>
            <a:off x="663019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xmlns="" id="{6079BA07-63A7-4810-B8D2-CE49C6C7CEF2}"/>
              </a:ext>
            </a:extLst>
          </p:cNvPr>
          <p:cNvSpPr/>
          <p:nvPr/>
        </p:nvSpPr>
        <p:spPr>
          <a:xfrm>
            <a:off x="655560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012C90E-476A-4CE3-8E7B-38EA4BE5BA51}"/>
              </a:ext>
            </a:extLst>
          </p:cNvPr>
          <p:cNvSpPr/>
          <p:nvPr/>
        </p:nvSpPr>
        <p:spPr>
          <a:xfrm>
            <a:off x="648101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xmlns="" id="{37E07120-8860-4ABD-BB47-23E759ABF6B1}"/>
              </a:ext>
            </a:extLst>
          </p:cNvPr>
          <p:cNvSpPr/>
          <p:nvPr/>
        </p:nvSpPr>
        <p:spPr>
          <a:xfrm>
            <a:off x="640644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xmlns="" id="{FC374A91-147B-4EF9-BE86-26EF39702475}"/>
              </a:ext>
            </a:extLst>
          </p:cNvPr>
          <p:cNvSpPr/>
          <p:nvPr/>
        </p:nvSpPr>
        <p:spPr>
          <a:xfrm>
            <a:off x="633185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xmlns="" id="{328AE1BE-5C8D-42C0-9DE7-DA5EB593FDC5}"/>
              </a:ext>
            </a:extLst>
          </p:cNvPr>
          <p:cNvSpPr/>
          <p:nvPr/>
        </p:nvSpPr>
        <p:spPr>
          <a:xfrm>
            <a:off x="625727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xmlns="" id="{6E547EAA-4184-46A7-A210-9FA1A9E17814}"/>
              </a:ext>
            </a:extLst>
          </p:cNvPr>
          <p:cNvSpPr/>
          <p:nvPr/>
        </p:nvSpPr>
        <p:spPr>
          <a:xfrm>
            <a:off x="618268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xmlns="" id="{E60CE44E-C1BD-4155-8745-3535C7662648}"/>
              </a:ext>
            </a:extLst>
          </p:cNvPr>
          <p:cNvSpPr/>
          <p:nvPr/>
        </p:nvSpPr>
        <p:spPr>
          <a:xfrm>
            <a:off x="610809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xmlns="" id="{78E6F3E2-CB4E-4D65-99CC-27E3B4718367}"/>
              </a:ext>
            </a:extLst>
          </p:cNvPr>
          <p:cNvSpPr/>
          <p:nvPr/>
        </p:nvSpPr>
        <p:spPr>
          <a:xfrm>
            <a:off x="603352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xmlns="" id="{84BC1B69-D1BC-46A7-BC3B-11C3488F677C}"/>
              </a:ext>
            </a:extLst>
          </p:cNvPr>
          <p:cNvSpPr/>
          <p:nvPr/>
        </p:nvSpPr>
        <p:spPr>
          <a:xfrm>
            <a:off x="595893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xmlns="" id="{27D0C304-4991-4B0B-8C3F-19BCC3C100C4}"/>
              </a:ext>
            </a:extLst>
          </p:cNvPr>
          <p:cNvSpPr/>
          <p:nvPr/>
        </p:nvSpPr>
        <p:spPr>
          <a:xfrm>
            <a:off x="588434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xmlns="" id="{E7D34883-7F90-49B1-839A-35384B1530AA}"/>
              </a:ext>
            </a:extLst>
          </p:cNvPr>
          <p:cNvSpPr/>
          <p:nvPr/>
        </p:nvSpPr>
        <p:spPr>
          <a:xfrm>
            <a:off x="580976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xmlns="" id="{D84B9CE6-43F4-4D13-B657-88A59B2C5B62}"/>
              </a:ext>
            </a:extLst>
          </p:cNvPr>
          <p:cNvSpPr/>
          <p:nvPr/>
        </p:nvSpPr>
        <p:spPr>
          <a:xfrm>
            <a:off x="573517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xmlns="" id="{5A9A4810-4B44-4D6B-8BEF-A63E58F0B746}"/>
              </a:ext>
            </a:extLst>
          </p:cNvPr>
          <p:cNvSpPr/>
          <p:nvPr/>
        </p:nvSpPr>
        <p:spPr>
          <a:xfrm>
            <a:off x="5660597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xmlns="" id="{1F528414-700B-4381-B25E-56F8DA4E8787}"/>
              </a:ext>
            </a:extLst>
          </p:cNvPr>
          <p:cNvSpPr/>
          <p:nvPr/>
        </p:nvSpPr>
        <p:spPr>
          <a:xfrm>
            <a:off x="558601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xmlns="" id="{9ADD8C57-1D6F-4B4E-A360-81D38760CD97}"/>
              </a:ext>
            </a:extLst>
          </p:cNvPr>
          <p:cNvSpPr/>
          <p:nvPr/>
        </p:nvSpPr>
        <p:spPr>
          <a:xfrm>
            <a:off x="551142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xmlns="" id="{CEEE379E-670A-4415-A5A5-4F8BBAE5BF77}"/>
              </a:ext>
            </a:extLst>
          </p:cNvPr>
          <p:cNvSpPr/>
          <p:nvPr/>
        </p:nvSpPr>
        <p:spPr>
          <a:xfrm>
            <a:off x="543683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xmlns="" id="{7C57B445-AD17-4DAC-B7F3-EE1F838BF20F}"/>
              </a:ext>
            </a:extLst>
          </p:cNvPr>
          <p:cNvSpPr/>
          <p:nvPr/>
        </p:nvSpPr>
        <p:spPr>
          <a:xfrm>
            <a:off x="536225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xmlns="" id="{73345926-24B3-49F0-AC0F-910F9CAC11CC}"/>
              </a:ext>
            </a:extLst>
          </p:cNvPr>
          <p:cNvSpPr/>
          <p:nvPr/>
        </p:nvSpPr>
        <p:spPr>
          <a:xfrm>
            <a:off x="5287674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xmlns="" id="{E2D3527C-7C9F-4F68-A16D-2FD84D550034}"/>
              </a:ext>
            </a:extLst>
          </p:cNvPr>
          <p:cNvSpPr/>
          <p:nvPr/>
        </p:nvSpPr>
        <p:spPr>
          <a:xfrm>
            <a:off x="521308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xmlns="" id="{458B09B8-685B-4021-87D3-F28C4921F80D}"/>
              </a:ext>
            </a:extLst>
          </p:cNvPr>
          <p:cNvSpPr/>
          <p:nvPr/>
        </p:nvSpPr>
        <p:spPr>
          <a:xfrm>
            <a:off x="513850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xmlns="" id="{B716939D-91DD-4229-8DA8-8F2EC790DF07}"/>
              </a:ext>
            </a:extLst>
          </p:cNvPr>
          <p:cNvSpPr/>
          <p:nvPr/>
        </p:nvSpPr>
        <p:spPr>
          <a:xfrm>
            <a:off x="506391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6" name="object 26">
            <a:extLst>
              <a:ext uri="{FF2B5EF4-FFF2-40B4-BE49-F238E27FC236}">
                <a16:creationId xmlns:a16="http://schemas.microsoft.com/office/drawing/2014/main" xmlns="" id="{FFD3E36B-7345-4807-BC96-B933AAF47478}"/>
              </a:ext>
            </a:extLst>
          </p:cNvPr>
          <p:cNvSpPr/>
          <p:nvPr/>
        </p:nvSpPr>
        <p:spPr>
          <a:xfrm>
            <a:off x="498932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xmlns="" id="{382A442D-998C-4958-8208-1C5785FB577F}"/>
              </a:ext>
            </a:extLst>
          </p:cNvPr>
          <p:cNvSpPr/>
          <p:nvPr/>
        </p:nvSpPr>
        <p:spPr>
          <a:xfrm>
            <a:off x="4914751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xmlns="" id="{B6EFE6A2-4217-4746-9E6C-1B10E7ED46BF}"/>
              </a:ext>
            </a:extLst>
          </p:cNvPr>
          <p:cNvSpPr/>
          <p:nvPr/>
        </p:nvSpPr>
        <p:spPr>
          <a:xfrm>
            <a:off x="484016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xmlns="" id="{0DB33266-D9A0-4AAC-AC52-DB271CD5AE89}"/>
              </a:ext>
            </a:extLst>
          </p:cNvPr>
          <p:cNvSpPr/>
          <p:nvPr/>
        </p:nvSpPr>
        <p:spPr>
          <a:xfrm>
            <a:off x="476557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object 30">
            <a:extLst>
              <a:ext uri="{FF2B5EF4-FFF2-40B4-BE49-F238E27FC236}">
                <a16:creationId xmlns:a16="http://schemas.microsoft.com/office/drawing/2014/main" xmlns="" id="{F1F0942E-4189-4E29-849B-F64A40FEC755}"/>
              </a:ext>
            </a:extLst>
          </p:cNvPr>
          <p:cNvSpPr/>
          <p:nvPr/>
        </p:nvSpPr>
        <p:spPr>
          <a:xfrm>
            <a:off x="469099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xmlns="" id="{DBC61EF4-6740-400E-95F0-13859AB31A24}"/>
              </a:ext>
            </a:extLst>
          </p:cNvPr>
          <p:cNvSpPr/>
          <p:nvPr/>
        </p:nvSpPr>
        <p:spPr>
          <a:xfrm>
            <a:off x="4985791" y="1469871"/>
            <a:ext cx="583565" cy="359150"/>
          </a:xfrm>
          <a:custGeom>
            <a:avLst/>
            <a:gdLst/>
            <a:ahLst/>
            <a:cxnLst/>
            <a:rect l="l" t="t" r="r" b="b"/>
            <a:pathLst>
              <a:path w="583564" h="585469">
                <a:moveTo>
                  <a:pt x="583488" y="0"/>
                </a:moveTo>
                <a:lnTo>
                  <a:pt x="396557" y="0"/>
                </a:lnTo>
                <a:lnTo>
                  <a:pt x="0" y="585216"/>
                </a:lnTo>
                <a:lnTo>
                  <a:pt x="187045" y="585216"/>
                </a:lnTo>
                <a:lnTo>
                  <a:pt x="583488" y="0"/>
                </a:lnTo>
                <a:close/>
              </a:path>
            </a:pathLst>
          </a:custGeom>
          <a:solidFill>
            <a:srgbClr val="FFC033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bject 33">
            <a:extLst>
              <a:ext uri="{FF2B5EF4-FFF2-40B4-BE49-F238E27FC236}">
                <a16:creationId xmlns:a16="http://schemas.microsoft.com/office/drawing/2014/main" xmlns="" id="{B1EC3847-869F-4BEA-9920-0C9D94826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1524000"/>
            <a:ext cx="395578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15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Techno-Commercial Offer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xmlns="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64216"/>
              </p:ext>
            </p:extLst>
          </p:nvPr>
        </p:nvGraphicFramePr>
        <p:xfrm>
          <a:off x="285750" y="1981200"/>
          <a:ext cx="6991350" cy="541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38">
                  <a:extLst>
                    <a:ext uri="{9D8B030D-6E8A-4147-A177-3AD203B41FA5}">
                      <a16:colId xmlns:a16="http://schemas.microsoft.com/office/drawing/2014/main" xmlns="" val="3373966583"/>
                    </a:ext>
                  </a:extLst>
                </a:gridCol>
                <a:gridCol w="1944650">
                  <a:extLst>
                    <a:ext uri="{9D8B030D-6E8A-4147-A177-3AD203B41FA5}">
                      <a16:colId xmlns:a16="http://schemas.microsoft.com/office/drawing/2014/main" xmlns="" val="3157014140"/>
                    </a:ext>
                  </a:extLst>
                </a:gridCol>
                <a:gridCol w="4667162">
                  <a:extLst>
                    <a:ext uri="{9D8B030D-6E8A-4147-A177-3AD203B41FA5}">
                      <a16:colId xmlns:a16="http://schemas.microsoft.com/office/drawing/2014/main" xmlns="" val="1971015666"/>
                    </a:ext>
                  </a:extLst>
                </a:gridCol>
              </a:tblGrid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Price Basis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Ex-Works </a:t>
                      </a: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Ahmedabad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93191747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Packing &amp; Forwarding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Not Applicable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5113116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Delivery Term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 Week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848185"/>
                  </a:ext>
                </a:extLst>
              </a:tr>
              <a:tr h="7113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Terms of Payment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100% payment Against Submission of Bill within 7 days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5795089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Taxes &amp; Duties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18% GST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653378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Octroi &amp; Insurance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Inspection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Installation &amp; Commissioning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513986"/>
                  </a:ext>
                </a:extLst>
              </a:tr>
              <a:tr h="7113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Jurisdiction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In the unlikely event of a dispute relating to supplied product, dispute shall be subjected to the jurisdiction of Ahmedabad (India) courts.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89858"/>
                  </a:ext>
                </a:extLst>
              </a:tr>
              <a:tr h="1056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Validity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Our Quotation will be valid for your kind consideration for a period of 30 days from the date hereof. Any extension thereafter will be subject to our written confirmation only.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2884891"/>
                  </a:ext>
                </a:extLst>
              </a:tr>
              <a:tr h="3664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Exclusions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j-lt"/>
                        </a:rPr>
                        <a:t>No exclusions</a:t>
                      </a:r>
                      <a:endParaRPr lang="en-IN" sz="1000" b="1" i="0" u="none" strike="noStrike" dirty="0">
                        <a:solidFill>
                          <a:srgbClr val="7F7F7F"/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9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</p:spPr>
        <p:txBody>
          <a:bodyPr/>
          <a:lstStyle/>
          <a:p>
            <a:fld id="{B6F15528-21DE-4FAA-801E-634DDDAF4B2B}" type="slidenum">
              <a:rPr lang="en-IN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/>
              <a:t>2</a:t>
            </a:fld>
            <a:endParaRPr lang="en-IN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71" name="Picture 2" descr="E:\3. Stationery\Logo\1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sp>
        <p:nvSpPr>
          <p:cNvPr id="40" name="object 36">
            <a:extLst>
              <a:ext uri="{FF2B5EF4-FFF2-40B4-BE49-F238E27FC236}">
                <a16:creationId xmlns="" xmlns:a16="http://schemas.microsoft.com/office/drawing/2014/main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  <p:sp>
        <p:nvSpPr>
          <p:cNvPr id="38" name="object 2">
            <a:extLst>
              <a:ext uri="{FF2B5EF4-FFF2-40B4-BE49-F238E27FC236}">
                <a16:creationId xmlns:a16="http://schemas.microsoft.com/office/drawing/2014/main" xmlns="" id="{6554019D-EF24-4383-9AE3-070CA2952B35}"/>
              </a:ext>
            </a:extLst>
          </p:cNvPr>
          <p:cNvSpPr/>
          <p:nvPr/>
        </p:nvSpPr>
        <p:spPr>
          <a:xfrm>
            <a:off x="0" y="1469871"/>
            <a:ext cx="7543800" cy="359150"/>
          </a:xfrm>
          <a:custGeom>
            <a:avLst/>
            <a:gdLst/>
            <a:ahLst/>
            <a:cxnLst/>
            <a:rect l="l" t="t" r="r" b="b"/>
            <a:pathLst>
              <a:path w="7772400" h="585469">
                <a:moveTo>
                  <a:pt x="0" y="585216"/>
                </a:moveTo>
                <a:lnTo>
                  <a:pt x="7772400" y="585216"/>
                </a:lnTo>
                <a:lnTo>
                  <a:pt x="7772400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xmlns="" id="{F723205C-906C-4B80-B767-983FEAD77FD2}"/>
              </a:ext>
            </a:extLst>
          </p:cNvPr>
          <p:cNvSpPr/>
          <p:nvPr/>
        </p:nvSpPr>
        <p:spPr>
          <a:xfrm>
            <a:off x="0" y="1469806"/>
            <a:ext cx="6664782" cy="358994"/>
          </a:xfrm>
          <a:prstGeom prst="rect">
            <a:avLst/>
          </a:prstGeom>
          <a:solidFill>
            <a:srgbClr val="DFEBB7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xmlns="" id="{C13CEE4F-4B5F-4CCF-8CFC-41212E68753B}"/>
              </a:ext>
            </a:extLst>
          </p:cNvPr>
          <p:cNvSpPr/>
          <p:nvPr/>
        </p:nvSpPr>
        <p:spPr>
          <a:xfrm>
            <a:off x="663019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object 5">
            <a:extLst>
              <a:ext uri="{FF2B5EF4-FFF2-40B4-BE49-F238E27FC236}">
                <a16:creationId xmlns:a16="http://schemas.microsoft.com/office/drawing/2014/main" xmlns="" id="{6079BA07-63A7-4810-B8D2-CE49C6C7CEF2}"/>
              </a:ext>
            </a:extLst>
          </p:cNvPr>
          <p:cNvSpPr/>
          <p:nvPr/>
        </p:nvSpPr>
        <p:spPr>
          <a:xfrm>
            <a:off x="655560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1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xmlns="" id="{3012C90E-476A-4CE3-8E7B-38EA4BE5BA51}"/>
              </a:ext>
            </a:extLst>
          </p:cNvPr>
          <p:cNvSpPr/>
          <p:nvPr/>
        </p:nvSpPr>
        <p:spPr>
          <a:xfrm>
            <a:off x="648101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xmlns="" id="{37E07120-8860-4ABD-BB47-23E759ABF6B1}"/>
              </a:ext>
            </a:extLst>
          </p:cNvPr>
          <p:cNvSpPr/>
          <p:nvPr/>
        </p:nvSpPr>
        <p:spPr>
          <a:xfrm>
            <a:off x="640644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xmlns="" id="{FC374A91-147B-4EF9-BE86-26EF39702475}"/>
              </a:ext>
            </a:extLst>
          </p:cNvPr>
          <p:cNvSpPr/>
          <p:nvPr/>
        </p:nvSpPr>
        <p:spPr>
          <a:xfrm>
            <a:off x="633185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xmlns="" id="{328AE1BE-5C8D-42C0-9DE7-DA5EB593FDC5}"/>
              </a:ext>
            </a:extLst>
          </p:cNvPr>
          <p:cNvSpPr/>
          <p:nvPr/>
        </p:nvSpPr>
        <p:spPr>
          <a:xfrm>
            <a:off x="625727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xmlns="" id="{6E547EAA-4184-46A7-A210-9FA1A9E17814}"/>
              </a:ext>
            </a:extLst>
          </p:cNvPr>
          <p:cNvSpPr/>
          <p:nvPr/>
        </p:nvSpPr>
        <p:spPr>
          <a:xfrm>
            <a:off x="618268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xmlns="" id="{E60CE44E-C1BD-4155-8745-3535C7662648}"/>
              </a:ext>
            </a:extLst>
          </p:cNvPr>
          <p:cNvSpPr/>
          <p:nvPr/>
        </p:nvSpPr>
        <p:spPr>
          <a:xfrm>
            <a:off x="610809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object 12">
            <a:extLst>
              <a:ext uri="{FF2B5EF4-FFF2-40B4-BE49-F238E27FC236}">
                <a16:creationId xmlns:a16="http://schemas.microsoft.com/office/drawing/2014/main" xmlns="" id="{78E6F3E2-CB4E-4D65-99CC-27E3B4718367}"/>
              </a:ext>
            </a:extLst>
          </p:cNvPr>
          <p:cNvSpPr/>
          <p:nvPr/>
        </p:nvSpPr>
        <p:spPr>
          <a:xfrm>
            <a:off x="603352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object 13">
            <a:extLst>
              <a:ext uri="{FF2B5EF4-FFF2-40B4-BE49-F238E27FC236}">
                <a16:creationId xmlns:a16="http://schemas.microsoft.com/office/drawing/2014/main" xmlns="" id="{84BC1B69-D1BC-46A7-BC3B-11C3488F677C}"/>
              </a:ext>
            </a:extLst>
          </p:cNvPr>
          <p:cNvSpPr/>
          <p:nvPr/>
        </p:nvSpPr>
        <p:spPr>
          <a:xfrm>
            <a:off x="595893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object 14">
            <a:extLst>
              <a:ext uri="{FF2B5EF4-FFF2-40B4-BE49-F238E27FC236}">
                <a16:creationId xmlns:a16="http://schemas.microsoft.com/office/drawing/2014/main" xmlns="" id="{27D0C304-4991-4B0B-8C3F-19BCC3C100C4}"/>
              </a:ext>
            </a:extLst>
          </p:cNvPr>
          <p:cNvSpPr/>
          <p:nvPr/>
        </p:nvSpPr>
        <p:spPr>
          <a:xfrm>
            <a:off x="588434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object 15">
            <a:extLst>
              <a:ext uri="{FF2B5EF4-FFF2-40B4-BE49-F238E27FC236}">
                <a16:creationId xmlns:a16="http://schemas.microsoft.com/office/drawing/2014/main" xmlns="" id="{E7D34883-7F90-49B1-839A-35384B1530AA}"/>
              </a:ext>
            </a:extLst>
          </p:cNvPr>
          <p:cNvSpPr/>
          <p:nvPr/>
        </p:nvSpPr>
        <p:spPr>
          <a:xfrm>
            <a:off x="580976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bject 16">
            <a:extLst>
              <a:ext uri="{FF2B5EF4-FFF2-40B4-BE49-F238E27FC236}">
                <a16:creationId xmlns:a16="http://schemas.microsoft.com/office/drawing/2014/main" xmlns="" id="{D84B9CE6-43F4-4D13-B657-88A59B2C5B62}"/>
              </a:ext>
            </a:extLst>
          </p:cNvPr>
          <p:cNvSpPr/>
          <p:nvPr/>
        </p:nvSpPr>
        <p:spPr>
          <a:xfrm>
            <a:off x="5735173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xmlns="" id="{5A9A4810-4B44-4D6B-8BEF-A63E58F0B746}"/>
              </a:ext>
            </a:extLst>
          </p:cNvPr>
          <p:cNvSpPr/>
          <p:nvPr/>
        </p:nvSpPr>
        <p:spPr>
          <a:xfrm>
            <a:off x="5660597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xmlns="" id="{1F528414-700B-4381-B25E-56F8DA4E8787}"/>
              </a:ext>
            </a:extLst>
          </p:cNvPr>
          <p:cNvSpPr/>
          <p:nvPr/>
        </p:nvSpPr>
        <p:spPr>
          <a:xfrm>
            <a:off x="558601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object 19">
            <a:extLst>
              <a:ext uri="{FF2B5EF4-FFF2-40B4-BE49-F238E27FC236}">
                <a16:creationId xmlns:a16="http://schemas.microsoft.com/office/drawing/2014/main" xmlns="" id="{9ADD8C57-1D6F-4B4E-A360-81D38760CD97}"/>
              </a:ext>
            </a:extLst>
          </p:cNvPr>
          <p:cNvSpPr/>
          <p:nvPr/>
        </p:nvSpPr>
        <p:spPr>
          <a:xfrm>
            <a:off x="551142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object 20">
            <a:extLst>
              <a:ext uri="{FF2B5EF4-FFF2-40B4-BE49-F238E27FC236}">
                <a16:creationId xmlns:a16="http://schemas.microsoft.com/office/drawing/2014/main" xmlns="" id="{CEEE379E-670A-4415-A5A5-4F8BBAE5BF77}"/>
              </a:ext>
            </a:extLst>
          </p:cNvPr>
          <p:cNvSpPr/>
          <p:nvPr/>
        </p:nvSpPr>
        <p:spPr>
          <a:xfrm>
            <a:off x="543683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object 21">
            <a:extLst>
              <a:ext uri="{FF2B5EF4-FFF2-40B4-BE49-F238E27FC236}">
                <a16:creationId xmlns:a16="http://schemas.microsoft.com/office/drawing/2014/main" xmlns="" id="{7C57B445-AD17-4DAC-B7F3-EE1F838BF20F}"/>
              </a:ext>
            </a:extLst>
          </p:cNvPr>
          <p:cNvSpPr/>
          <p:nvPr/>
        </p:nvSpPr>
        <p:spPr>
          <a:xfrm>
            <a:off x="5362250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object 22">
            <a:extLst>
              <a:ext uri="{FF2B5EF4-FFF2-40B4-BE49-F238E27FC236}">
                <a16:creationId xmlns:a16="http://schemas.microsoft.com/office/drawing/2014/main" xmlns="" id="{73345926-24B3-49F0-AC0F-910F9CAC11CC}"/>
              </a:ext>
            </a:extLst>
          </p:cNvPr>
          <p:cNvSpPr/>
          <p:nvPr/>
        </p:nvSpPr>
        <p:spPr>
          <a:xfrm>
            <a:off x="5287674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xmlns="" id="{E2D3527C-7C9F-4F68-A16D-2FD84D550034}"/>
              </a:ext>
            </a:extLst>
          </p:cNvPr>
          <p:cNvSpPr/>
          <p:nvPr/>
        </p:nvSpPr>
        <p:spPr>
          <a:xfrm>
            <a:off x="521308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object 24">
            <a:extLst>
              <a:ext uri="{FF2B5EF4-FFF2-40B4-BE49-F238E27FC236}">
                <a16:creationId xmlns:a16="http://schemas.microsoft.com/office/drawing/2014/main" xmlns="" id="{458B09B8-685B-4021-87D3-F28C4921F80D}"/>
              </a:ext>
            </a:extLst>
          </p:cNvPr>
          <p:cNvSpPr/>
          <p:nvPr/>
        </p:nvSpPr>
        <p:spPr>
          <a:xfrm>
            <a:off x="513850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object 25">
            <a:extLst>
              <a:ext uri="{FF2B5EF4-FFF2-40B4-BE49-F238E27FC236}">
                <a16:creationId xmlns:a16="http://schemas.microsoft.com/office/drawing/2014/main" xmlns="" id="{B716939D-91DD-4229-8DA8-8F2EC790DF07}"/>
              </a:ext>
            </a:extLst>
          </p:cNvPr>
          <p:cNvSpPr/>
          <p:nvPr/>
        </p:nvSpPr>
        <p:spPr>
          <a:xfrm>
            <a:off x="5063915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object 26">
            <a:extLst>
              <a:ext uri="{FF2B5EF4-FFF2-40B4-BE49-F238E27FC236}">
                <a16:creationId xmlns:a16="http://schemas.microsoft.com/office/drawing/2014/main" xmlns="" id="{FFD3E36B-7345-4807-BC96-B933AAF47478}"/>
              </a:ext>
            </a:extLst>
          </p:cNvPr>
          <p:cNvSpPr/>
          <p:nvPr/>
        </p:nvSpPr>
        <p:spPr>
          <a:xfrm>
            <a:off x="4989328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00BFDF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object 27">
            <a:extLst>
              <a:ext uri="{FF2B5EF4-FFF2-40B4-BE49-F238E27FC236}">
                <a16:creationId xmlns:a16="http://schemas.microsoft.com/office/drawing/2014/main" xmlns="" id="{382A442D-998C-4958-8208-1C5785FB577F}"/>
              </a:ext>
            </a:extLst>
          </p:cNvPr>
          <p:cNvSpPr/>
          <p:nvPr/>
        </p:nvSpPr>
        <p:spPr>
          <a:xfrm>
            <a:off x="4914751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59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7" name="object 28">
            <a:extLst>
              <a:ext uri="{FF2B5EF4-FFF2-40B4-BE49-F238E27FC236}">
                <a16:creationId xmlns:a16="http://schemas.microsoft.com/office/drawing/2014/main" xmlns="" id="{B6EFE6A2-4217-4746-9E6C-1B10E7ED46BF}"/>
              </a:ext>
            </a:extLst>
          </p:cNvPr>
          <p:cNvSpPr/>
          <p:nvPr/>
        </p:nvSpPr>
        <p:spPr>
          <a:xfrm>
            <a:off x="4840166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object 29">
            <a:extLst>
              <a:ext uri="{FF2B5EF4-FFF2-40B4-BE49-F238E27FC236}">
                <a16:creationId xmlns:a16="http://schemas.microsoft.com/office/drawing/2014/main" xmlns="" id="{0DB33266-D9A0-4AAC-AC52-DB271CD5AE89}"/>
              </a:ext>
            </a:extLst>
          </p:cNvPr>
          <p:cNvSpPr/>
          <p:nvPr/>
        </p:nvSpPr>
        <p:spPr>
          <a:xfrm>
            <a:off x="4765579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A4C736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object 30">
            <a:extLst>
              <a:ext uri="{FF2B5EF4-FFF2-40B4-BE49-F238E27FC236}">
                <a16:creationId xmlns:a16="http://schemas.microsoft.com/office/drawing/2014/main" xmlns="" id="{F1F0942E-4189-4E29-849B-F64A40FEC755}"/>
              </a:ext>
            </a:extLst>
          </p:cNvPr>
          <p:cNvSpPr/>
          <p:nvPr/>
        </p:nvSpPr>
        <p:spPr>
          <a:xfrm>
            <a:off x="4690992" y="1469872"/>
            <a:ext cx="396875" cy="359150"/>
          </a:xfrm>
          <a:custGeom>
            <a:avLst/>
            <a:gdLst/>
            <a:ahLst/>
            <a:cxnLst/>
            <a:rect l="l" t="t" r="r" b="b"/>
            <a:pathLst>
              <a:path w="396875" h="585469">
                <a:moveTo>
                  <a:pt x="0" y="585216"/>
                </a:moveTo>
                <a:lnTo>
                  <a:pt x="396560" y="0"/>
                </a:lnTo>
              </a:path>
            </a:pathLst>
          </a:custGeom>
          <a:ln w="6350">
            <a:solidFill>
              <a:srgbClr val="FFC033"/>
            </a:solidFill>
          </a:ln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object 31">
            <a:extLst>
              <a:ext uri="{FF2B5EF4-FFF2-40B4-BE49-F238E27FC236}">
                <a16:creationId xmlns:a16="http://schemas.microsoft.com/office/drawing/2014/main" xmlns="" id="{DBC61EF4-6740-400E-95F0-13859AB31A24}"/>
              </a:ext>
            </a:extLst>
          </p:cNvPr>
          <p:cNvSpPr/>
          <p:nvPr/>
        </p:nvSpPr>
        <p:spPr>
          <a:xfrm>
            <a:off x="4985791" y="1469871"/>
            <a:ext cx="583565" cy="359150"/>
          </a:xfrm>
          <a:custGeom>
            <a:avLst/>
            <a:gdLst/>
            <a:ahLst/>
            <a:cxnLst/>
            <a:rect l="l" t="t" r="r" b="b"/>
            <a:pathLst>
              <a:path w="583564" h="585469">
                <a:moveTo>
                  <a:pt x="583488" y="0"/>
                </a:moveTo>
                <a:lnTo>
                  <a:pt x="396557" y="0"/>
                </a:lnTo>
                <a:lnTo>
                  <a:pt x="0" y="585216"/>
                </a:lnTo>
                <a:lnTo>
                  <a:pt x="187045" y="585216"/>
                </a:lnTo>
                <a:lnTo>
                  <a:pt x="583488" y="0"/>
                </a:lnTo>
                <a:close/>
              </a:path>
            </a:pathLst>
          </a:custGeom>
          <a:solidFill>
            <a:srgbClr val="FFC033"/>
          </a:solidFill>
        </p:spPr>
        <p:txBody>
          <a:bodyPr wrap="square" lIns="0" tIns="0" rIns="0" bIns="0" rtlCol="0"/>
          <a:lstStyle/>
          <a:p>
            <a:endParaRPr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object 33">
            <a:extLst>
              <a:ext uri="{FF2B5EF4-FFF2-40B4-BE49-F238E27FC236}">
                <a16:creationId xmlns:a16="http://schemas.microsoft.com/office/drawing/2014/main" xmlns="" id="{B1EC3847-869F-4BEA-9920-0C9D94826E07}"/>
              </a:ext>
            </a:extLst>
          </p:cNvPr>
          <p:cNvSpPr txBox="1">
            <a:spLocks/>
          </p:cNvSpPr>
          <p:nvPr/>
        </p:nvSpPr>
        <p:spPr>
          <a:xfrm>
            <a:off x="266700" y="1524000"/>
            <a:ext cx="395578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BB2332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en-IN" sz="1600" b="1" spc="15" dirty="0">
                <a:solidFill>
                  <a:schemeClr val="bg1">
                    <a:lumMod val="50000"/>
                  </a:schemeClr>
                </a:solidFill>
                <a:ea typeface="Lato Black" pitchFamily="34" charset="0"/>
                <a:cs typeface="Lato Black" pitchFamily="34" charset="0"/>
              </a:rPr>
              <a:t>Commercial Terms</a:t>
            </a:r>
            <a:endParaRPr lang="en-IN" sz="1600" b="1" kern="0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5CDB66C6-3012-4B68-81A1-A7BF77BC066F}"/>
              </a:ext>
            </a:extLst>
          </p:cNvPr>
          <p:cNvSpPr/>
          <p:nvPr/>
        </p:nvSpPr>
        <p:spPr>
          <a:xfrm>
            <a:off x="0" y="0"/>
            <a:ext cx="7543800" cy="100584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1714" dirty="0">
              <a:latin typeface="+mj-lt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3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3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" name="Picture 2" descr="E:\3. Stationery\Logo\1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sp>
        <p:nvSpPr>
          <p:cNvPr id="11" name="object 33">
            <a:extLst>
              <a:ext uri="{FF2B5EF4-FFF2-40B4-BE49-F238E27FC236}">
                <a16:creationId xmlns:a16="http://schemas.microsoft.com/office/drawing/2014/main" xmlns="" id="{B1EC3847-869F-4BEA-9920-0C9D94826E07}"/>
              </a:ext>
            </a:extLst>
          </p:cNvPr>
          <p:cNvSpPr txBox="1">
            <a:spLocks/>
          </p:cNvSpPr>
          <p:nvPr/>
        </p:nvSpPr>
        <p:spPr>
          <a:xfrm>
            <a:off x="0" y="1463109"/>
            <a:ext cx="7543800" cy="259045"/>
          </a:xfrm>
          <a:prstGeom prst="rect">
            <a:avLst/>
          </a:prstGeom>
          <a:solidFill>
            <a:srgbClr val="DFEBB7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lvl="0" algn="ctr" defTabSz="914400">
              <a:spcBef>
                <a:spcPts val="100"/>
              </a:spcBef>
            </a:pPr>
            <a:r>
              <a:rPr lang="en-US" sz="1600" b="1" kern="0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ANNEXURE – I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44395"/>
              </p:ext>
            </p:extLst>
          </p:nvPr>
        </p:nvGraphicFramePr>
        <p:xfrm>
          <a:off x="342900" y="2487933"/>
          <a:ext cx="6858000" cy="688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:a16="http://schemas.microsoft.com/office/drawing/2014/main" xmlns="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:a16="http://schemas.microsoft.com/office/drawing/2014/main" xmlns="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Acidity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Alkalinity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65337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Ammonical</a:t>
                      </a: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Nitrogen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Biochemical  Oxygen Demand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51398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Calcium (Titrimetric)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8985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Calcium Hardness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2884891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Chemical Oxygen Demand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Chlorides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Chromium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Colloidal Silica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Colour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Conductivity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Dissolved Oxygen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Fluorides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Free Ammonia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Hexavalent Chromium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Iron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Magnesium (Titrimetric)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Magnesium Hardness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Nitrate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Nitrite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Oil and Grease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24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 Sodium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Phenolic Compound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Potassium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Reactive Silica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chlorine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Sodium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Sodium Absorption Ratio 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Sulphates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Sulphide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34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Sulphite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Dissolved Solids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Hardness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object 3"/>
          <p:cNvSpPr/>
          <p:nvPr/>
        </p:nvSpPr>
        <p:spPr>
          <a:xfrm>
            <a:off x="0" y="1981200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5"/>
          <p:cNvSpPr txBox="1"/>
          <p:nvPr/>
        </p:nvSpPr>
        <p:spPr>
          <a:xfrm>
            <a:off x="454723" y="2030731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Water/Waste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Water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Analysis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+mj-lt"/>
              <a:cs typeface="Tahoma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xmlns="" id="{6FE6532C-2AFB-4985-81C8-2E14E662312D}"/>
              </a:ext>
            </a:extLst>
          </p:cNvPr>
          <p:cNvSpPr/>
          <p:nvPr/>
        </p:nvSpPr>
        <p:spPr>
          <a:xfrm>
            <a:off x="3467100" y="1981201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sp>
        <p:nvSpPr>
          <p:cNvPr id="31" name="object 36">
            <a:extLst>
              <a:ext uri="{FF2B5EF4-FFF2-40B4-BE49-F238E27FC236}">
                <a16:creationId xmlns="" xmlns:a16="http://schemas.microsoft.com/office/drawing/2014/main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xmlns="" id="{5CDB66C6-3012-4B68-81A1-A7BF77BC066F}"/>
              </a:ext>
            </a:extLst>
          </p:cNvPr>
          <p:cNvSpPr/>
          <p:nvPr/>
        </p:nvSpPr>
        <p:spPr>
          <a:xfrm>
            <a:off x="0" y="0"/>
            <a:ext cx="7543800" cy="100584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1714" dirty="0">
              <a:latin typeface="+mj-lt"/>
            </a:endParaRPr>
          </a:p>
        </p:txBody>
      </p:sp>
      <p:pic>
        <p:nvPicPr>
          <p:cNvPr id="9" name="Picture 2" descr="E:\3. Stationery\Logo\1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sp>
        <p:nvSpPr>
          <p:cNvPr id="41" name="Slide Number Placeholder 4"/>
          <p:cNvSpPr txBox="1">
            <a:spLocks/>
          </p:cNvSpPr>
          <p:nvPr/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3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3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xmlns="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40098"/>
              </p:ext>
            </p:extLst>
          </p:nvPr>
        </p:nvGraphicFramePr>
        <p:xfrm>
          <a:off x="342900" y="1800225"/>
          <a:ext cx="6858000" cy="12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:a16="http://schemas.microsoft.com/office/drawing/2014/main" xmlns="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:a16="http://schemas.microsoft.com/office/drawing/2014/main" xmlns="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1971015666"/>
                    </a:ext>
                  </a:extLst>
                </a:gridCol>
              </a:tblGrid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Nitrogen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Phosphate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Silica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51398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Solids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8985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Suspended solids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2884891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Turbidity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</a:t>
                      </a:r>
                      <a:endParaRPr lang="en-US" sz="1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550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5692"/>
              </p:ext>
            </p:extLst>
          </p:nvPr>
        </p:nvGraphicFramePr>
        <p:xfrm>
          <a:off x="342900" y="3707133"/>
          <a:ext cx="6858000" cy="381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:a16="http://schemas.microsoft.com/office/drawing/2014/main" xmlns="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:a16="http://schemas.microsoft.com/office/drawing/2014/main" xmlns="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Nitrogen as 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Phosphorus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65337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Boron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Bulk Density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51398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Chloride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8985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2884891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Conductivity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Magnesium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Moisture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Nitrate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Organic Carbon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Organic Matter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Potassium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Sodium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Sodium Absorption Ratio (SAR) in Soil Extract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Phosphate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Water Holding Capacity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object 3"/>
          <p:cNvSpPr/>
          <p:nvPr/>
        </p:nvSpPr>
        <p:spPr>
          <a:xfrm>
            <a:off x="0" y="3200400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5"/>
          <p:cNvSpPr txBox="1"/>
          <p:nvPr/>
        </p:nvSpPr>
        <p:spPr>
          <a:xfrm>
            <a:off x="454723" y="3249931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Soil /Sludge/Solid waste Analysis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+mj-lt"/>
              <a:cs typeface="Tahoma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xmlns="" id="{6FE6532C-2AFB-4985-81C8-2E14E662312D}"/>
              </a:ext>
            </a:extLst>
          </p:cNvPr>
          <p:cNvSpPr/>
          <p:nvPr/>
        </p:nvSpPr>
        <p:spPr>
          <a:xfrm>
            <a:off x="3467100" y="3200401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xmlns="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07542"/>
              </p:ext>
            </p:extLst>
          </p:nvPr>
        </p:nvGraphicFramePr>
        <p:xfrm>
          <a:off x="342900" y="8296275"/>
          <a:ext cx="6858000" cy="101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:a16="http://schemas.microsoft.com/office/drawing/2014/main" xmlns="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:a16="http://schemas.microsoft.com/office/drawing/2014/main" xmlns="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65337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object 3"/>
          <p:cNvSpPr/>
          <p:nvPr/>
        </p:nvSpPr>
        <p:spPr>
          <a:xfrm>
            <a:off x="0" y="7789542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5"/>
          <p:cNvSpPr txBox="1"/>
          <p:nvPr/>
        </p:nvSpPr>
        <p:spPr>
          <a:xfrm>
            <a:off x="454723" y="7839073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Stack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Monitoring &amp; 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+mj-lt"/>
              <a:cs typeface="Tahoma"/>
            </a:endParaRPr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xmlns="" id="{6FE6532C-2AFB-4985-81C8-2E14E662312D}"/>
              </a:ext>
            </a:extLst>
          </p:cNvPr>
          <p:cNvSpPr/>
          <p:nvPr/>
        </p:nvSpPr>
        <p:spPr>
          <a:xfrm>
            <a:off x="3467100" y="7789543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sp>
        <p:nvSpPr>
          <p:cNvPr id="51" name="object 36">
            <a:extLst>
              <a:ext uri="{FF2B5EF4-FFF2-40B4-BE49-F238E27FC236}">
                <a16:creationId xmlns="" xmlns:a16="http://schemas.microsoft.com/office/drawing/2014/main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5431536" y="9354312"/>
            <a:ext cx="1735074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3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xmlns="" id="{5CDB66C6-3012-4B68-81A1-A7BF77BC066F}"/>
              </a:ext>
            </a:extLst>
          </p:cNvPr>
          <p:cNvSpPr/>
          <p:nvPr/>
        </p:nvSpPr>
        <p:spPr>
          <a:xfrm>
            <a:off x="0" y="0"/>
            <a:ext cx="7543800" cy="100584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1714" dirty="0">
              <a:latin typeface="+mj-lt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5431536" y="9354312"/>
            <a:ext cx="17350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3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3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1" name="Picture 2" descr="E:\3. Stationery\Logo\1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372600"/>
            <a:ext cx="1306492" cy="685800"/>
          </a:xfrm>
          <a:prstGeom prst="rect">
            <a:avLst/>
          </a:prstGeom>
          <a:noFill/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95382"/>
              </p:ext>
            </p:extLst>
          </p:nvPr>
        </p:nvGraphicFramePr>
        <p:xfrm>
          <a:off x="342900" y="2183133"/>
          <a:ext cx="6858000" cy="154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:a16="http://schemas.microsoft.com/office/drawing/2014/main" xmlns="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:a16="http://schemas.microsoft.com/office/drawing/2014/main" xmlns="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65337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RSPM ( PM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n-US" sz="1000" baseline="-25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0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51398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 ( 8 Hour)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89858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Charge ( 24 Hour)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2884891"/>
                  </a:ext>
                </a:extLst>
              </a:tr>
            </a:tbl>
          </a:graphicData>
        </a:graphic>
      </p:graphicFrame>
      <p:sp>
        <p:nvSpPr>
          <p:cNvPr id="41" name="object 3"/>
          <p:cNvSpPr/>
          <p:nvPr/>
        </p:nvSpPr>
        <p:spPr>
          <a:xfrm>
            <a:off x="0" y="1676400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5"/>
          <p:cNvSpPr txBox="1"/>
          <p:nvPr/>
        </p:nvSpPr>
        <p:spPr>
          <a:xfrm>
            <a:off x="454723" y="1725931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Ambient Air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Monitoring &amp; </a:t>
            </a:r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+mj-lt"/>
              <a:cs typeface="Tahoma"/>
            </a:endParaRPr>
          </a:p>
        </p:txBody>
      </p:sp>
      <p:sp>
        <p:nvSpPr>
          <p:cNvPr id="43" name="object 20">
            <a:extLst>
              <a:ext uri="{FF2B5EF4-FFF2-40B4-BE49-F238E27FC236}">
                <a16:creationId xmlns:a16="http://schemas.microsoft.com/office/drawing/2014/main" xmlns="" id="{6FE6532C-2AFB-4985-81C8-2E14E662312D}"/>
              </a:ext>
            </a:extLst>
          </p:cNvPr>
          <p:cNvSpPr/>
          <p:nvPr/>
        </p:nvSpPr>
        <p:spPr>
          <a:xfrm>
            <a:off x="3467100" y="1676401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xmlns="" id="{30158921-D9D4-4337-9B69-2D45418D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42396"/>
              </p:ext>
            </p:extLst>
          </p:nvPr>
        </p:nvGraphicFramePr>
        <p:xfrm>
          <a:off x="342900" y="4621533"/>
          <a:ext cx="6858000" cy="66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8">
                  <a:extLst>
                    <a:ext uri="{9D8B030D-6E8A-4147-A177-3AD203B41FA5}">
                      <a16:colId xmlns:a16="http://schemas.microsoft.com/office/drawing/2014/main" xmlns="" val="3373966583"/>
                    </a:ext>
                  </a:extLst>
                </a:gridCol>
                <a:gridCol w="5468812">
                  <a:extLst>
                    <a:ext uri="{9D8B030D-6E8A-4147-A177-3AD203B41FA5}">
                      <a16:colId xmlns:a16="http://schemas.microsoft.com/office/drawing/2014/main" xmlns="" val="31570141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1971015666"/>
                    </a:ext>
                  </a:extLst>
                </a:gridCol>
              </a:tblGrid>
              <a:tr h="1169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Parameter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Charges ( Rs. )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5113116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Noise Monitoring (One time)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5795089"/>
                  </a:ext>
                </a:extLst>
              </a:tr>
              <a:tr h="13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Noise Monitoring (24 Hour)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1653378"/>
                  </a:ext>
                </a:extLst>
              </a:tr>
            </a:tbl>
          </a:graphicData>
        </a:graphic>
      </p:graphicFrame>
      <p:sp>
        <p:nvSpPr>
          <p:cNvPr id="45" name="object 3"/>
          <p:cNvSpPr/>
          <p:nvPr/>
        </p:nvSpPr>
        <p:spPr>
          <a:xfrm>
            <a:off x="0" y="4114800"/>
            <a:ext cx="3816985" cy="354331"/>
          </a:xfrm>
          <a:custGeom>
            <a:avLst/>
            <a:gdLst/>
            <a:ahLst/>
            <a:cxnLst/>
            <a:rect l="l" t="t" r="r" b="b"/>
            <a:pathLst>
              <a:path w="3816984" h="430530">
                <a:moveTo>
                  <a:pt x="3816985" y="0"/>
                </a:moveTo>
                <a:lnTo>
                  <a:pt x="293649" y="0"/>
                </a:lnTo>
                <a:lnTo>
                  <a:pt x="0" y="430060"/>
                </a:lnTo>
                <a:lnTo>
                  <a:pt x="3523399" y="430060"/>
                </a:lnTo>
                <a:lnTo>
                  <a:pt x="3816985" y="0"/>
                </a:lnTo>
                <a:close/>
              </a:path>
            </a:pathLst>
          </a:custGeom>
          <a:solidFill>
            <a:srgbClr val="DFEBB7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5"/>
          <p:cNvSpPr txBox="1"/>
          <p:nvPr/>
        </p:nvSpPr>
        <p:spPr>
          <a:xfrm>
            <a:off x="454723" y="4164331"/>
            <a:ext cx="307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Tahoma"/>
              </a:rPr>
              <a:t>Noise Monitoring</a:t>
            </a:r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xmlns="" id="{6FE6532C-2AFB-4985-81C8-2E14E662312D}"/>
              </a:ext>
            </a:extLst>
          </p:cNvPr>
          <p:cNvSpPr/>
          <p:nvPr/>
        </p:nvSpPr>
        <p:spPr>
          <a:xfrm>
            <a:off x="3467100" y="4114801"/>
            <a:ext cx="457200" cy="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14">
              <a:latin typeface="Lato" panose="020F0502020204030203" pitchFamily="34" charset="0"/>
            </a:endParaRPr>
          </a:p>
        </p:txBody>
      </p:sp>
      <p:sp>
        <p:nvSpPr>
          <p:cNvPr id="48" name="object 36">
            <a:extLst>
              <a:ext uri="{FF2B5EF4-FFF2-40B4-BE49-F238E27FC236}">
                <a16:creationId xmlns="" xmlns:a16="http://schemas.microsoft.com/office/drawing/2014/main" id="{F6E5DE80-CA5B-4FFB-AC39-FE20C612FE71}"/>
              </a:ext>
            </a:extLst>
          </p:cNvPr>
          <p:cNvSpPr txBox="1"/>
          <p:nvPr/>
        </p:nvSpPr>
        <p:spPr>
          <a:xfrm>
            <a:off x="6210300" y="9815488"/>
            <a:ext cx="1219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Lato Black" pitchFamily="34" charset="0"/>
                <a:cs typeface="Lato Black" pitchFamily="34" charset="0"/>
              </a:rPr>
              <a:t>www.environindia.net</a:t>
            </a:r>
            <a:endParaRPr lang="en-IN" sz="1000" b="1" dirty="0">
              <a:solidFill>
                <a:schemeClr val="bg1">
                  <a:lumMod val="50000"/>
                </a:schemeClr>
              </a:solidFill>
              <a:latin typeface="+mj-lt"/>
              <a:ea typeface="Lato Black" pitchFamily="34" charset="0"/>
              <a:cs typeface="Lato Black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43800" cy="1398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</TotalTime>
  <Words>604</Words>
  <Application>Microsoft Office PowerPoint</Application>
  <PresentationFormat>Custom</PresentationFormat>
  <Paragraphs>337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Lato</vt:lpstr>
      <vt:lpstr>Lato Black</vt:lpstr>
      <vt:lpstr>Tahoma</vt:lpstr>
      <vt:lpstr>Times New Roman</vt:lpstr>
      <vt:lpstr>Wingdings</vt:lpstr>
      <vt:lpstr>Office Theme</vt:lpstr>
      <vt:lpstr>Techno-Commercial Offer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Catalogue</dc:title>
  <dc:creator>admin</dc:creator>
  <cp:lastModifiedBy>Windows User</cp:lastModifiedBy>
  <cp:revision>365</cp:revision>
  <cp:lastPrinted>2018-03-03T08:51:40Z</cp:lastPrinted>
  <dcterms:created xsi:type="dcterms:W3CDTF">2018-02-18T07:33:25Z</dcterms:created>
  <dcterms:modified xsi:type="dcterms:W3CDTF">2019-08-05T10:36:01Z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2016-02-03T00:00:00Z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2018-02-18T00:00:00Z</vt:filetime>
  </property>
</Properties>
</file>