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35" r:id="rId2"/>
    <p:sldId id="336" r:id="rId3"/>
    <p:sldId id="337" r:id="rId4"/>
    <p:sldId id="338" r:id="rId5"/>
    <p:sldId id="339" r:id="rId6"/>
    <p:sldId id="351" r:id="rId7"/>
    <p:sldId id="353" r:id="rId8"/>
    <p:sldId id="355" r:id="rId9"/>
    <p:sldId id="356" r:id="rId10"/>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D9D"/>
    <a:srgbClr val="FFC033"/>
    <a:srgbClr val="EAF2D2"/>
    <a:srgbClr val="DFEBB7"/>
    <a:srgbClr val="BCD668"/>
    <a:srgbClr val="E9F2CE"/>
    <a:srgbClr val="A4C736"/>
    <a:srgbClr val="0888A8"/>
    <a:srgbClr val="000000"/>
    <a:srgbClr val="F1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95417" autoAdjust="0"/>
  </p:normalViewPr>
  <p:slideViewPr>
    <p:cSldViewPr>
      <p:cViewPr>
        <p:scale>
          <a:sx n="125" d="100"/>
          <a:sy n="125" d="100"/>
        </p:scale>
        <p:origin x="540" y="-2382"/>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26-10-2018</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4</a:t>
            </a:fld>
            <a:endParaRPr lang="en-IN" dirty="0"/>
          </a:p>
        </p:txBody>
      </p:sp>
    </p:spTree>
    <p:extLst>
      <p:ext uri="{BB962C8B-B14F-4D97-AF65-F5344CB8AC3E}">
        <p14:creationId xmlns:p14="http://schemas.microsoft.com/office/powerpoint/2010/main" val="4019771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6</a:t>
            </a:fld>
            <a:endParaRPr lang="en-IN" dirty="0"/>
          </a:p>
        </p:txBody>
      </p:sp>
    </p:spTree>
    <p:extLst>
      <p:ext uri="{BB962C8B-B14F-4D97-AF65-F5344CB8AC3E}">
        <p14:creationId xmlns:p14="http://schemas.microsoft.com/office/powerpoint/2010/main" val="1104655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26 October 2018</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26 October 2018</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26 October 2018</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26 October 2018</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 xmlns:a16="http://schemas.microsoft.com/office/drawing/2014/main"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 xmlns:a16="http://schemas.microsoft.com/office/drawing/2014/main" val="2856138856"/>
                    </a:ext>
                  </a:extLst>
                </a:gridCol>
                <a:gridCol w="2362200">
                  <a:extLst>
                    <a:ext uri="{9D8B030D-6E8A-4147-A177-3AD203B41FA5}">
                      <a16:colId xmlns="" xmlns:a16="http://schemas.microsoft.com/office/drawing/2014/main" val="1236899644"/>
                    </a:ext>
                  </a:extLst>
                </a:gridCol>
                <a:gridCol w="2286000">
                  <a:extLst>
                    <a:ext uri="{9D8B030D-6E8A-4147-A177-3AD203B41FA5}">
                      <a16:colId xmlns="" xmlns:a16="http://schemas.microsoft.com/office/drawing/2014/main"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47124901"/>
                  </a:ext>
                </a:extLst>
              </a:tr>
            </a:tbl>
          </a:graphicData>
        </a:graphic>
      </p:graphicFrame>
      <p:graphicFrame>
        <p:nvGraphicFramePr>
          <p:cNvPr id="109" name="Table 108">
            <a:extLst>
              <a:ext uri="{FF2B5EF4-FFF2-40B4-BE49-F238E27FC236}">
                <a16:creationId xmlns="" xmlns:a16="http://schemas.microsoft.com/office/drawing/2014/main"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0" name="Table 109">
            <a:extLst>
              <a:ext uri="{FF2B5EF4-FFF2-40B4-BE49-F238E27FC236}">
                <a16:creationId xmlns="" xmlns:a16="http://schemas.microsoft.com/office/drawing/2014/main"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1" name="Table 110">
            <a:extLst>
              <a:ext uri="{FF2B5EF4-FFF2-40B4-BE49-F238E27FC236}">
                <a16:creationId xmlns="" xmlns:a16="http://schemas.microsoft.com/office/drawing/2014/main" id="{B6883FF3-7116-4375-8CDC-46954A586275}"/>
              </a:ext>
            </a:extLst>
          </p:cNvPr>
          <p:cNvGraphicFramePr>
            <a:graphicFrameLocks noGrp="1"/>
          </p:cNvGraphicFramePr>
          <p:nvPr>
            <p:extLst>
              <p:ext uri="{D42A27DB-BD31-4B8C-83A1-F6EECF244321}">
                <p14:modId xmlns:p14="http://schemas.microsoft.com/office/powerpoint/2010/main" val="3219583005"/>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 xmlns:a16="http://schemas.microsoft.com/office/drawing/2014/main" val="2235553535"/>
                    </a:ext>
                  </a:extLst>
                </a:gridCol>
              </a:tblGrid>
              <a:tr h="180340">
                <a:tc>
                  <a:txBody>
                    <a:bodyPr/>
                    <a:lstStyle/>
                    <a:p>
                      <a:pPr algn="ctr"/>
                      <a:r>
                        <a:rPr lang="en-IN" sz="1000" b="1" dirty="0" smtClean="0">
                          <a:solidFill>
                            <a:schemeClr val="tx1">
                              <a:lumMod val="50000"/>
                              <a:lumOff val="50000"/>
                            </a:schemeClr>
                          </a:solidFill>
                          <a:latin typeface="+mj-lt"/>
                        </a:rPr>
                        <a:t>Nilesh Gadge</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2" name="Table 111">
            <a:extLst>
              <a:ext uri="{FF2B5EF4-FFF2-40B4-BE49-F238E27FC236}">
                <a16:creationId xmlns="" xmlns:a16="http://schemas.microsoft.com/office/drawing/2014/main"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3" name="Table 112">
            <a:extLst>
              <a:ext uri="{FF2B5EF4-FFF2-40B4-BE49-F238E27FC236}">
                <a16:creationId xmlns="" xmlns:a16="http://schemas.microsoft.com/office/drawing/2014/main"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 xmlns:a16="http://schemas.microsoft.com/office/drawing/2014/main"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4" name="Table 113">
            <a:extLst>
              <a:ext uri="{FF2B5EF4-FFF2-40B4-BE49-F238E27FC236}">
                <a16:creationId xmlns="" xmlns:a16="http://schemas.microsoft.com/office/drawing/2014/main" id="{8D7DFF25-55C5-4D36-B9F9-EFCCCEDADAD8}"/>
              </a:ext>
            </a:extLst>
          </p:cNvPr>
          <p:cNvGraphicFramePr>
            <a:graphicFrameLocks noGrp="1"/>
          </p:cNvGraphicFramePr>
          <p:nvPr>
            <p:extLst>
              <p:ext uri="{D42A27DB-BD31-4B8C-83A1-F6EECF244321}">
                <p14:modId xmlns:p14="http://schemas.microsoft.com/office/powerpoint/2010/main" val="1915747001"/>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 xmlns:a16="http://schemas.microsoft.com/office/drawing/2014/main" val="2342809242"/>
                    </a:ext>
                  </a:extLst>
                </a:gridCol>
                <a:gridCol w="3506450">
                  <a:extLst>
                    <a:ext uri="{9D8B030D-6E8A-4147-A177-3AD203B41FA5}">
                      <a16:colId xmlns="" xmlns:a16="http://schemas.microsoft.com/office/drawing/2014/main"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ENVQ8915</a:t>
                      </a:r>
                    </a:p>
                    <a:p>
                      <a:r>
                        <a:rPr lang="en-IN" sz="1000" b="1" dirty="0" smtClean="0">
                          <a:solidFill>
                            <a:schemeClr val="tx1">
                              <a:lumMod val="50000"/>
                              <a:lumOff val="50000"/>
                            </a:schemeClr>
                          </a:solidFill>
                          <a:latin typeface="+mj-lt"/>
                        </a:rPr>
                        <a:t>Quotation Date		</a:t>
                      </a:r>
                      <a:r>
                        <a:rPr lang="en-IN" sz="1000" b="1" smtClean="0">
                          <a:solidFill>
                            <a:schemeClr val="tx1">
                              <a:lumMod val="50000"/>
                              <a:lumOff val="50000"/>
                            </a:schemeClr>
                          </a:solidFill>
                          <a:latin typeface="+mj-lt"/>
                        </a:rPr>
                        <a:t>: </a:t>
                      </a:r>
                    </a:p>
                    <a:p>
                      <a:r>
                        <a:rPr lang="en-IN" sz="1000" b="1"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r>
                        <a:rPr lang="en-IN" sz="1000" b="1" dirty="0" err="1" smtClean="0">
                          <a:solidFill>
                            <a:schemeClr val="tx1">
                              <a:lumMod val="50000"/>
                              <a:lumOff val="50000"/>
                            </a:schemeClr>
                          </a:solidFill>
                          <a:latin typeface="+mj-lt"/>
                        </a:rPr>
                        <a:t>Nilesh</a:t>
                      </a:r>
                      <a:r>
                        <a:rPr lang="en-IN" sz="1000" b="1" baseline="0" dirty="0" smtClean="0">
                          <a:solidFill>
                            <a:schemeClr val="tx1">
                              <a:lumMod val="50000"/>
                              <a:lumOff val="50000"/>
                            </a:schemeClr>
                          </a:solidFill>
                          <a:latin typeface="+mj-lt"/>
                        </a:rPr>
                        <a:t> </a:t>
                      </a:r>
                      <a:r>
                        <a:rPr lang="en-IN" sz="1000" b="1" baseline="0" dirty="0" err="1" smtClean="0">
                          <a:solidFill>
                            <a:schemeClr val="tx1">
                              <a:lumMod val="50000"/>
                              <a:lumOff val="50000"/>
                            </a:schemeClr>
                          </a:solidFill>
                          <a:latin typeface="+mj-lt"/>
                        </a:rPr>
                        <a:t>Gadgi</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Contact No		: +91 </a:t>
                      </a:r>
                      <a:r>
                        <a:rPr lang="en-IN" sz="1000" b="1" dirty="0" smtClean="0">
                          <a:solidFill>
                            <a:schemeClr val="tx1">
                              <a:lumMod val="50000"/>
                              <a:lumOff val="50000"/>
                            </a:schemeClr>
                          </a:solidFill>
                          <a:latin typeface="+mj-lt"/>
                        </a:rPr>
                        <a:t>7227988038</a:t>
                      </a: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251518033"/>
                  </a:ext>
                </a:extLst>
              </a:tr>
              <a:tr h="637540">
                <a:tc>
                  <a:txBody>
                    <a:bodyPr/>
                    <a:lstStyle/>
                    <a:p>
                      <a:r>
                        <a:rPr lang="en-IN" sz="1000" b="1" dirty="0">
                          <a:solidFill>
                            <a:schemeClr val="tx1">
                              <a:lumMod val="50000"/>
                              <a:lumOff val="50000"/>
                            </a:schemeClr>
                          </a:solidFill>
                          <a:effectLst/>
                          <a:latin typeface="+mj-lt"/>
                          <a:ea typeface="+mn-ea"/>
                          <a:cs typeface="+mn-cs"/>
                        </a:rPr>
                        <a:t>To,</a:t>
                      </a:r>
                    </a:p>
                    <a:p>
                      <a:r>
                        <a:rPr lang="en-IN" sz="1000" b="1" dirty="0" smtClean="0">
                          <a:solidFill>
                            <a:schemeClr val="tx1">
                              <a:lumMod val="50000"/>
                              <a:lumOff val="50000"/>
                            </a:schemeClr>
                          </a:solidFill>
                          <a:effectLst/>
                          <a:latin typeface="+mj-lt"/>
                          <a:ea typeface="+mn-ea"/>
                          <a:cs typeface="+mn-cs"/>
                        </a:rPr>
                        <a:t>Phone : +91</a:t>
                      </a:r>
                      <a:endParaRPr lang="en-IN" sz="1000" b="1" dirty="0">
                        <a:solidFill>
                          <a:schemeClr val="tx1">
                            <a:lumMod val="50000"/>
                            <a:lumOff val="50000"/>
                          </a:schemeClr>
                        </a:solidFill>
                        <a:effectLst/>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Visit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a:t>
                      </a:r>
                      <a:r>
                        <a:rPr lang="en-IN" sz="1000" b="1" dirty="0" smtClean="0">
                          <a:solidFill>
                            <a:schemeClr val="tx1">
                              <a:lumMod val="50000"/>
                              <a:lumOff val="50000"/>
                            </a:schemeClr>
                          </a:solidFill>
                          <a:latin typeface="+mj-lt"/>
                        </a:rPr>
                        <a: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a:t>
                      </a:r>
                      <a:endParaRPr lang="en-IN" sz="1000" b="1" baseline="0" dirty="0">
                        <a:solidFill>
                          <a:schemeClr val="tx1">
                            <a:lumMod val="50000"/>
                            <a:lumOff val="50000"/>
                          </a:schemeClr>
                        </a:solidFill>
                        <a:latin typeface="+mj-lt"/>
                        <a:ea typeface="+mn-ea"/>
                        <a:cs typeface="+mn-cs"/>
                      </a:endParaRPr>
                    </a:p>
                    <a:p>
                      <a:r>
                        <a:rPr lang="en-IN" sz="1000" b="1" dirty="0">
                          <a:solidFill>
                            <a:schemeClr val="tx1">
                              <a:lumMod val="50000"/>
                              <a:lumOff val="50000"/>
                            </a:schemeClr>
                          </a:solidFill>
                          <a:latin typeface="+mj-lt"/>
                        </a:rPr>
                        <a:t>Kind Attention		: </a:t>
                      </a:r>
                      <a:r>
                        <a:rPr lang="en-IN" sz="1000" b="1" dirty="0" err="1">
                          <a:solidFill>
                            <a:schemeClr val="tx1">
                              <a:lumMod val="50000"/>
                              <a:lumOff val="50000"/>
                            </a:schemeClr>
                          </a:solidFill>
                          <a:latin typeface="+mj-lt"/>
                        </a:rPr>
                        <a:t>Mr.</a:t>
                      </a:r>
                      <a:r>
                        <a:rPr lang="en-IN" sz="1000" b="1" dirty="0">
                          <a:solidFill>
                            <a:schemeClr val="tx1">
                              <a:lumMod val="50000"/>
                              <a:lumOff val="50000"/>
                            </a:schemeClr>
                          </a:solidFill>
                          <a:latin typeface="+mj-lt"/>
                        </a:rPr>
                        <a:t>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Mobile </a:t>
                      </a:r>
                      <a:r>
                        <a:rPr lang="en-IN" sz="1000" b="1" dirty="0">
                          <a:solidFill>
                            <a:schemeClr val="tx1">
                              <a:lumMod val="50000"/>
                              <a:lumOff val="50000"/>
                            </a:schemeClr>
                          </a:solidFill>
                          <a:latin typeface="+mj-lt"/>
                        </a:rPr>
                        <a:t>No.		: +91</a:t>
                      </a:r>
                      <a:r>
                        <a:rPr lang="en-IN" sz="1000" b="1" dirty="0">
                          <a:solidFill>
                            <a:schemeClr val="tx1">
                              <a:lumMod val="50000"/>
                              <a:lumOff val="50000"/>
                            </a:schemeClr>
                          </a:solidFill>
                          <a:latin typeface="+mj-lt"/>
                          <a:ea typeface="+mn-ea"/>
                          <a:cs typeface="+mn-cs"/>
                        </a:rPr>
                        <a:t> </a:t>
                      </a:r>
                      <a:r>
                        <a:rPr lang="en-IN" sz="1000" b="1" dirty="0" smtClean="0">
                          <a:solidFill>
                            <a:schemeClr val="tx1">
                              <a:lumMod val="50000"/>
                              <a:lumOff val="50000"/>
                            </a:schemeClr>
                          </a:solidFill>
                          <a:latin typeface="+mj-lt"/>
                          <a:ea typeface="+mn-ea"/>
                          <a:cs typeface="+mn-cs"/>
                        </a:rPr>
                        <a:t>  </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856036356"/>
                  </a:ext>
                </a:extLst>
              </a:tr>
            </a:tbl>
          </a:graphicData>
        </a:graphic>
      </p:graphicFrame>
      <p:graphicFrame>
        <p:nvGraphicFramePr>
          <p:cNvPr id="115" name="Table 114">
            <a:extLst>
              <a:ext uri="{FF2B5EF4-FFF2-40B4-BE49-F238E27FC236}">
                <a16:creationId xmlns="" xmlns:a16="http://schemas.microsoft.com/office/drawing/2014/main" id="{76B1AAC6-23DE-4438-BC97-3B72CCC02752}"/>
              </a:ext>
            </a:extLst>
          </p:cNvPr>
          <p:cNvGraphicFramePr>
            <a:graphicFrameLocks noGrp="1"/>
          </p:cNvGraphicFramePr>
          <p:nvPr>
            <p:extLst>
              <p:ext uri="{D42A27DB-BD31-4B8C-83A1-F6EECF244321}">
                <p14:modId xmlns:p14="http://schemas.microsoft.com/office/powerpoint/2010/main" val="752033584"/>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 xmlns:a16="http://schemas.microsoft.com/office/drawing/2014/main" val="426547591"/>
                    </a:ext>
                  </a:extLst>
                </a:gridCol>
                <a:gridCol w="3239048">
                  <a:extLst>
                    <a:ext uri="{9D8B030D-6E8A-4147-A177-3AD203B41FA5}">
                      <a16:colId xmlns="" xmlns:a16="http://schemas.microsoft.com/office/drawing/2014/main" val="2169212374"/>
                    </a:ext>
                  </a:extLst>
                </a:gridCol>
                <a:gridCol w="441689">
                  <a:extLst>
                    <a:ext uri="{9D8B030D-6E8A-4147-A177-3AD203B41FA5}">
                      <a16:colId xmlns="" xmlns:a16="http://schemas.microsoft.com/office/drawing/2014/main" val="3509574035"/>
                    </a:ext>
                  </a:extLst>
                </a:gridCol>
                <a:gridCol w="588918">
                  <a:extLst>
                    <a:ext uri="{9D8B030D-6E8A-4147-A177-3AD203B41FA5}">
                      <a16:colId xmlns="" xmlns:a16="http://schemas.microsoft.com/office/drawing/2014/main" val="1065217496"/>
                    </a:ext>
                  </a:extLst>
                </a:gridCol>
                <a:gridCol w="1082798">
                  <a:extLst>
                    <a:ext uri="{9D8B030D-6E8A-4147-A177-3AD203B41FA5}">
                      <a16:colId xmlns="" xmlns:a16="http://schemas.microsoft.com/office/drawing/2014/main" val="1763197752"/>
                    </a:ext>
                  </a:extLst>
                </a:gridCol>
                <a:gridCol w="1032154">
                  <a:extLst>
                    <a:ext uri="{9D8B030D-6E8A-4147-A177-3AD203B41FA5}">
                      <a16:colId xmlns="" xmlns:a16="http://schemas.microsoft.com/office/drawing/2014/main"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Sewage Treatment Plant Of Capacity</a:t>
                      </a:r>
                      <a:r>
                        <a:rPr lang="en-US" sz="1000" b="1" baseline="0" dirty="0" smtClean="0">
                          <a:solidFill>
                            <a:schemeClr val="bg1">
                              <a:lumMod val="50000"/>
                            </a:schemeClr>
                          </a:solidFill>
                          <a:latin typeface="+mj-lt"/>
                        </a:rPr>
                        <a:t> 45</a:t>
                      </a:r>
                      <a:r>
                        <a:rPr lang="en-US" sz="1000" b="1" dirty="0" smtClean="0">
                          <a:solidFill>
                            <a:schemeClr val="bg1">
                              <a:lumMod val="50000"/>
                            </a:schemeClr>
                          </a:solidFill>
                          <a:latin typeface="+mj-lt"/>
                        </a:rPr>
                        <a:t> KLD </a:t>
                      </a: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 - Basis of Design</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 - STP process Flow diagram</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III - </a:t>
                      </a:r>
                      <a:r>
                        <a:rPr lang="en-IN" sz="1000" b="1" dirty="0" smtClean="0">
                          <a:solidFill>
                            <a:schemeClr val="bg1">
                              <a:lumMod val="50000"/>
                            </a:schemeClr>
                          </a:solidFill>
                          <a:latin typeface="+mn-lt"/>
                          <a:ea typeface="+mn-ea"/>
                          <a:cs typeface="+mn-cs"/>
                        </a:rPr>
                        <a:t>List of Equipment</a:t>
                      </a: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IV - Technical Data Sheet</a:t>
                      </a:r>
                    </a:p>
                    <a:p>
                      <a:pPr marL="0" marR="0" indent="0" defTabSz="914400" eaLnBrk="1" fontAlgn="auto" latinLnBrk="0" hangingPunct="1">
                        <a:lnSpc>
                          <a:spcPct val="100000"/>
                        </a:lnSpc>
                        <a:spcBef>
                          <a:spcPts val="0"/>
                        </a:spcBef>
                        <a:spcAft>
                          <a:spcPts val="0"/>
                        </a:spcAft>
                        <a:buClrTx/>
                        <a:buSzTx/>
                        <a:buFont typeface="Wingdings" pitchFamily="2" charset="2"/>
                        <a:buNone/>
                        <a:tabLst/>
                        <a:defRPr/>
                      </a:pP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Nos</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Rs. </a:t>
                      </a:r>
                      <a:r>
                        <a:rPr lang="en-IN" sz="1000" b="1" dirty="0" smtClean="0">
                          <a:solidFill>
                            <a:schemeClr val="bg1">
                              <a:lumMod val="50000"/>
                            </a:schemeClr>
                          </a:solidFill>
                          <a:latin typeface="+mj-lt"/>
                        </a:rPr>
                        <a:t>18,25,000</a:t>
                      </a:r>
                      <a:r>
                        <a:rPr lang="en-IN" sz="1000" b="1" dirty="0" smtClean="0">
                          <a:solidFill>
                            <a:schemeClr val="bg1">
                              <a:lumMod val="50000"/>
                            </a:schemeClr>
                          </a:solidFill>
                          <a:latin typeface="+mj-lt"/>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n-lt"/>
                          <a:ea typeface="+mn-ea"/>
                          <a:cs typeface="+mn-cs"/>
                        </a:rPr>
                        <a:t>Rs. </a:t>
                      </a:r>
                      <a:r>
                        <a:rPr lang="en-IN" sz="1000" b="1" smtClean="0">
                          <a:solidFill>
                            <a:schemeClr val="bg1">
                              <a:lumMod val="50000"/>
                            </a:schemeClr>
                          </a:solidFill>
                          <a:latin typeface="+mn-lt"/>
                          <a:ea typeface="+mn-ea"/>
                          <a:cs typeface="+mn-cs"/>
                        </a:rPr>
                        <a:t>18,25,000</a:t>
                      </a:r>
                      <a:r>
                        <a:rPr lang="en-IN" sz="1000" b="1" dirty="0" smtClean="0">
                          <a:solidFill>
                            <a:schemeClr val="bg1">
                              <a:lumMod val="50000"/>
                            </a:schemeClr>
                          </a:solidFill>
                          <a:latin typeface="+mn-lt"/>
                          <a:ea typeface="+mn-ea"/>
                          <a:cs typeface="+mn-cs"/>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760128737"/>
                  </a:ext>
                </a:extLst>
              </a:tr>
            </a:tbl>
          </a:graphicData>
        </a:graphic>
      </p:graphicFrame>
      <p:cxnSp>
        <p:nvCxnSpPr>
          <p:cNvPr id="116" name="Straight Connector 115">
            <a:extLst>
              <a:ext uri="{FF2B5EF4-FFF2-40B4-BE49-F238E27FC236}">
                <a16:creationId xmlns="" xmlns:a16="http://schemas.microsoft.com/office/drawing/2014/main"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 xmlns:a16="http://schemas.microsoft.com/office/drawing/2014/main"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898449927"/>
              </p:ext>
            </p:extLst>
          </p:nvPr>
        </p:nvGraphicFramePr>
        <p:xfrm>
          <a:off x="285750" y="1981200"/>
          <a:ext cx="6991350" cy="7115175"/>
        </p:xfrm>
        <a:graphic>
          <a:graphicData uri="http://schemas.openxmlformats.org/drawingml/2006/table">
            <a:tbl>
              <a:tblPr firstRow="1" bandRow="1">
                <a:tableStyleId>{5C22544A-7EE6-4342-B048-85BDC9FD1C3A}</a:tableStyleId>
              </a:tblPr>
              <a:tblGrid>
                <a:gridCol w="379538">
                  <a:extLst>
                    <a:ext uri="{9D8B030D-6E8A-4147-A177-3AD203B41FA5}">
                      <a16:colId xmlns="" xmlns:a16="http://schemas.microsoft.com/office/drawing/2014/main" val="3373966583"/>
                    </a:ext>
                  </a:extLst>
                </a:gridCol>
                <a:gridCol w="1944650">
                  <a:extLst>
                    <a:ext uri="{9D8B030D-6E8A-4147-A177-3AD203B41FA5}">
                      <a16:colId xmlns="" xmlns:a16="http://schemas.microsoft.com/office/drawing/2014/main" val="3157014140"/>
                    </a:ext>
                  </a:extLst>
                </a:gridCol>
                <a:gridCol w="4667162">
                  <a:extLst>
                    <a:ext uri="{9D8B030D-6E8A-4147-A177-3AD203B41FA5}">
                      <a16:colId xmlns="" xmlns:a16="http://schemas.microsoft.com/office/drawing/2014/main"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Packing, Forwarding &amp; Freight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t>
                      </a:r>
                      <a:r>
                        <a:rPr lang="en-IN" sz="1000" b="1" i="0" u="none" strike="noStrike" dirty="0" smtClean="0">
                          <a:solidFill>
                            <a:srgbClr val="7F7F7F"/>
                          </a:solidFill>
                          <a:effectLst/>
                          <a:latin typeface="+mj-lt"/>
                        </a:rPr>
                        <a:t>actual ( Client Scope )</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15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18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Erection charges are included in our scope. The chemical dosing which requires at commissioning &amp;operation time will be in our scope. Required cow dung for commissioning &amp; other like Urea, DAP; Dextrose, jiggery etc will be under our scope in quantity as we say. However, supervisory services will be provided for the commissioning of the system on the following terms &amp; conditions. We shall depute our engineers to site for assistance of commissioning at a cost of Rs. 3000/- per persons per day (8 working hours) </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To &amp; fro traveling, lodging &amp; boarding, local traveling shall be borne by client.</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Skilled &amp; unskilled labor and tools &amp; tackles to be provided by client.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Collection tank with slab on top for keeping plant. Two Man hole of 400 x 400 mm to be provided on slab.</a:t>
                      </a:r>
                    </a:p>
                    <a:p>
                      <a:pPr algn="l" fontAlgn="ctr"/>
                      <a:r>
                        <a:rPr lang="en-US" sz="1000" b="1" i="0" u="none" strike="noStrike" dirty="0" smtClean="0">
                          <a:solidFill>
                            <a:srgbClr val="7F7F7F"/>
                          </a:solidFill>
                          <a:effectLst/>
                          <a:latin typeface="+mj-lt"/>
                        </a:rPr>
                        <a:t>2.  Incoming waste</a:t>
                      </a:r>
                      <a:r>
                        <a:rPr lang="en-US" sz="1000" b="1" i="0" u="none" strike="noStrike" baseline="0" dirty="0" smtClean="0">
                          <a:solidFill>
                            <a:srgbClr val="7F7F7F"/>
                          </a:solidFill>
                          <a:effectLst/>
                          <a:latin typeface="+mj-lt"/>
                        </a:rPr>
                        <a:t> </a:t>
                      </a:r>
                      <a:r>
                        <a:rPr lang="en-US" sz="1000" b="1" i="0" u="none" strike="noStrike" dirty="0" smtClean="0">
                          <a:solidFill>
                            <a:srgbClr val="7F7F7F"/>
                          </a:solidFill>
                          <a:effectLst/>
                          <a:latin typeface="+mj-lt"/>
                        </a:rPr>
                        <a:t>water up to raw transfer pumps.</a:t>
                      </a:r>
                    </a:p>
                    <a:p>
                      <a:pPr algn="l" fontAlgn="ctr"/>
                      <a:r>
                        <a:rPr lang="en-US" sz="1000" b="1" i="0" u="none" strike="noStrike" dirty="0" smtClean="0">
                          <a:solidFill>
                            <a:srgbClr val="7F7F7F"/>
                          </a:solidFill>
                          <a:effectLst/>
                          <a:latin typeface="+mj-lt"/>
                        </a:rPr>
                        <a:t>3. Treated water storage tank.</a:t>
                      </a:r>
                    </a:p>
                    <a:p>
                      <a:pPr algn="l" fontAlgn="ctr"/>
                      <a:r>
                        <a:rPr lang="en-US" sz="1000" b="1" i="0" u="none" strike="noStrike" dirty="0" smtClean="0">
                          <a:solidFill>
                            <a:srgbClr val="7F7F7F"/>
                          </a:solidFill>
                          <a:effectLst/>
                          <a:latin typeface="+mj-lt"/>
                        </a:rPr>
                        <a:t>4. Chemicals required for plant operation up to the dosing tank.</a:t>
                      </a:r>
                    </a:p>
                    <a:p>
                      <a:pPr algn="l" fontAlgn="ctr"/>
                      <a:r>
                        <a:rPr lang="en-US" sz="1000" b="1" i="0" u="none" strike="noStrike" dirty="0" smtClean="0">
                          <a:solidFill>
                            <a:srgbClr val="7F7F7F"/>
                          </a:solidFill>
                          <a:effectLst/>
                          <a:latin typeface="+mj-lt"/>
                        </a:rPr>
                        <a:t>5. Supply/ laying and termination of incoming power cables up to local electrical panel.</a:t>
                      </a:r>
                    </a:p>
                    <a:p>
                      <a:pPr algn="l" fontAlgn="ctr"/>
                      <a:r>
                        <a:rPr lang="en-US" sz="1000" b="1" i="0" u="none" strike="noStrike" dirty="0" smtClean="0">
                          <a:solidFill>
                            <a:srgbClr val="7F7F7F"/>
                          </a:solidFill>
                          <a:effectLst/>
                          <a:latin typeface="+mj-lt"/>
                        </a:rPr>
                        <a:t>6. Any emergency/ critical power supply.</a:t>
                      </a:r>
                    </a:p>
                    <a:p>
                      <a:pPr algn="l" fontAlgn="ctr"/>
                      <a:r>
                        <a:rPr lang="en-US" sz="1000" b="1" i="0" u="none" strike="noStrike" dirty="0" smtClean="0">
                          <a:solidFill>
                            <a:srgbClr val="7F7F7F"/>
                          </a:solidFill>
                          <a:effectLst/>
                          <a:latin typeface="+mj-lt"/>
                        </a:rPr>
                        <a:t>7. Any other studies or modification of the scope shall be carried out with extra costs.</a:t>
                      </a:r>
                    </a:p>
                    <a:p>
                      <a:pPr algn="l" fontAlgn="ctr"/>
                      <a:r>
                        <a:rPr lang="en-US" sz="1000" b="1" i="0" u="none" strike="noStrike" dirty="0" smtClean="0">
                          <a:solidFill>
                            <a:srgbClr val="7F7F7F"/>
                          </a:solidFill>
                          <a:effectLst/>
                          <a:latin typeface="+mj-lt"/>
                        </a:rPr>
                        <a:t>8. Liaison work (if any) will not be in scope of Environ</a:t>
                      </a:r>
                    </a:p>
                    <a:p>
                      <a:pPr algn="l" fontAlgn="ctr"/>
                      <a:r>
                        <a:rPr lang="en-US" sz="1000" b="1" i="0" u="none" strike="noStrike" dirty="0" smtClean="0">
                          <a:solidFill>
                            <a:srgbClr val="7F7F7F"/>
                          </a:solidFill>
                          <a:effectLst/>
                          <a:latin typeface="+mj-lt"/>
                        </a:rPr>
                        <a:t>9. Safety and security by client. </a:t>
                      </a:r>
                    </a:p>
                    <a:p>
                      <a:pPr algn="l" fontAlgn="ctr"/>
                      <a:r>
                        <a:rPr lang="en-US" sz="1000" b="1" i="0" u="none" strike="noStrike" dirty="0" smtClean="0">
                          <a:solidFill>
                            <a:srgbClr val="7F7F7F"/>
                          </a:solidFill>
                          <a:effectLst/>
                          <a:latin typeface="+mj-lt"/>
                        </a:rPr>
                        <a:t>10.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70"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7"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259045"/>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a:t>
            </a:r>
          </a:p>
        </p:txBody>
      </p:sp>
      <p:graphicFrame>
        <p:nvGraphicFramePr>
          <p:cNvPr id="12" name="Table 11">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88400737"/>
              </p:ext>
            </p:extLst>
          </p:nvPr>
        </p:nvGraphicFramePr>
        <p:xfrm>
          <a:off x="342900" y="2400300"/>
          <a:ext cx="6535612" cy="87630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59356">
                <a:tc>
                  <a:txBody>
                    <a:bodyPr/>
                    <a:lstStyle/>
                    <a:p>
                      <a:pPr algn="l" fontAlgn="ctr"/>
                      <a:r>
                        <a:rPr lang="en-US" sz="1000" b="0" i="0" u="none" strike="noStrike" dirty="0" smtClean="0">
                          <a:solidFill>
                            <a:schemeClr val="bg1">
                              <a:lumMod val="50000"/>
                            </a:schemeClr>
                          </a:solidFill>
                          <a:effectLst/>
                          <a:latin typeface="+mj-lt"/>
                        </a:rPr>
                        <a:t>Daily Flow (Maximum)</a:t>
                      </a:r>
                      <a:endParaRPr lang="en-IN" sz="1000" b="0" i="0" u="none" strike="noStrike" dirty="0">
                        <a:solidFill>
                          <a:schemeClr val="bg1">
                            <a:lumMod val="50000"/>
                          </a:schemeClr>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Times New Roman"/>
                          <a:cs typeface="Calibri"/>
                        </a:rPr>
                        <a:t>45 m</a:t>
                      </a:r>
                      <a:r>
                        <a:rPr lang="en-US" sz="1000" b="0" baseline="30000" dirty="0" smtClean="0">
                          <a:solidFill>
                            <a:schemeClr val="bg1">
                              <a:lumMod val="50000"/>
                            </a:schemeClr>
                          </a:solidFill>
                          <a:latin typeface="+mj-lt"/>
                          <a:ea typeface="Times New Roman"/>
                          <a:cs typeface="Calibri"/>
                        </a:rPr>
                        <a:t>3</a:t>
                      </a:r>
                      <a:r>
                        <a:rPr lang="en-US" sz="1000" b="0" dirty="0" smtClean="0">
                          <a:solidFill>
                            <a:schemeClr val="bg1">
                              <a:lumMod val="50000"/>
                            </a:schemeClr>
                          </a:solidFill>
                          <a:latin typeface="+mj-lt"/>
                          <a:ea typeface="Times New Roman"/>
                          <a:cs typeface="Calibri"/>
                        </a:rPr>
                        <a:t>/Day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6-8</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400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300mg/l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 name="object 3"/>
          <p:cNvSpPr/>
          <p:nvPr/>
        </p:nvSpPr>
        <p:spPr>
          <a:xfrm>
            <a:off x="0" y="1892086"/>
            <a:ext cx="39243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1941617"/>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Untreated Sewage Parameters (Assumed)</a:t>
            </a:r>
          </a:p>
        </p:txBody>
      </p:sp>
      <p:sp>
        <p:nvSpPr>
          <p:cNvPr id="16" name="object 20">
            <a:extLst>
              <a:ext uri="{FF2B5EF4-FFF2-40B4-BE49-F238E27FC236}">
                <a16:creationId xmlns="" xmlns:a16="http://schemas.microsoft.com/office/drawing/2014/main" id="{6FE6532C-2AFB-4985-81C8-2E14E662312D}"/>
              </a:ext>
            </a:extLst>
          </p:cNvPr>
          <p:cNvSpPr/>
          <p:nvPr/>
        </p:nvSpPr>
        <p:spPr>
          <a:xfrm>
            <a:off x="3543300" y="1892087"/>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17" name="object 3"/>
          <p:cNvSpPr/>
          <p:nvPr/>
        </p:nvSpPr>
        <p:spPr>
          <a:xfrm>
            <a:off x="0" y="3517747"/>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5"/>
          <p:cNvSpPr txBox="1"/>
          <p:nvPr/>
        </p:nvSpPr>
        <p:spPr>
          <a:xfrm>
            <a:off x="454723" y="3581400"/>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Treated Sewage Quality</a:t>
            </a:r>
          </a:p>
        </p:txBody>
      </p:sp>
      <p:sp>
        <p:nvSpPr>
          <p:cNvPr id="19" name="object 20">
            <a:extLst>
              <a:ext uri="{FF2B5EF4-FFF2-40B4-BE49-F238E27FC236}">
                <a16:creationId xmlns="" xmlns:a16="http://schemas.microsoft.com/office/drawing/2014/main" id="{6FE6532C-2AFB-4985-81C8-2E14E662312D}"/>
              </a:ext>
            </a:extLst>
          </p:cNvPr>
          <p:cNvSpPr/>
          <p:nvPr/>
        </p:nvSpPr>
        <p:spPr>
          <a:xfrm>
            <a:off x="3467100" y="3517748"/>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0" name="Table 1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871479017"/>
              </p:ext>
            </p:extLst>
          </p:nvPr>
        </p:nvGraphicFramePr>
        <p:xfrm>
          <a:off x="342900" y="4023360"/>
          <a:ext cx="6535612"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7-7.5</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&lt;250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&lt;100mg/l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1" name="Picture 20"/>
          <p:cNvPicPr>
            <a:picLocks noChangeAspect="1"/>
          </p:cNvPicPr>
          <p:nvPr/>
        </p:nvPicPr>
        <p:blipFill>
          <a:blip r:embed="rId4"/>
          <a:stretch>
            <a:fillRect/>
          </a:stretch>
        </p:blipFill>
        <p:spPr>
          <a:xfrm>
            <a:off x="0" y="0"/>
            <a:ext cx="7543800" cy="1435162"/>
          </a:xfrm>
          <a:prstGeom prst="rect">
            <a:avLst/>
          </a:prstGeom>
        </p:spPr>
      </p:pic>
      <p:sp>
        <p:nvSpPr>
          <p:cNvPr id="22"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fld id="{B6F15528-21DE-4FAA-801E-634DDDAF4B2B}" type="slidenum">
              <a:rPr lang="en-US" smtClean="0">
                <a:solidFill>
                  <a:schemeClr val="bg1">
                    <a:lumMod val="50000"/>
                  </a:schemeClr>
                </a:solidFill>
              </a:rPr>
              <a:pPr/>
              <a:t>4</a:t>
            </a:fld>
            <a:endParaRPr lang="en-US" dirty="0">
              <a:solidFill>
                <a:schemeClr val="bg1">
                  <a:lumMod val="50000"/>
                </a:schemeClr>
              </a:solidFill>
            </a:endParaRPr>
          </a:p>
        </p:txBody>
      </p:sp>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4</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1"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a:t>
            </a:r>
          </a:p>
          <a:p>
            <a:pPr marL="12700" lvl="0" algn="ctr" defTabSz="914400">
              <a:spcBef>
                <a:spcPts val="100"/>
              </a:spcBef>
            </a:pPr>
            <a:r>
              <a:rPr lang="en-US" sz="1600" b="1" kern="0" spc="15" dirty="0">
                <a:solidFill>
                  <a:schemeClr val="bg1">
                    <a:lumMod val="50000"/>
                  </a:schemeClr>
                </a:solidFill>
                <a:latin typeface="+mj-lt"/>
                <a:ea typeface="Lato Black" pitchFamily="34" charset="0"/>
                <a:cs typeface="Lato Black" pitchFamily="34" charset="0"/>
              </a:rPr>
              <a:t>S</a:t>
            </a:r>
            <a:r>
              <a:rPr lang="en-US" sz="1600" b="1" kern="0" spc="15" dirty="0" smtClean="0">
                <a:solidFill>
                  <a:schemeClr val="bg1">
                    <a:lumMod val="50000"/>
                  </a:schemeClr>
                </a:solidFill>
                <a:latin typeface="+mj-lt"/>
                <a:ea typeface="Lato Black" pitchFamily="34" charset="0"/>
                <a:cs typeface="Lato Black" pitchFamily="34" charset="0"/>
              </a:rPr>
              <a:t>TP PROCESS FLOW DIAGRAM</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12360" name="Rectangle 72"/>
          <p:cNvSpPr>
            <a:spLocks noChangeArrowheads="1"/>
          </p:cNvSpPr>
          <p:nvPr/>
        </p:nvSpPr>
        <p:spPr bwMode="auto">
          <a:xfrm>
            <a:off x="0" y="43934"/>
            <a:ext cx="295465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743200" algn="l" defTabSz="914400" rtl="0" eaLnBrk="1" fontAlgn="base" latinLnBrk="0" hangingPunct="1">
              <a:lnSpc>
                <a:spcPct val="100000"/>
              </a:lnSpc>
              <a:spcBef>
                <a:spcPct val="0"/>
              </a:spcBef>
              <a:spcAft>
                <a:spcPct val="0"/>
              </a:spcAft>
              <a:buClrTx/>
              <a:buSzTx/>
              <a:buFontTx/>
              <a:buNone/>
              <a:tabLst>
                <a:tab pos="3067050" algn="l"/>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sp>
        <p:nvSpPr>
          <p:cNvPr id="12374" name="Rectangle 86"/>
          <p:cNvSpPr>
            <a:spLocks noChangeArrowheads="1"/>
          </p:cNvSpPr>
          <p:nvPr/>
        </p:nvSpPr>
        <p:spPr bwMode="auto">
          <a:xfrm>
            <a:off x="0" y="7297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pic>
        <p:nvPicPr>
          <p:cNvPr id="38" name="Picture 37"/>
          <p:cNvPicPr>
            <a:picLocks noChangeAspect="1"/>
          </p:cNvPicPr>
          <p:nvPr/>
        </p:nvPicPr>
        <p:blipFill>
          <a:blip r:embed="rId4"/>
          <a:stretch>
            <a:fillRect/>
          </a:stretch>
        </p:blipFill>
        <p:spPr>
          <a:xfrm>
            <a:off x="0" y="0"/>
            <a:ext cx="7543800" cy="1435162"/>
          </a:xfrm>
          <a:prstGeom prst="rect">
            <a:avLst/>
          </a:prstGeom>
        </p:spPr>
      </p:pic>
      <p:sp>
        <p:nvSpPr>
          <p:cNvPr id="53"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
        <p:nvSpPr>
          <p:cNvPr id="88" name="AutoShape 130"/>
          <p:cNvSpPr>
            <a:spLocks noChangeShapeType="1"/>
          </p:cNvSpPr>
          <p:nvPr/>
        </p:nvSpPr>
        <p:spPr bwMode="auto">
          <a:xfrm rot="16200000" flipH="1">
            <a:off x="3606938" y="44309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1" name="AutoShape 130"/>
          <p:cNvSpPr>
            <a:spLocks noChangeShapeType="1"/>
          </p:cNvSpPr>
          <p:nvPr/>
        </p:nvSpPr>
        <p:spPr bwMode="auto">
          <a:xfrm rot="16200000" flipH="1">
            <a:off x="3611701" y="56087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4" name="AutoShape 130"/>
          <p:cNvSpPr>
            <a:spLocks noChangeShapeType="1"/>
          </p:cNvSpPr>
          <p:nvPr/>
        </p:nvSpPr>
        <p:spPr bwMode="auto">
          <a:xfrm rot="16200000" flipH="1">
            <a:off x="3633926" y="61835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7" name="AutoShape 75"/>
          <p:cNvSpPr>
            <a:spLocks noChangeArrowheads="1"/>
          </p:cNvSpPr>
          <p:nvPr/>
        </p:nvSpPr>
        <p:spPr bwMode="auto">
          <a:xfrm>
            <a:off x="2247900" y="2393933"/>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BAR SCREEN</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98" name="AutoShape 130"/>
          <p:cNvSpPr>
            <a:spLocks noChangeShapeType="1"/>
          </p:cNvSpPr>
          <p:nvPr/>
        </p:nvSpPr>
        <p:spPr bwMode="auto">
          <a:xfrm rot="16200000" flipH="1">
            <a:off x="3589476" y="2795355"/>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9" name="AutoShape 75"/>
          <p:cNvSpPr>
            <a:spLocks noChangeArrowheads="1"/>
          </p:cNvSpPr>
          <p:nvPr/>
        </p:nvSpPr>
        <p:spPr bwMode="auto">
          <a:xfrm>
            <a:off x="2230438" y="2892066"/>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RAW SEWAGE COLLECTION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1" name="AutoShape 130"/>
          <p:cNvSpPr>
            <a:spLocks noChangeShapeType="1"/>
          </p:cNvSpPr>
          <p:nvPr/>
        </p:nvSpPr>
        <p:spPr bwMode="auto">
          <a:xfrm rot="16200000" flipH="1">
            <a:off x="3584713" y="3319229"/>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4" name="AutoShape 75"/>
          <p:cNvSpPr>
            <a:spLocks noChangeArrowheads="1"/>
          </p:cNvSpPr>
          <p:nvPr/>
        </p:nvSpPr>
        <p:spPr bwMode="auto">
          <a:xfrm>
            <a:off x="2257426" y="34290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PRIMARY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5" name="AutoShape 75"/>
          <p:cNvSpPr>
            <a:spLocks noChangeArrowheads="1"/>
          </p:cNvSpPr>
          <p:nvPr/>
        </p:nvSpPr>
        <p:spPr bwMode="auto">
          <a:xfrm>
            <a:off x="2257426" y="40038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 AERATION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6" name="AutoShape 130"/>
          <p:cNvSpPr>
            <a:spLocks noChangeShapeType="1"/>
          </p:cNvSpPr>
          <p:nvPr/>
        </p:nvSpPr>
        <p:spPr bwMode="auto">
          <a:xfrm rot="16200000" flipH="1">
            <a:off x="3611701" y="38561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8" name="AutoShape 75"/>
          <p:cNvSpPr>
            <a:spLocks noChangeArrowheads="1"/>
          </p:cNvSpPr>
          <p:nvPr/>
        </p:nvSpPr>
        <p:spPr bwMode="auto">
          <a:xfrm>
            <a:off x="2252663" y="4578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SECONDARY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9" name="AutoShape 75"/>
          <p:cNvSpPr>
            <a:spLocks noChangeArrowheads="1"/>
          </p:cNvSpPr>
          <p:nvPr/>
        </p:nvSpPr>
        <p:spPr bwMode="auto">
          <a:xfrm>
            <a:off x="2257426" y="5181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TREATED WATER HOLDING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0" name="AutoShape 75"/>
          <p:cNvSpPr>
            <a:spLocks noChangeArrowheads="1"/>
          </p:cNvSpPr>
          <p:nvPr/>
        </p:nvSpPr>
        <p:spPr bwMode="auto">
          <a:xfrm>
            <a:off x="2257426" y="57564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PRESSURE SAND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1" name="AutoShape 130"/>
          <p:cNvSpPr>
            <a:spLocks noChangeShapeType="1"/>
          </p:cNvSpPr>
          <p:nvPr/>
        </p:nvSpPr>
        <p:spPr bwMode="auto">
          <a:xfrm rot="16200000" flipH="1">
            <a:off x="3636963" y="50215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12" name="AutoShape 75"/>
          <p:cNvSpPr>
            <a:spLocks noChangeArrowheads="1"/>
          </p:cNvSpPr>
          <p:nvPr/>
        </p:nvSpPr>
        <p:spPr bwMode="auto">
          <a:xfrm>
            <a:off x="2279651" y="6331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ACTIVATED CARBON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3" name="AutoShape 75"/>
          <p:cNvSpPr>
            <a:spLocks noChangeArrowheads="1"/>
          </p:cNvSpPr>
          <p:nvPr/>
        </p:nvSpPr>
        <p:spPr bwMode="auto">
          <a:xfrm>
            <a:off x="2284414" y="6934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FINAL STORAGE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4" name="AutoShape 130"/>
          <p:cNvSpPr>
            <a:spLocks noChangeShapeType="1"/>
          </p:cNvSpPr>
          <p:nvPr/>
        </p:nvSpPr>
        <p:spPr bwMode="auto">
          <a:xfrm rot="16200000" flipH="1">
            <a:off x="3663951" y="67741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solidFill>
                  <a:schemeClr val="bg1">
                    <a:lumMod val="50000"/>
                  </a:schemeClr>
                </a:solidFill>
              </a:rPr>
              <a:pPr/>
              <a:t>5</a:t>
            </a:fld>
            <a:endParaRPr lang="en-US" dirty="0">
              <a:solidFill>
                <a:schemeClr val="bg1">
                  <a:lumMod val="50000"/>
                </a:schemeClr>
              </a:solidFill>
            </a:endParaRPr>
          </a:p>
        </p:txBody>
      </p:sp>
      <p:sp>
        <p:nvSpPr>
          <p:cNvPr id="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7"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5</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SEWAGE TREATMENT PROCESS</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19" name="Table 18">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664456948"/>
              </p:ext>
            </p:extLst>
          </p:nvPr>
        </p:nvGraphicFramePr>
        <p:xfrm>
          <a:off x="342900" y="2709291"/>
          <a:ext cx="6895974" cy="1457325"/>
        </p:xfrm>
        <a:graphic>
          <a:graphicData uri="http://schemas.openxmlformats.org/drawingml/2006/table">
            <a:tbl>
              <a:tblPr firstRow="1" bandRow="1">
                <a:tableStyleId>{5C22544A-7EE6-4342-B048-85BDC9FD1C3A}</a:tableStyleId>
              </a:tblPr>
              <a:tblGrid>
                <a:gridCol w="360362">
                  <a:extLst>
                    <a:ext uri="{9D8B030D-6E8A-4147-A177-3AD203B41FA5}">
                      <a16:colId xmlns="" xmlns:a16="http://schemas.microsoft.com/office/drawing/2014/main" val="3373966583"/>
                    </a:ext>
                  </a:extLst>
                </a:gridCol>
                <a:gridCol w="5507038">
                  <a:extLst>
                    <a:ext uri="{9D8B030D-6E8A-4147-A177-3AD203B41FA5}">
                      <a16:colId xmlns="" xmlns:a16="http://schemas.microsoft.com/office/drawing/2014/main" val="3157014140"/>
                    </a:ext>
                  </a:extLst>
                </a:gridCol>
                <a:gridCol w="1028574">
                  <a:extLst>
                    <a:ext uri="{9D8B030D-6E8A-4147-A177-3AD203B41FA5}">
                      <a16:colId xmlns="" xmlns:a16="http://schemas.microsoft.com/office/drawing/2014/main"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a:t>
                      </a:r>
                      <a:r>
                        <a:rPr lang="en-US" sz="1000" b="0" i="0" u="none" strike="noStrike" dirty="0" smtClean="0">
                          <a:solidFill>
                            <a:srgbClr val="808080"/>
                          </a:solidFill>
                          <a:effectLst/>
                          <a:latin typeface="Calibri" panose="020F0502020204030204" pitchFamily="34" charset="0"/>
                        </a:rPr>
                        <a:t>No</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Parameter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Raw </a:t>
                      </a:r>
                      <a:r>
                        <a:rPr lang="en-US" sz="1000" b="0" i="0" u="none" strike="noStrike" dirty="0" smtClean="0">
                          <a:solidFill>
                            <a:srgbClr val="808080"/>
                          </a:solidFill>
                          <a:effectLst/>
                          <a:latin typeface="Calibri" panose="020F0502020204030204" pitchFamily="34" charset="0"/>
                        </a:rPr>
                        <a:t>Sewage</a:t>
                      </a:r>
                      <a:r>
                        <a:rPr lang="en-US" sz="1000" b="0" i="0" u="none" strike="noStrike" baseline="0" dirty="0" smtClean="0">
                          <a:solidFill>
                            <a:srgbClr val="808080"/>
                          </a:solidFill>
                          <a:effectLst/>
                          <a:latin typeface="Calibri" panose="020F0502020204030204" pitchFamily="34" charset="0"/>
                        </a:rPr>
                        <a:t> </a:t>
                      </a:r>
                      <a:r>
                        <a:rPr lang="en-US" sz="1000" b="0" i="0" u="none" strike="noStrike" dirty="0" smtClean="0">
                          <a:solidFill>
                            <a:srgbClr val="808080"/>
                          </a:solidFill>
                          <a:effectLst/>
                          <a:latin typeface="Calibri" panose="020F0502020204030204" pitchFamily="34" charset="0"/>
                        </a:rPr>
                        <a:t>Transfer </a:t>
                      </a:r>
                      <a:r>
                        <a:rPr lang="en-US" sz="1000" b="0" i="0" u="none" strike="noStrike" dirty="0">
                          <a:solidFill>
                            <a:srgbClr val="808080"/>
                          </a:solidFill>
                          <a:effectLst/>
                          <a:latin typeface="Calibri" panose="020F0502020204030204" pitchFamily="34" charset="0"/>
                        </a:rPr>
                        <a:t>Pump</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2(1W +1S)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 Settling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Aeration Grid ( Diffuser)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Lot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4</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Air Blowers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MBBR Media</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Aeration</a:t>
                      </a:r>
                      <a:r>
                        <a:rPr lang="en-US" sz="1000" b="0" i="0" u="none" strike="noStrike" baseline="0" dirty="0" smtClean="0">
                          <a:solidFill>
                            <a:srgbClr val="808080"/>
                          </a:solidFill>
                          <a:effectLst/>
                          <a:latin typeface="Calibri" panose="020F0502020204030204" pitchFamily="34" charset="0"/>
                        </a:rPr>
                        <a:t>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Return Activated Sludge Transfer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(1W +1S</a:t>
                      </a:r>
                      <a:r>
                        <a:rPr lang="en-US" sz="1000" b="0" i="0" u="none" strike="noStrike" dirty="0">
                          <a:solidFill>
                            <a:srgbClr val="808080"/>
                          </a:solidFill>
                          <a:effectLst/>
                          <a:latin typeface="Calibri" panose="020F0502020204030204" pitchFamily="34" charset="0"/>
                        </a:rPr>
                        <a: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Treated</a:t>
                      </a:r>
                      <a:r>
                        <a:rPr lang="en-US" sz="1000" b="0" i="0" u="none" strike="noStrike" baseline="0" dirty="0" smtClean="0">
                          <a:solidFill>
                            <a:srgbClr val="808080"/>
                          </a:solidFill>
                          <a:effectLst/>
                          <a:latin typeface="Calibri" panose="020F0502020204030204" pitchFamily="34" charset="0"/>
                        </a:rPr>
                        <a:t> Water Holding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0" name="object 3"/>
          <p:cNvSpPr/>
          <p:nvPr/>
        </p:nvSpPr>
        <p:spPr>
          <a:xfrm>
            <a:off x="0" y="2202558"/>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5"/>
          <p:cNvSpPr txBox="1"/>
          <p:nvPr/>
        </p:nvSpPr>
        <p:spPr>
          <a:xfrm>
            <a:off x="454723" y="2252089"/>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 BY ENVIRON</a:t>
            </a:r>
          </a:p>
        </p:txBody>
      </p:sp>
      <p:sp>
        <p:nvSpPr>
          <p:cNvPr id="22" name="object 20">
            <a:extLst>
              <a:ext uri="{FF2B5EF4-FFF2-40B4-BE49-F238E27FC236}">
                <a16:creationId xmlns="" xmlns:a16="http://schemas.microsoft.com/office/drawing/2014/main" id="{6FE6532C-2AFB-4985-81C8-2E14E662312D}"/>
              </a:ext>
            </a:extLst>
          </p:cNvPr>
          <p:cNvSpPr/>
          <p:nvPr/>
        </p:nvSpPr>
        <p:spPr>
          <a:xfrm>
            <a:off x="3467100" y="220255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3" name="Table 22">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516634806"/>
              </p:ext>
            </p:extLst>
          </p:nvPr>
        </p:nvGraphicFramePr>
        <p:xfrm>
          <a:off x="355948" y="4250055"/>
          <a:ext cx="6922073" cy="1483995"/>
        </p:xfrm>
        <a:graphic>
          <a:graphicData uri="http://schemas.openxmlformats.org/drawingml/2006/table">
            <a:tbl>
              <a:tblPr firstRow="1" bandRow="1">
                <a:tableStyleId>{5C22544A-7EE6-4342-B048-85BDC9FD1C3A}</a:tableStyleId>
              </a:tblPr>
              <a:tblGrid>
                <a:gridCol w="361726">
                  <a:extLst>
                    <a:ext uri="{9D8B030D-6E8A-4147-A177-3AD203B41FA5}">
                      <a16:colId xmlns="" xmlns:a16="http://schemas.microsoft.com/office/drawing/2014/main" val="3373966583"/>
                    </a:ext>
                  </a:extLst>
                </a:gridCol>
                <a:gridCol w="5527880">
                  <a:extLst>
                    <a:ext uri="{9D8B030D-6E8A-4147-A177-3AD203B41FA5}">
                      <a16:colId xmlns="" xmlns:a16="http://schemas.microsoft.com/office/drawing/2014/main" val="3157014140"/>
                    </a:ext>
                  </a:extLst>
                </a:gridCol>
                <a:gridCol w="1032467">
                  <a:extLst>
                    <a:ext uri="{9D8B030D-6E8A-4147-A177-3AD203B41FA5}">
                      <a16:colId xmlns="" xmlns:a16="http://schemas.microsoft.com/office/drawing/2014/main" val="1971015666"/>
                    </a:ext>
                  </a:extLst>
                </a:gridCol>
              </a:tblGrid>
              <a:tr h="116919">
                <a:tc gridSpan="3">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Tertiary System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59356">
                <a:tc>
                  <a:txBody>
                    <a:bodyPr/>
                    <a:lstStyle/>
                    <a:p>
                      <a:pPr algn="ctr" fontAlgn="b"/>
                      <a:r>
                        <a:rPr lang="en-US" sz="1000" b="0" i="0" u="none" strike="noStrike" dirty="0" smtClean="0">
                          <a:solidFill>
                            <a:srgbClr val="808080"/>
                          </a:solidFill>
                          <a:effectLst/>
                          <a:latin typeface="Calibri" panose="020F0502020204030204" pitchFamily="34" charset="0"/>
                        </a:rPr>
                        <a:t>12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Filter Feed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Pressure Sand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Activated Carbon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Control panel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Inter cabling 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Inter Connecting Piping and accessories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Std. Make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graphicFrame>
        <p:nvGraphicFramePr>
          <p:cNvPr id="24" name="Table 2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54516204"/>
              </p:ext>
            </p:extLst>
          </p:nvPr>
        </p:nvGraphicFramePr>
        <p:xfrm>
          <a:off x="368998" y="5850255"/>
          <a:ext cx="6895974" cy="1160145"/>
        </p:xfrm>
        <a:graphic>
          <a:graphicData uri="http://schemas.openxmlformats.org/drawingml/2006/table">
            <a:tbl>
              <a:tblPr firstRow="1" bandRow="1">
                <a:tableStyleId>{5C22544A-7EE6-4342-B048-85BDC9FD1C3A}</a:tableStyleId>
              </a:tblPr>
              <a:tblGrid>
                <a:gridCol w="360362">
                  <a:extLst>
                    <a:ext uri="{9D8B030D-6E8A-4147-A177-3AD203B41FA5}">
                      <a16:colId xmlns="" xmlns:a16="http://schemas.microsoft.com/office/drawing/2014/main" val="3373966583"/>
                    </a:ext>
                  </a:extLst>
                </a:gridCol>
                <a:gridCol w="3678238">
                  <a:extLst>
                    <a:ext uri="{9D8B030D-6E8A-4147-A177-3AD203B41FA5}">
                      <a16:colId xmlns="" xmlns:a16="http://schemas.microsoft.com/office/drawing/2014/main" val="3157014140"/>
                    </a:ext>
                  </a:extLst>
                </a:gridCol>
                <a:gridCol w="1600200">
                  <a:extLst>
                    <a:ext uri="{9D8B030D-6E8A-4147-A177-3AD203B41FA5}">
                      <a16:colId xmlns="" xmlns:a16="http://schemas.microsoft.com/office/drawing/2014/main" val="1971015666"/>
                    </a:ext>
                  </a:extLst>
                </a:gridCol>
                <a:gridCol w="1257174"/>
              </a:tblGrid>
              <a:tr h="116919">
                <a:tc gridSpan="4">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Scope of Supply – Client ( Civil) All tank’s volume is in m3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 xmlns:a16="http://schemas.microsoft.com/office/drawing/2014/main" val="2635113116"/>
                  </a:ext>
                </a:extLst>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Collection Tank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Final </a:t>
                      </a:r>
                      <a:r>
                        <a:rPr lang="en-US" sz="1000" b="0" i="0" u="none" strike="noStrike" dirty="0" smtClean="0">
                          <a:solidFill>
                            <a:srgbClr val="808080"/>
                          </a:solidFill>
                          <a:effectLst/>
                          <a:latin typeface="Calibri" panose="020F0502020204030204" pitchFamily="34" charset="0"/>
                        </a:rPr>
                        <a:t>Storage </a:t>
                      </a:r>
                      <a:r>
                        <a:rPr lang="en-US" sz="1000" b="0" i="0" u="none" strike="noStrike" dirty="0">
                          <a:solidFill>
                            <a:srgbClr val="808080"/>
                          </a:solidFill>
                          <a:effectLst/>
                          <a:latin typeface="Calibri" panose="020F0502020204030204" pitchFamily="34" charset="0"/>
                        </a:rPr>
                        <a:t>Tank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Sludge</a:t>
                      </a:r>
                      <a:r>
                        <a:rPr lang="en-US" sz="1000" b="0" i="0" u="none" strike="noStrike" baseline="0" dirty="0" smtClean="0">
                          <a:solidFill>
                            <a:srgbClr val="808080"/>
                          </a:solidFill>
                          <a:effectLst/>
                          <a:latin typeface="Calibri" panose="020F0502020204030204" pitchFamily="34" charset="0"/>
                        </a:rPr>
                        <a:t> Bed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Brick</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Miscellaneous Civil Work ( Foundation )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Requirement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5" name="Picture 14"/>
          <p:cNvPicPr>
            <a:picLocks noChangeAspect="1"/>
          </p:cNvPicPr>
          <p:nvPr/>
        </p:nvPicPr>
        <p:blipFill>
          <a:blip r:embed="rId4"/>
          <a:stretch>
            <a:fillRect/>
          </a:stretch>
        </p:blipFill>
        <p:spPr>
          <a:xfrm>
            <a:off x="0" y="0"/>
            <a:ext cx="7543800" cy="1435162"/>
          </a:xfrm>
          <a:prstGeom prst="rect">
            <a:avLst/>
          </a:prstGeom>
        </p:spPr>
      </p:pic>
      <p:sp>
        <p:nvSpPr>
          <p:cNvPr id="1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6</a:t>
            </a:fld>
            <a:endParaRPr lang="en-US" dirty="0"/>
          </a:p>
        </p:txBody>
      </p:sp>
      <p:sp>
        <p:nvSpPr>
          <p:cNvPr id="6"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9"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0" name="object 33">
            <a:extLst>
              <a:ext uri="{FF2B5EF4-FFF2-40B4-BE49-F238E27FC236}">
                <a16:creationId xmlns="" xmlns:a16="http://schemas.microsoft.com/office/drawing/2014/main" id="{B1EC3847-869F-4BEA-9920-0C9D94826E07}"/>
              </a:ext>
            </a:extLst>
          </p:cNvPr>
          <p:cNvSpPr txBox="1">
            <a:spLocks/>
          </p:cNvSpPr>
          <p:nvPr/>
        </p:nvSpPr>
        <p:spPr>
          <a:xfrm>
            <a:off x="-1" y="1600200"/>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IV</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TECHNICAL DATASHEET</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30" name="Table 2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02730462"/>
              </p:ext>
            </p:extLst>
          </p:nvPr>
        </p:nvGraphicFramePr>
        <p:xfrm>
          <a:off x="342900" y="28194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  ( Liquid Volume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Be Provided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 / 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31" name="object 3"/>
          <p:cNvSpPr/>
          <p:nvPr/>
        </p:nvSpPr>
        <p:spPr>
          <a:xfrm>
            <a:off x="0" y="23622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2" name="object 5"/>
          <p:cNvSpPr txBox="1"/>
          <p:nvPr/>
        </p:nvSpPr>
        <p:spPr>
          <a:xfrm>
            <a:off x="454723" y="24117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Collection Tank</a:t>
            </a:r>
          </a:p>
        </p:txBody>
      </p:sp>
      <p:sp>
        <p:nvSpPr>
          <p:cNvPr id="33" name="object 20">
            <a:extLst>
              <a:ext uri="{FF2B5EF4-FFF2-40B4-BE49-F238E27FC236}">
                <a16:creationId xmlns="" xmlns:a16="http://schemas.microsoft.com/office/drawing/2014/main" id="{6FE6532C-2AFB-4985-81C8-2E14E662312D}"/>
              </a:ext>
            </a:extLst>
          </p:cNvPr>
          <p:cNvSpPr/>
          <p:nvPr/>
        </p:nvSpPr>
        <p:spPr>
          <a:xfrm>
            <a:off x="3962400" y="23622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044378392"/>
              </p:ext>
            </p:extLst>
          </p:nvPr>
        </p:nvGraphicFramePr>
        <p:xfrm>
          <a:off x="342900" y="4141348"/>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2.25 </a:t>
                      </a:r>
                      <a:r>
                        <a:rPr lang="en-US" sz="1000" b="0" dirty="0" smtClean="0">
                          <a:solidFill>
                            <a:schemeClr val="bg1">
                              <a:lumMod val="50000"/>
                            </a:schemeClr>
                          </a:solidFill>
                          <a:latin typeface="+mj-lt"/>
                          <a:ea typeface="MS Mincho"/>
                          <a:cs typeface="Times New Roman"/>
                        </a:rPr>
                        <a:t>m</a:t>
                      </a:r>
                      <a:r>
                        <a:rPr lang="en-US" sz="1000" b="0" baseline="30000" dirty="0" smtClean="0">
                          <a:solidFill>
                            <a:schemeClr val="bg1">
                              <a:lumMod val="50000"/>
                            </a:schemeClr>
                          </a:solidFill>
                          <a:latin typeface="+mj-lt"/>
                          <a:ea typeface="MS Mincho"/>
                          <a:cs typeface="Times New Roman"/>
                        </a:rPr>
                        <a:t>3</a:t>
                      </a:r>
                      <a:r>
                        <a:rPr lang="en-US" sz="1000" b="0" baseline="0" dirty="0" smtClean="0">
                          <a:solidFill>
                            <a:schemeClr val="bg1">
                              <a:lumMod val="50000"/>
                            </a:schemeClr>
                          </a:solidFill>
                          <a:latin typeface="+mj-lt"/>
                          <a:ea typeface="MS Mincho"/>
                          <a:cs typeface="Times New Roman"/>
                        </a:rPr>
                        <a:t> / hr.</a:t>
                      </a:r>
                      <a:r>
                        <a:rPr lang="en-US" sz="1000" b="0" baseline="30000" dirty="0" smtClean="0">
                          <a:solidFill>
                            <a:schemeClr val="bg1">
                              <a:lumMod val="50000"/>
                            </a:schemeClr>
                          </a:solidFill>
                          <a:latin typeface="+mj-lt"/>
                          <a:ea typeface="MS Mincho"/>
                          <a:cs typeface="Times New Roman"/>
                        </a:rPr>
                        <a:t> </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Speed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1440 RPM</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692112"/>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741643"/>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Raw Sewage </a:t>
            </a:r>
            <a:r>
              <a:rPr lang="en-US" sz="1400" b="1" dirty="0">
                <a:solidFill>
                  <a:schemeClr val="bg1">
                    <a:lumMod val="50000"/>
                  </a:schemeClr>
                </a:solidFill>
                <a:latin typeface="+mj-lt"/>
                <a:cs typeface="Tahoma"/>
              </a:rPr>
              <a:t>Transfer Pump </a:t>
            </a:r>
            <a:endParaRPr lang="en-US" sz="1400" b="1" dirty="0" smtClean="0">
              <a:solidFill>
                <a:schemeClr val="bg1">
                  <a:lumMod val="50000"/>
                </a:schemeClr>
              </a:solidFill>
              <a:latin typeface="+mj-lt"/>
              <a:cs typeface="Tahoma"/>
            </a:endParaRPr>
          </a:p>
        </p:txBody>
      </p:sp>
      <p:sp>
        <p:nvSpPr>
          <p:cNvPr id="37" name="object 20">
            <a:extLst>
              <a:ext uri="{FF2B5EF4-FFF2-40B4-BE49-F238E27FC236}">
                <a16:creationId xmlns="" xmlns:a16="http://schemas.microsoft.com/office/drawing/2014/main" id="{6FE6532C-2AFB-4985-81C8-2E14E662312D}"/>
              </a:ext>
            </a:extLst>
          </p:cNvPr>
          <p:cNvSpPr/>
          <p:nvPr/>
        </p:nvSpPr>
        <p:spPr>
          <a:xfrm>
            <a:off x="3970020" y="3692113"/>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pic>
        <p:nvPicPr>
          <p:cNvPr id="46" name="Picture 45"/>
          <p:cNvPicPr>
            <a:picLocks noChangeAspect="1"/>
          </p:cNvPicPr>
          <p:nvPr/>
        </p:nvPicPr>
        <p:blipFill>
          <a:blip r:embed="rId5"/>
          <a:stretch>
            <a:fillRect/>
          </a:stretch>
        </p:blipFill>
        <p:spPr>
          <a:xfrm>
            <a:off x="0" y="0"/>
            <a:ext cx="7543800" cy="1435162"/>
          </a:xfrm>
          <a:prstGeom prst="rect">
            <a:avLst/>
          </a:prstGeom>
        </p:spPr>
      </p:pic>
      <p:sp>
        <p:nvSpPr>
          <p:cNvPr id="47"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26" name="Table 2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138457771"/>
              </p:ext>
            </p:extLst>
          </p:nvPr>
        </p:nvGraphicFramePr>
        <p:xfrm>
          <a:off x="342900" y="6004216"/>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27" name="object 3"/>
          <p:cNvSpPr/>
          <p:nvPr/>
        </p:nvSpPr>
        <p:spPr>
          <a:xfrm>
            <a:off x="7620" y="555498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object 5"/>
          <p:cNvSpPr txBox="1"/>
          <p:nvPr/>
        </p:nvSpPr>
        <p:spPr>
          <a:xfrm>
            <a:off x="462343" y="560451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Aeration Tank</a:t>
            </a:r>
          </a:p>
        </p:txBody>
      </p:sp>
      <p:sp>
        <p:nvSpPr>
          <p:cNvPr id="29" name="object 20">
            <a:extLst>
              <a:ext uri="{FF2B5EF4-FFF2-40B4-BE49-F238E27FC236}">
                <a16:creationId xmlns="" xmlns:a16="http://schemas.microsoft.com/office/drawing/2014/main" id="{6FE6532C-2AFB-4985-81C8-2E14E662312D}"/>
              </a:ext>
            </a:extLst>
          </p:cNvPr>
          <p:cNvSpPr/>
          <p:nvPr/>
        </p:nvSpPr>
        <p:spPr>
          <a:xfrm>
            <a:off x="3970020" y="555498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8" name="Table 47">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409419224"/>
              </p:ext>
            </p:extLst>
          </p:nvPr>
        </p:nvGraphicFramePr>
        <p:xfrm>
          <a:off x="342900" y="7368540"/>
          <a:ext cx="6858000" cy="175260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Tri Lobe Rotary Blower</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0.4 kg / cm2</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 Of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r>
                        <a:rPr lang="en-US" sz="1000" b="0" baseline="0" dirty="0" smtClean="0">
                          <a:solidFill>
                            <a:schemeClr val="bg1">
                              <a:lumMod val="50000"/>
                            </a:schemeClr>
                          </a:solidFill>
                          <a:latin typeface="+mj-lt"/>
                          <a:ea typeface="MS Mincho"/>
                          <a:cs typeface="Times New Roman"/>
                        </a:rPr>
                        <a:t> Of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V-Belt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Frequency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50 HZ</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Flow</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30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Suction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Ambient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Direction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Horizontal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Make Of Blower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AGS/ TMVT / </a:t>
                      </a:r>
                      <a:r>
                        <a:rPr lang="en-US" sz="1000" b="0" dirty="0" err="1" smtClean="0">
                          <a:solidFill>
                            <a:schemeClr val="bg1">
                              <a:lumMod val="50000"/>
                            </a:schemeClr>
                          </a:solidFill>
                          <a:latin typeface="+mj-lt"/>
                          <a:ea typeface="MS Mincho"/>
                          <a:cs typeface="Times New Roman"/>
                        </a:rPr>
                        <a:t>Shreeji</a:t>
                      </a:r>
                      <a:r>
                        <a:rPr lang="en-US" sz="1000" b="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object 3"/>
          <p:cNvSpPr/>
          <p:nvPr/>
        </p:nvSpPr>
        <p:spPr>
          <a:xfrm>
            <a:off x="7620" y="691930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0" name="object 5"/>
          <p:cNvSpPr txBox="1"/>
          <p:nvPr/>
        </p:nvSpPr>
        <p:spPr>
          <a:xfrm>
            <a:off x="462343" y="696883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Blower</a:t>
            </a:r>
          </a:p>
        </p:txBody>
      </p:sp>
      <p:sp>
        <p:nvSpPr>
          <p:cNvPr id="51" name="object 20">
            <a:extLst>
              <a:ext uri="{FF2B5EF4-FFF2-40B4-BE49-F238E27FC236}">
                <a16:creationId xmlns="" xmlns:a16="http://schemas.microsoft.com/office/drawing/2014/main" id="{6FE6532C-2AFB-4985-81C8-2E14E662312D}"/>
              </a:ext>
            </a:extLst>
          </p:cNvPr>
          <p:cNvSpPr/>
          <p:nvPr/>
        </p:nvSpPr>
        <p:spPr>
          <a:xfrm>
            <a:off x="3970020" y="691930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1290977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pic>
        <p:nvPicPr>
          <p:cNvPr id="9"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graphicFrame>
        <p:nvGraphicFramePr>
          <p:cNvPr id="20" name="Table 1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293669821"/>
              </p:ext>
            </p:extLst>
          </p:nvPr>
        </p:nvGraphicFramePr>
        <p:xfrm>
          <a:off x="308610" y="1981200"/>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Tubular</a:t>
                      </a:r>
                      <a:r>
                        <a:rPr lang="en-US" sz="1000" b="0" baseline="0" dirty="0" smtClean="0">
                          <a:solidFill>
                            <a:schemeClr val="bg1">
                              <a:lumMod val="50000"/>
                            </a:schemeClr>
                          </a:solidFill>
                          <a:latin typeface="+mj-lt"/>
                          <a:ea typeface="MS Mincho"/>
                          <a:cs typeface="Times New Roman"/>
                        </a:rPr>
                        <a:t> Fine Bubble</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63 x 1000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Operating Air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5-80’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EPDM / </a:t>
                      </a:r>
                      <a:r>
                        <a:rPr lang="en-US" sz="1000" b="0" dirty="0" err="1" smtClean="0">
                          <a:solidFill>
                            <a:schemeClr val="bg1">
                              <a:lumMod val="50000"/>
                            </a:schemeClr>
                          </a:solidFill>
                          <a:latin typeface="+mj-lt"/>
                          <a:ea typeface="MS Mincho"/>
                          <a:cs typeface="Times New Roman"/>
                        </a:rPr>
                        <a:t>Hige</a:t>
                      </a:r>
                      <a:r>
                        <a:rPr lang="en-US" sz="1000" b="0" baseline="0" dirty="0" smtClean="0">
                          <a:solidFill>
                            <a:schemeClr val="bg1">
                              <a:lumMod val="50000"/>
                            </a:schemeClr>
                          </a:solidFill>
                          <a:latin typeface="+mj-lt"/>
                          <a:ea typeface="MS Mincho"/>
                          <a:cs typeface="Times New Roman"/>
                        </a:rPr>
                        <a:t> Grade Silicon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err="1" smtClean="0">
                          <a:solidFill>
                            <a:schemeClr val="bg1">
                              <a:lumMod val="50000"/>
                            </a:schemeClr>
                          </a:solidFill>
                          <a:latin typeface="+mj-lt"/>
                          <a:ea typeface="MS Mincho"/>
                          <a:cs typeface="Times New Roman"/>
                        </a:rPr>
                        <a:t>Rehau</a:t>
                      </a:r>
                      <a:r>
                        <a:rPr lang="en-US" sz="1000" b="0" dirty="0" smtClean="0">
                          <a:solidFill>
                            <a:schemeClr val="bg1">
                              <a:lumMod val="50000"/>
                            </a:schemeClr>
                          </a:solidFill>
                          <a:latin typeface="+mj-lt"/>
                          <a:ea typeface="MS Mincho"/>
                          <a:cs typeface="Times New Roman"/>
                        </a:rPr>
                        <a:t> Germany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object 3"/>
          <p:cNvSpPr/>
          <p:nvPr/>
        </p:nvSpPr>
        <p:spPr>
          <a:xfrm>
            <a:off x="114300" y="15240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object 5"/>
          <p:cNvSpPr txBox="1"/>
          <p:nvPr/>
        </p:nvSpPr>
        <p:spPr>
          <a:xfrm>
            <a:off x="462343" y="15870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Diffuser</a:t>
            </a:r>
          </a:p>
        </p:txBody>
      </p:sp>
      <p:sp>
        <p:nvSpPr>
          <p:cNvPr id="23" name="object 20">
            <a:extLst>
              <a:ext uri="{FF2B5EF4-FFF2-40B4-BE49-F238E27FC236}">
                <a16:creationId xmlns="" xmlns:a16="http://schemas.microsoft.com/office/drawing/2014/main" id="{6FE6532C-2AFB-4985-81C8-2E14E662312D}"/>
              </a:ext>
            </a:extLst>
          </p:cNvPr>
          <p:cNvSpPr/>
          <p:nvPr/>
        </p:nvSpPr>
        <p:spPr>
          <a:xfrm>
            <a:off x="4076701" y="15240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29" name="object 3"/>
          <p:cNvSpPr/>
          <p:nvPr/>
        </p:nvSpPr>
        <p:spPr>
          <a:xfrm>
            <a:off x="15240" y="5146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5"/>
          <p:cNvSpPr txBox="1"/>
          <p:nvPr/>
        </p:nvSpPr>
        <p:spPr>
          <a:xfrm>
            <a:off x="536289" y="5209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Settling Tank</a:t>
            </a:r>
          </a:p>
        </p:txBody>
      </p:sp>
      <p:sp>
        <p:nvSpPr>
          <p:cNvPr id="31" name="object 20">
            <a:extLst>
              <a:ext uri="{FF2B5EF4-FFF2-40B4-BE49-F238E27FC236}">
                <a16:creationId xmlns="" xmlns:a16="http://schemas.microsoft.com/office/drawing/2014/main" id="{6FE6532C-2AFB-4985-81C8-2E14E662312D}"/>
              </a:ext>
            </a:extLst>
          </p:cNvPr>
          <p:cNvSpPr/>
          <p:nvPr/>
        </p:nvSpPr>
        <p:spPr>
          <a:xfrm>
            <a:off x="3992880" y="5146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25" name="Picture 24"/>
          <p:cNvPicPr>
            <a:picLocks noChangeAspect="1"/>
          </p:cNvPicPr>
          <p:nvPr/>
        </p:nvPicPr>
        <p:blipFill>
          <a:blip r:embed="rId4"/>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42" name="Table 41">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704647474"/>
              </p:ext>
            </p:extLst>
          </p:nvPr>
        </p:nvGraphicFramePr>
        <p:xfrm>
          <a:off x="342900" y="373380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Fluidized Bio Media</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22mm</a:t>
                      </a:r>
                      <a:r>
                        <a:rPr lang="en-US" sz="1000" b="0" baseline="0" dirty="0" smtClean="0">
                          <a:solidFill>
                            <a:schemeClr val="bg1">
                              <a:lumMod val="50000"/>
                            </a:schemeClr>
                          </a:solidFill>
                          <a:latin typeface="+mn-lt"/>
                          <a:ea typeface="MS Mincho"/>
                          <a:cs typeface="Times New Roman"/>
                        </a:rPr>
                        <a:t> (</a:t>
                      </a:r>
                      <a:r>
                        <a:rPr lang="en-US" sz="1000" b="0" baseline="0" dirty="0" err="1" smtClean="0">
                          <a:solidFill>
                            <a:schemeClr val="bg1">
                              <a:lumMod val="50000"/>
                            </a:schemeClr>
                          </a:solidFill>
                          <a:latin typeface="+mn-lt"/>
                          <a:ea typeface="MS Mincho"/>
                          <a:cs typeface="Times New Roman"/>
                        </a:rPr>
                        <a:t>Dia</a:t>
                      </a:r>
                      <a:r>
                        <a:rPr lang="en-US" sz="1000" b="0" baseline="0" dirty="0" smtClean="0">
                          <a:solidFill>
                            <a:schemeClr val="bg1">
                              <a:lumMod val="50000"/>
                            </a:schemeClr>
                          </a:solidFill>
                          <a:latin typeface="+mn-lt"/>
                          <a:ea typeface="MS Mincho"/>
                          <a:cs typeface="Times New Roman"/>
                        </a:rPr>
                        <a:t>)</a:t>
                      </a:r>
                      <a:r>
                        <a:rPr lang="en-US" sz="1000" b="0" dirty="0" smtClean="0">
                          <a:solidFill>
                            <a:schemeClr val="bg1">
                              <a:lumMod val="50000"/>
                            </a:schemeClr>
                          </a:solidFill>
                          <a:latin typeface="+mn-lt"/>
                          <a:ea typeface="MS Mincho"/>
                          <a:cs typeface="Times New Roman"/>
                        </a:rPr>
                        <a:t> x 1000 (16 mm height)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Color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Black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Virgin</a:t>
                      </a:r>
                      <a:r>
                        <a:rPr lang="en-US" sz="1000" b="0" baseline="0" dirty="0" smtClean="0">
                          <a:solidFill>
                            <a:schemeClr val="bg1">
                              <a:lumMod val="50000"/>
                            </a:schemeClr>
                          </a:solidFill>
                          <a:latin typeface="+mj-lt"/>
                          <a:ea typeface="MS Mincho"/>
                          <a:cs typeface="Times New Roman"/>
                        </a:rPr>
                        <a:t> PPUV Stabilized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Density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0.93</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80’ 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3" name="object 3"/>
          <p:cNvSpPr/>
          <p:nvPr/>
        </p:nvSpPr>
        <p:spPr>
          <a:xfrm>
            <a:off x="148590" y="32766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4" name="object 5"/>
          <p:cNvSpPr txBox="1"/>
          <p:nvPr/>
        </p:nvSpPr>
        <p:spPr>
          <a:xfrm>
            <a:off x="496633" y="33396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MBBR Media</a:t>
            </a:r>
          </a:p>
        </p:txBody>
      </p:sp>
      <p:sp>
        <p:nvSpPr>
          <p:cNvPr id="45" name="object 20">
            <a:extLst>
              <a:ext uri="{FF2B5EF4-FFF2-40B4-BE49-F238E27FC236}">
                <a16:creationId xmlns="" xmlns:a16="http://schemas.microsoft.com/office/drawing/2014/main" id="{6FE6532C-2AFB-4985-81C8-2E14E662312D}"/>
              </a:ext>
            </a:extLst>
          </p:cNvPr>
          <p:cNvSpPr/>
          <p:nvPr/>
        </p:nvSpPr>
        <p:spPr>
          <a:xfrm>
            <a:off x="4110991" y="32766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657690827"/>
              </p:ext>
            </p:extLst>
          </p:nvPr>
        </p:nvGraphicFramePr>
        <p:xfrm>
          <a:off x="342900" y="6960404"/>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2.25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Lubi</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Equilant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7" name="object 3"/>
          <p:cNvSpPr/>
          <p:nvPr/>
        </p:nvSpPr>
        <p:spPr>
          <a:xfrm>
            <a:off x="7620" y="6511168"/>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8" name="object 5"/>
          <p:cNvSpPr txBox="1"/>
          <p:nvPr/>
        </p:nvSpPr>
        <p:spPr>
          <a:xfrm>
            <a:off x="462343" y="6560699"/>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cs typeface="Tahoma"/>
              </a:rPr>
              <a:t>Raw Activated Sludge </a:t>
            </a:r>
            <a:r>
              <a:rPr lang="en-US" sz="1400" b="1" dirty="0" smtClean="0">
                <a:solidFill>
                  <a:schemeClr val="bg1">
                    <a:lumMod val="50000"/>
                  </a:schemeClr>
                </a:solidFill>
                <a:cs typeface="Tahoma"/>
              </a:rPr>
              <a:t>Pump</a:t>
            </a:r>
            <a:endParaRPr lang="en-US" sz="1400" b="1" dirty="0" smtClean="0">
              <a:solidFill>
                <a:schemeClr val="bg1">
                  <a:lumMod val="50000"/>
                </a:schemeClr>
              </a:solidFill>
              <a:latin typeface="+mj-lt"/>
              <a:cs typeface="Tahoma"/>
            </a:endParaRPr>
          </a:p>
        </p:txBody>
      </p:sp>
      <p:sp>
        <p:nvSpPr>
          <p:cNvPr id="49" name="object 20">
            <a:extLst>
              <a:ext uri="{FF2B5EF4-FFF2-40B4-BE49-F238E27FC236}">
                <a16:creationId xmlns="" xmlns:a16="http://schemas.microsoft.com/office/drawing/2014/main" id="{6FE6532C-2AFB-4985-81C8-2E14E662312D}"/>
              </a:ext>
            </a:extLst>
          </p:cNvPr>
          <p:cNvSpPr/>
          <p:nvPr/>
        </p:nvSpPr>
        <p:spPr>
          <a:xfrm>
            <a:off x="3970020" y="651116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9196586"/>
              </p:ext>
            </p:extLst>
          </p:nvPr>
        </p:nvGraphicFramePr>
        <p:xfrm>
          <a:off x="289560" y="86715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1 </a:t>
                      </a:r>
                      <a:r>
                        <a:rPr lang="en-US" sz="1000" b="0" baseline="0" dirty="0" err="1" smtClean="0">
                          <a:solidFill>
                            <a:schemeClr val="bg1">
                              <a:lumMod val="50000"/>
                            </a:schemeClr>
                          </a:solidFill>
                          <a:latin typeface="+mj-lt"/>
                          <a:ea typeface="MS Mincho"/>
                          <a:cs typeface="Times New Roman"/>
                        </a:rPr>
                        <a:t>Nos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Dimension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AS PER DESIGN</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38100" y="8194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82949" y="8257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Holding Tank</a:t>
            </a:r>
          </a:p>
        </p:txBody>
      </p:sp>
      <p:sp>
        <p:nvSpPr>
          <p:cNvPr id="37" name="object 20">
            <a:extLst>
              <a:ext uri="{FF2B5EF4-FFF2-40B4-BE49-F238E27FC236}">
                <a16:creationId xmlns="" xmlns:a16="http://schemas.microsoft.com/office/drawing/2014/main" id="{6FE6532C-2AFB-4985-81C8-2E14E662312D}"/>
              </a:ext>
            </a:extLst>
          </p:cNvPr>
          <p:cNvSpPr/>
          <p:nvPr/>
        </p:nvSpPr>
        <p:spPr>
          <a:xfrm>
            <a:off x="3939540" y="8194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7" name="Table 26">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608622360"/>
              </p:ext>
            </p:extLst>
          </p:nvPr>
        </p:nvGraphicFramePr>
        <p:xfrm>
          <a:off x="342900" y="56388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Tree>
    <p:extLst>
      <p:ext uri="{BB962C8B-B14F-4D97-AF65-F5344CB8AC3E}">
        <p14:creationId xmlns:p14="http://schemas.microsoft.com/office/powerpoint/2010/main" val="668502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8</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3" name="Table 32">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250263250"/>
              </p:ext>
            </p:extLst>
          </p:nvPr>
        </p:nvGraphicFramePr>
        <p:xfrm>
          <a:off x="342900" y="365052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2.25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20128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25081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Pressure Sand Filter</a:t>
            </a:r>
          </a:p>
        </p:txBody>
      </p:sp>
      <p:sp>
        <p:nvSpPr>
          <p:cNvPr id="37" name="object 20">
            <a:extLst>
              <a:ext uri="{FF2B5EF4-FFF2-40B4-BE49-F238E27FC236}">
                <a16:creationId xmlns="" xmlns:a16="http://schemas.microsoft.com/office/drawing/2014/main" id="{6FE6532C-2AFB-4985-81C8-2E14E662312D}"/>
              </a:ext>
            </a:extLst>
          </p:cNvPr>
          <p:cNvSpPr/>
          <p:nvPr/>
        </p:nvSpPr>
        <p:spPr>
          <a:xfrm>
            <a:off x="3970020" y="320128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3" name="Table 42">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991374788"/>
              </p:ext>
            </p:extLst>
          </p:nvPr>
        </p:nvGraphicFramePr>
        <p:xfrm>
          <a:off x="342900" y="5543672"/>
          <a:ext cx="6858000" cy="140208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2.25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Top – Bottom</a:t>
                      </a:r>
                      <a:r>
                        <a:rPr lang="en-US" sz="1000" b="0" baseline="0" dirty="0" smtClean="0">
                          <a:solidFill>
                            <a:schemeClr val="bg1">
                              <a:lumMod val="50000"/>
                            </a:schemeClr>
                          </a:solidFill>
                          <a:latin typeface="+mj-lt"/>
                          <a:ea typeface="MS Mincho"/>
                          <a:cs typeface="Times New Roman"/>
                        </a:rPr>
                        <a:t> Distribution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Strainer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4" name="object 3"/>
          <p:cNvSpPr/>
          <p:nvPr/>
        </p:nvSpPr>
        <p:spPr>
          <a:xfrm>
            <a:off x="0" y="51054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5" name="object 5"/>
          <p:cNvSpPr txBox="1"/>
          <p:nvPr/>
        </p:nvSpPr>
        <p:spPr>
          <a:xfrm>
            <a:off x="454723" y="51549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Activated Carbon Filter </a:t>
            </a:r>
            <a:endParaRPr lang="en-US" sz="1400" b="1" dirty="0" smtClean="0">
              <a:solidFill>
                <a:schemeClr val="bg1">
                  <a:lumMod val="50000"/>
                </a:schemeClr>
              </a:solidFill>
              <a:latin typeface="+mj-lt"/>
              <a:cs typeface="Tahoma"/>
            </a:endParaRPr>
          </a:p>
        </p:txBody>
      </p:sp>
      <p:sp>
        <p:nvSpPr>
          <p:cNvPr id="46" name="object 20">
            <a:extLst>
              <a:ext uri="{FF2B5EF4-FFF2-40B4-BE49-F238E27FC236}">
                <a16:creationId xmlns="" xmlns:a16="http://schemas.microsoft.com/office/drawing/2014/main" id="{6FE6532C-2AFB-4985-81C8-2E14E662312D}"/>
              </a:ext>
            </a:extLst>
          </p:cNvPr>
          <p:cNvSpPr/>
          <p:nvPr/>
        </p:nvSpPr>
        <p:spPr>
          <a:xfrm>
            <a:off x="3962400" y="51054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
        <p:nvSpPr>
          <p:cNvPr id="75" name="object 3"/>
          <p:cNvSpPr/>
          <p:nvPr/>
        </p:nvSpPr>
        <p:spPr>
          <a:xfrm>
            <a:off x="0" y="15240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6" name="object 5"/>
          <p:cNvSpPr txBox="1"/>
          <p:nvPr/>
        </p:nvSpPr>
        <p:spPr>
          <a:xfrm>
            <a:off x="454723" y="15735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Filter Feed Pump</a:t>
            </a:r>
          </a:p>
        </p:txBody>
      </p:sp>
      <p:sp>
        <p:nvSpPr>
          <p:cNvPr id="77" name="object 20">
            <a:extLst>
              <a:ext uri="{FF2B5EF4-FFF2-40B4-BE49-F238E27FC236}">
                <a16:creationId xmlns="" xmlns:a16="http://schemas.microsoft.com/office/drawing/2014/main" id="{6FE6532C-2AFB-4985-81C8-2E14E662312D}"/>
              </a:ext>
            </a:extLst>
          </p:cNvPr>
          <p:cNvSpPr/>
          <p:nvPr/>
        </p:nvSpPr>
        <p:spPr>
          <a:xfrm>
            <a:off x="3962400" y="15240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019569909"/>
              </p:ext>
            </p:extLst>
          </p:nvPr>
        </p:nvGraphicFramePr>
        <p:xfrm>
          <a:off x="342900" y="1962272"/>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2.25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CI</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 – 25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Centrifugal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a:t>
                      </a:r>
                      <a:r>
                        <a:rPr lang="en-US" sz="1000" b="0" baseline="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7" name="Table 26">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749503443"/>
              </p:ext>
            </p:extLst>
          </p:nvPr>
        </p:nvGraphicFramePr>
        <p:xfrm>
          <a:off x="342900" y="7658100"/>
          <a:ext cx="6858000" cy="87630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UPVC / CPVC / HDPE / GI / MS,</a:t>
                      </a:r>
                      <a:r>
                        <a:rPr lang="en-US" sz="1000" b="0" baseline="0" dirty="0" smtClean="0">
                          <a:solidFill>
                            <a:schemeClr val="bg1">
                              <a:lumMod val="50000"/>
                            </a:schemeClr>
                          </a:solidFill>
                          <a:latin typeface="+mn-lt"/>
                          <a:ea typeface="MS Mincho"/>
                          <a:cs typeface="Times New Roman"/>
                        </a:rPr>
                        <a:t> Interconnecting Piping Within Battery</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Valves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Butterfly Valve, Ball Valve and Isolation Valves As Required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Supports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Pipe Supports For Interconnecting Piping And Skid</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UPVC / HDPE / GI / MS</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8" name="object 3"/>
          <p:cNvSpPr/>
          <p:nvPr/>
        </p:nvSpPr>
        <p:spPr>
          <a:xfrm>
            <a:off x="7620" y="720886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725839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Interconnecting Piping &amp; Valves</a:t>
            </a:r>
          </a:p>
        </p:txBody>
      </p:sp>
      <p:sp>
        <p:nvSpPr>
          <p:cNvPr id="40" name="object 20">
            <a:extLst>
              <a:ext uri="{FF2B5EF4-FFF2-40B4-BE49-F238E27FC236}">
                <a16:creationId xmlns="" xmlns:a16="http://schemas.microsoft.com/office/drawing/2014/main" id="{6FE6532C-2AFB-4985-81C8-2E14E662312D}"/>
              </a:ext>
            </a:extLst>
          </p:cNvPr>
          <p:cNvSpPr/>
          <p:nvPr/>
        </p:nvSpPr>
        <p:spPr>
          <a:xfrm>
            <a:off x="3970020" y="720886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29927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9</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082622495"/>
              </p:ext>
            </p:extLst>
          </p:nvPr>
        </p:nvGraphicFramePr>
        <p:xfrm>
          <a:off x="342900" y="19659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Electric Control Panel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 Foot Mounted MS Powder Coating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Free Standing Cubical</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Contact Parts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L&amp;T / Schneider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Wire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Copper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38" name="object 3"/>
          <p:cNvSpPr/>
          <p:nvPr/>
        </p:nvSpPr>
        <p:spPr>
          <a:xfrm>
            <a:off x="7620" y="151672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156625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Control Panel</a:t>
            </a:r>
          </a:p>
        </p:txBody>
      </p:sp>
      <p:sp>
        <p:nvSpPr>
          <p:cNvPr id="40" name="object 20">
            <a:extLst>
              <a:ext uri="{FF2B5EF4-FFF2-40B4-BE49-F238E27FC236}">
                <a16:creationId xmlns="" xmlns:a16="http://schemas.microsoft.com/office/drawing/2014/main" id="{6FE6532C-2AFB-4985-81C8-2E14E662312D}"/>
              </a:ext>
            </a:extLst>
          </p:cNvPr>
          <p:cNvSpPr/>
          <p:nvPr/>
        </p:nvSpPr>
        <p:spPr>
          <a:xfrm>
            <a:off x="3970020" y="151672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48945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2435</TotalTime>
  <Words>1429</Words>
  <Application>Microsoft Office PowerPoint</Application>
  <PresentationFormat>Custom</PresentationFormat>
  <Paragraphs>396</Paragraphs>
  <Slides>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MS Mincho</vt:lpstr>
      <vt:lpstr>Arial</vt:lpstr>
      <vt:lpstr>Calibri</vt:lpstr>
      <vt:lpstr>Lato</vt:lpstr>
      <vt:lpstr>Lato Black</vt:lpstr>
      <vt:lpstr>Tahoma</vt:lpstr>
      <vt:lpstr>Times New Roman</vt:lpstr>
      <vt:lpstr>Wingdings</vt:lpstr>
      <vt:lpstr>Office Theme</vt:lpstr>
      <vt:lpstr>Techno-Commercial Offer</vt:lpstr>
      <vt:lpstr>Commercial Terms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446</cp:revision>
  <cp:lastPrinted>2018-03-03T08:51:40Z</cp:lastPrinted>
  <dcterms:created xsi:type="dcterms:W3CDTF">2018-02-18T07:33:25Z</dcterms:created>
  <dcterms:modified xsi:type="dcterms:W3CDTF">2018-10-26T08:58:09Z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