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 id="271"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1002013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7.jpeg" /><Relationship Id="rId2" Type="http://schemas.openxmlformats.org/officeDocument/2006/relationships/image" Target="../media/image6.png" /><Relationship Id="rId1" Type="http://schemas.openxmlformats.org/officeDocument/2006/relationships/slideLayout" Target="../slideLayouts/slideLayout4.xml" /><Relationship Id="rId5" Type="http://schemas.openxmlformats.org/officeDocument/2006/relationships/image" Target="../media/image9.jpeg" /><Relationship Id="rId4" Type="http://schemas.openxmlformats.org/officeDocument/2006/relationships/image" Target="../media/image8.jpeg" /></Relationships>
</file>

<file path=ppt/slides/_rels/slide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381000" y="1295400"/>
            <a:ext cx="8924924" cy="4154984"/>
          </a:xfrm>
          <a:prstGeom prst="rect">
            <a:avLst/>
          </a:prstGeom>
          <a:noFill/>
        </p:spPr>
        <p:txBody>
          <a:bodyPr wrap="square" rtlCol="0">
            <a:spAutoFit/>
          </a:bodyPr>
          <a:lstStyle/>
          <a:p>
            <a:r>
              <a:rPr lang="en-US" sz="2400" dirty="0"/>
              <a:t>STUDENT NAME: DIMPLE SANGEETHA.M</a:t>
            </a:r>
          </a:p>
          <a:p>
            <a:endParaRPr lang="en-US" sz="2400" dirty="0"/>
          </a:p>
          <a:p>
            <a:r>
              <a:rPr lang="en-US" sz="2400" dirty="0"/>
              <a:t>REGISTER NO: 122203513</a:t>
            </a:r>
          </a:p>
          <a:p>
            <a:endParaRPr lang="en-US" sz="2400" dirty="0"/>
          </a:p>
          <a:p>
            <a:r>
              <a:rPr lang="en-US" sz="2400" dirty="0"/>
              <a:t>NAN MUDHALVAN USER ID</a:t>
            </a:r>
            <a:r>
              <a:rPr lang="en-US" sz="2400"/>
              <a:t>: asunm1475122203513</a:t>
            </a:r>
            <a:endParaRPr lang="en-US" sz="2400" dirty="0"/>
          </a:p>
          <a:p>
            <a:endParaRPr lang="en-US" sz="2400" dirty="0"/>
          </a:p>
          <a:p>
            <a:r>
              <a:rPr lang="en-US" sz="2400" dirty="0"/>
              <a:t>DEPARTMENT: Department of Commerce (Corporate </a:t>
            </a:r>
            <a:r>
              <a:rPr lang="en-US" sz="2400" dirty="0" err="1"/>
              <a:t>Secretaryship</a:t>
            </a:r>
            <a:r>
              <a:rPr lang="en-US" sz="2400" dirty="0"/>
              <a:t>)</a:t>
            </a:r>
          </a:p>
          <a:p>
            <a:endParaRPr lang="en-US" sz="2400" dirty="0"/>
          </a:p>
          <a:p>
            <a:r>
              <a:rPr lang="en-US" sz="2400" dirty="0"/>
              <a:t>COLLEGE:  SRI KANYAKA PARAMESWARI ARTS &amp; SCIENCE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381000" y="903487"/>
            <a:ext cx="9601200" cy="6166432"/>
          </a:xfrm>
          <a:prstGeom prst="rect">
            <a:avLst/>
          </a:prstGeom>
        </p:spPr>
        <p:txBody>
          <a:bodyPr vert="horz" wrap="square" lIns="0" tIns="13335" rIns="0" bIns="0" rtlCol="0">
            <a:spAutoFit/>
          </a:bodyPr>
          <a:lstStyle/>
          <a:p>
            <a:pPr marL="12700">
              <a:lnSpc>
                <a:spcPct val="100000"/>
              </a:lnSpc>
              <a:spcBef>
                <a:spcPts val="105"/>
              </a:spcBef>
            </a:pPr>
            <a:r>
              <a:rPr sz="2400" b="1" spc="15" dirty="0">
                <a:latin typeface="Times New Roman" panose="02020603050405020304" pitchFamily="18" charset="0"/>
                <a:cs typeface="Times New Roman" panose="02020603050405020304" pitchFamily="18" charset="0"/>
              </a:rPr>
              <a:t>M</a:t>
            </a:r>
            <a:r>
              <a:rPr sz="2400" b="1" dirty="0">
                <a:latin typeface="Times New Roman" panose="02020603050405020304" pitchFamily="18" charset="0"/>
                <a:cs typeface="Times New Roman" panose="02020603050405020304" pitchFamily="18" charset="0"/>
              </a:rPr>
              <a:t>O</a:t>
            </a:r>
            <a:r>
              <a:rPr sz="2400" b="1" spc="-15" dirty="0">
                <a:latin typeface="Times New Roman" panose="02020603050405020304" pitchFamily="18" charset="0"/>
                <a:cs typeface="Times New Roman" panose="02020603050405020304" pitchFamily="18" charset="0"/>
              </a:rPr>
              <a:t>D</a:t>
            </a:r>
            <a:r>
              <a:rPr sz="2400" b="1" spc="-35" dirty="0">
                <a:latin typeface="Times New Roman" panose="02020603050405020304" pitchFamily="18" charset="0"/>
                <a:cs typeface="Times New Roman" panose="02020603050405020304" pitchFamily="18" charset="0"/>
              </a:rPr>
              <a:t>E</a:t>
            </a:r>
            <a:r>
              <a:rPr sz="2400" b="1" spc="-30" dirty="0">
                <a:latin typeface="Times New Roman" panose="02020603050405020304" pitchFamily="18" charset="0"/>
                <a:cs typeface="Times New Roman" panose="02020603050405020304" pitchFamily="18" charset="0"/>
              </a:rPr>
              <a:t>LL</a:t>
            </a:r>
            <a:r>
              <a:rPr sz="2400" b="1" spc="-5" dirty="0">
                <a:latin typeface="Times New Roman" panose="02020603050405020304" pitchFamily="18" charset="0"/>
                <a:cs typeface="Times New Roman" panose="02020603050405020304" pitchFamily="18" charset="0"/>
              </a:rPr>
              <a:t>I</a:t>
            </a:r>
            <a:r>
              <a:rPr sz="2400" b="1" spc="30" dirty="0">
                <a:latin typeface="Times New Roman" panose="02020603050405020304" pitchFamily="18" charset="0"/>
                <a:cs typeface="Times New Roman" panose="02020603050405020304" pitchFamily="18" charset="0"/>
              </a:rPr>
              <a:t>N</a:t>
            </a:r>
            <a:r>
              <a:rPr sz="2400" b="1" spc="5" dirty="0">
                <a:latin typeface="Times New Roman" panose="02020603050405020304" pitchFamily="18" charset="0"/>
                <a:cs typeface="Times New Roman" panose="02020603050405020304" pitchFamily="18" charset="0"/>
              </a:rPr>
              <a:t>G</a:t>
            </a:r>
            <a:endParaRPr lang="en-IN" sz="2400" b="1" spc="5" dirty="0">
              <a:latin typeface="Times New Roman" panose="02020603050405020304" pitchFamily="18" charset="0"/>
              <a:cs typeface="Times New Roman" panose="02020603050405020304" pitchFamily="18" charset="0"/>
            </a:endParaRPr>
          </a:p>
          <a:p>
            <a:pPr marL="12700">
              <a:lnSpc>
                <a:spcPct val="100000"/>
              </a:lnSpc>
              <a:spcBef>
                <a:spcPts val="105"/>
              </a:spcBef>
            </a:pPr>
            <a:r>
              <a:rPr lang="en-IN" sz="1600" b="1" spc="5" dirty="0">
                <a:solidFill>
                  <a:srgbClr val="FF0000"/>
                </a:solidFill>
                <a:latin typeface="Times New Roman" panose="02020603050405020304" pitchFamily="18" charset="0"/>
                <a:cs typeface="Times New Roman" panose="02020603050405020304" pitchFamily="18" charset="0"/>
              </a:rPr>
              <a:t>1. Data Collection :</a:t>
            </a:r>
          </a:p>
          <a:p>
            <a:pPr marL="12700">
              <a:lnSpc>
                <a:spcPct val="100000"/>
              </a:lnSpc>
              <a:spcBef>
                <a:spcPts val="105"/>
              </a:spcBef>
            </a:pPr>
            <a:r>
              <a:rPr lang="en-IN" sz="1600" b="1" spc="5" dirty="0">
                <a:latin typeface="Times New Roman" panose="02020603050405020304" pitchFamily="18" charset="0"/>
                <a:cs typeface="Times New Roman" panose="02020603050405020304" pitchFamily="18" charset="0"/>
              </a:rPr>
              <a:t>        The Data is collected from the Edu net Dashboard.</a:t>
            </a:r>
          </a:p>
          <a:p>
            <a:pPr marL="12700">
              <a:lnSpc>
                <a:spcPct val="100000"/>
              </a:lnSpc>
              <a:spcBef>
                <a:spcPts val="105"/>
              </a:spcBef>
            </a:pPr>
            <a:endParaRPr lang="en-IN" sz="1600" b="1" spc="5" dirty="0">
              <a:latin typeface="Times New Roman" panose="02020603050405020304" pitchFamily="18" charset="0"/>
              <a:cs typeface="Times New Roman" panose="02020603050405020304" pitchFamily="18" charset="0"/>
            </a:endParaRPr>
          </a:p>
          <a:p>
            <a:pPr marL="12700">
              <a:lnSpc>
                <a:spcPct val="100000"/>
              </a:lnSpc>
              <a:spcBef>
                <a:spcPts val="105"/>
              </a:spcBef>
            </a:pPr>
            <a:r>
              <a:rPr lang="en-IN" sz="1600" b="1" spc="5" dirty="0">
                <a:solidFill>
                  <a:srgbClr val="FF0000"/>
                </a:solidFill>
                <a:latin typeface="Times New Roman" panose="02020603050405020304" pitchFamily="18" charset="0"/>
                <a:cs typeface="Times New Roman" panose="02020603050405020304" pitchFamily="18" charset="0"/>
              </a:rPr>
              <a:t>2. Features collection :</a:t>
            </a:r>
          </a:p>
          <a:p>
            <a:pPr marL="12700">
              <a:lnSpc>
                <a:spcPct val="100000"/>
              </a:lnSpc>
              <a:spcBef>
                <a:spcPts val="105"/>
              </a:spcBef>
            </a:pPr>
            <a:r>
              <a:rPr lang="en-IN" sz="1600" b="1" spc="5" dirty="0">
                <a:latin typeface="Times New Roman" panose="02020603050405020304" pitchFamily="18" charset="0"/>
                <a:cs typeface="Times New Roman" panose="02020603050405020304" pitchFamily="18" charset="0"/>
              </a:rPr>
              <a:t>       In features there are 26 features totally and I have identified only 11 features for my ppt project. like First Name, Gender , Employee ID, etc.</a:t>
            </a:r>
          </a:p>
          <a:p>
            <a:pPr marL="12700">
              <a:lnSpc>
                <a:spcPct val="100000"/>
              </a:lnSpc>
              <a:spcBef>
                <a:spcPts val="105"/>
              </a:spcBef>
            </a:pPr>
            <a:endParaRPr lang="en-IN" sz="1600" b="1" spc="5" dirty="0">
              <a:latin typeface="Times New Roman" panose="02020603050405020304" pitchFamily="18" charset="0"/>
              <a:cs typeface="Times New Roman" panose="02020603050405020304" pitchFamily="18" charset="0"/>
            </a:endParaRPr>
          </a:p>
          <a:p>
            <a:pPr marL="12700">
              <a:lnSpc>
                <a:spcPct val="100000"/>
              </a:lnSpc>
              <a:spcBef>
                <a:spcPts val="105"/>
              </a:spcBef>
            </a:pPr>
            <a:r>
              <a:rPr lang="en-IN" sz="1600" b="1" spc="5" dirty="0">
                <a:solidFill>
                  <a:srgbClr val="FF0000"/>
                </a:solidFill>
                <a:latin typeface="Times New Roman" panose="02020603050405020304" pitchFamily="18" charset="0"/>
                <a:cs typeface="Times New Roman" panose="02020603050405020304" pitchFamily="18" charset="0"/>
              </a:rPr>
              <a:t>3. Data Cleaning :</a:t>
            </a:r>
          </a:p>
          <a:p>
            <a:pPr marL="12700">
              <a:lnSpc>
                <a:spcPct val="100000"/>
              </a:lnSpc>
              <a:spcBef>
                <a:spcPts val="105"/>
              </a:spcBef>
            </a:pPr>
            <a:r>
              <a:rPr lang="en-IN" sz="1600" b="1" spc="5" dirty="0">
                <a:latin typeface="Times New Roman" panose="02020603050405020304" pitchFamily="18" charset="0"/>
                <a:cs typeface="Times New Roman" panose="02020603050405020304" pitchFamily="18" charset="0"/>
              </a:rPr>
              <a:t>       In Data cleaning first I have founded the missing have using conditional formatting option and then filtered that missing values using filter option.</a:t>
            </a:r>
          </a:p>
          <a:p>
            <a:pPr marL="12700">
              <a:lnSpc>
                <a:spcPct val="100000"/>
              </a:lnSpc>
              <a:spcBef>
                <a:spcPts val="105"/>
              </a:spcBef>
            </a:pPr>
            <a:endParaRPr lang="en-IN" sz="1600" b="1" spc="5" dirty="0">
              <a:latin typeface="Times New Roman" panose="02020603050405020304" pitchFamily="18" charset="0"/>
              <a:cs typeface="Times New Roman" panose="02020603050405020304" pitchFamily="18" charset="0"/>
            </a:endParaRPr>
          </a:p>
          <a:p>
            <a:pPr marL="12700">
              <a:lnSpc>
                <a:spcPct val="100000"/>
              </a:lnSpc>
              <a:spcBef>
                <a:spcPts val="105"/>
              </a:spcBef>
            </a:pPr>
            <a:r>
              <a:rPr lang="en-IN" sz="1600" b="1" spc="5" dirty="0">
                <a:solidFill>
                  <a:srgbClr val="FF0000"/>
                </a:solidFill>
                <a:latin typeface="Times New Roman" panose="02020603050405020304" pitchFamily="18" charset="0"/>
                <a:cs typeface="Times New Roman" panose="02020603050405020304" pitchFamily="18" charset="0"/>
              </a:rPr>
              <a:t>4. Performance Level :</a:t>
            </a:r>
          </a:p>
          <a:p>
            <a:pPr marL="12700">
              <a:lnSpc>
                <a:spcPct val="100000"/>
              </a:lnSpc>
              <a:spcBef>
                <a:spcPts val="105"/>
              </a:spcBef>
            </a:pPr>
            <a:r>
              <a:rPr lang="en-IN" sz="1600" b="1" spc="5" dirty="0">
                <a:latin typeface="Times New Roman" panose="02020603050405020304" pitchFamily="18" charset="0"/>
                <a:cs typeface="Times New Roman" panose="02020603050405020304" pitchFamily="18" charset="0"/>
              </a:rPr>
              <a:t>       I have founded performance level value with the current employee ratings column using formula.</a:t>
            </a:r>
          </a:p>
          <a:p>
            <a:pPr marL="12700">
              <a:lnSpc>
                <a:spcPct val="100000"/>
              </a:lnSpc>
              <a:spcBef>
                <a:spcPts val="105"/>
              </a:spcBef>
            </a:pPr>
            <a:endParaRPr lang="en-IN" sz="1600" b="1" spc="5" dirty="0">
              <a:latin typeface="Times New Roman" panose="02020603050405020304" pitchFamily="18" charset="0"/>
              <a:cs typeface="Times New Roman" panose="02020603050405020304" pitchFamily="18" charset="0"/>
            </a:endParaRPr>
          </a:p>
          <a:p>
            <a:pPr marL="12700">
              <a:lnSpc>
                <a:spcPct val="100000"/>
              </a:lnSpc>
              <a:spcBef>
                <a:spcPts val="105"/>
              </a:spcBef>
            </a:pPr>
            <a:r>
              <a:rPr lang="en-IN" sz="1600" b="1" spc="5" dirty="0">
                <a:solidFill>
                  <a:srgbClr val="FF0000"/>
                </a:solidFill>
                <a:latin typeface="Times New Roman" panose="02020603050405020304" pitchFamily="18" charset="0"/>
                <a:cs typeface="Times New Roman" panose="02020603050405020304" pitchFamily="18" charset="0"/>
              </a:rPr>
              <a:t>5. Pivot Table : </a:t>
            </a:r>
          </a:p>
          <a:p>
            <a:pPr marL="12700">
              <a:lnSpc>
                <a:spcPct val="100000"/>
              </a:lnSpc>
              <a:spcBef>
                <a:spcPts val="105"/>
              </a:spcBef>
            </a:pPr>
            <a:r>
              <a:rPr lang="en-IN" sz="1600" b="1" spc="5" dirty="0">
                <a:latin typeface="Times New Roman" panose="02020603050405020304" pitchFamily="18" charset="0"/>
                <a:cs typeface="Times New Roman" panose="02020603050405020304" pitchFamily="18" charset="0"/>
              </a:rPr>
              <a:t>        Pivot Table is used for summary to describe the data in a chart form.</a:t>
            </a:r>
          </a:p>
          <a:p>
            <a:pPr marL="12700">
              <a:lnSpc>
                <a:spcPct val="100000"/>
              </a:lnSpc>
              <a:spcBef>
                <a:spcPts val="105"/>
              </a:spcBef>
            </a:pPr>
            <a:endParaRPr lang="en-IN" sz="1600" b="1" spc="5" dirty="0">
              <a:latin typeface="Times New Roman" panose="02020603050405020304" pitchFamily="18" charset="0"/>
              <a:cs typeface="Times New Roman" panose="02020603050405020304" pitchFamily="18" charset="0"/>
            </a:endParaRPr>
          </a:p>
          <a:p>
            <a:pPr marL="12700">
              <a:lnSpc>
                <a:spcPct val="100000"/>
              </a:lnSpc>
              <a:spcBef>
                <a:spcPts val="105"/>
              </a:spcBef>
            </a:pPr>
            <a:r>
              <a:rPr lang="en-IN" sz="1600" b="1" spc="5" dirty="0">
                <a:solidFill>
                  <a:srgbClr val="FF0000"/>
                </a:solidFill>
                <a:latin typeface="Times New Roman" panose="02020603050405020304" pitchFamily="18" charset="0"/>
                <a:cs typeface="Times New Roman" panose="02020603050405020304" pitchFamily="18" charset="0"/>
              </a:rPr>
              <a:t>6. Visualization :</a:t>
            </a:r>
          </a:p>
          <a:p>
            <a:pPr marL="12700">
              <a:lnSpc>
                <a:spcPct val="100000"/>
              </a:lnSpc>
              <a:spcBef>
                <a:spcPts val="105"/>
              </a:spcBef>
            </a:pPr>
            <a:r>
              <a:rPr lang="en-IN" sz="1600" b="1" spc="5" dirty="0">
                <a:latin typeface="Times New Roman" panose="02020603050405020304" pitchFamily="18" charset="0"/>
                <a:cs typeface="Times New Roman" panose="02020603050405020304" pitchFamily="18" charset="0"/>
              </a:rPr>
              <a:t>         I have given chart title in the chart. Pivot table shows the high, low, medium, very high and linear(Medium) employee performance level.</a:t>
            </a:r>
          </a:p>
          <a:p>
            <a:pPr marL="12700">
              <a:lnSpc>
                <a:spcPct val="100000"/>
              </a:lnSpc>
              <a:spcBef>
                <a:spcPts val="105"/>
              </a:spcBef>
            </a:pPr>
            <a:r>
              <a:rPr lang="en-IN" sz="1600" b="1" spc="5" dirty="0">
                <a:latin typeface="Times New Roman" panose="02020603050405020304" pitchFamily="18" charset="0"/>
                <a:cs typeface="Times New Roman" panose="02020603050405020304" pitchFamily="18" charset="0"/>
              </a:rPr>
              <a:t>      </a:t>
            </a:r>
          </a:p>
          <a:p>
            <a:pPr marL="12700">
              <a:lnSpc>
                <a:spcPct val="100000"/>
              </a:lnSpc>
              <a:spcBef>
                <a:spcPts val="105"/>
              </a:spcBef>
            </a:pPr>
            <a:endParaRPr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AA8275C2-8AAF-FC55-3FBC-D2444071FDF6}"/>
              </a:ext>
            </a:extLst>
          </p:cNvPr>
          <p:cNvPicPr>
            <a:picLocks noChangeAspect="1"/>
          </p:cNvPicPr>
          <p:nvPr/>
        </p:nvPicPr>
        <p:blipFill>
          <a:blip r:embed="rId3"/>
          <a:stretch>
            <a:fillRect/>
          </a:stretch>
        </p:blipFill>
        <p:spPr>
          <a:xfrm>
            <a:off x="1524000" y="1447800"/>
            <a:ext cx="7143973" cy="36576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6E237-F805-1017-54D3-5EA3F9F68824}"/>
              </a:ext>
            </a:extLst>
          </p:cNvPr>
          <p:cNvSpPr>
            <a:spLocks noGrp="1"/>
          </p:cNvSpPr>
          <p:nvPr>
            <p:ph type="title"/>
          </p:nvPr>
        </p:nvSpPr>
        <p:spPr>
          <a:xfrm>
            <a:off x="755332" y="385444"/>
            <a:ext cx="10681335" cy="1107996"/>
          </a:xfrm>
        </p:spPr>
        <p:txBody>
          <a:bodyPr/>
          <a:lstStyle/>
          <a:p>
            <a:r>
              <a:rPr lang="en-IN" sz="2400" dirty="0">
                <a:latin typeface="Times New Roman" panose="02020603050405020304" pitchFamily="18" charset="0"/>
                <a:cs typeface="Times New Roman" panose="02020603050405020304" pitchFamily="18" charset="0"/>
              </a:rPr>
              <a:t>RESULT</a:t>
            </a: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a:t>
            </a:r>
            <a:r>
              <a:rPr lang="en-IN" sz="2400" dirty="0">
                <a:solidFill>
                  <a:srgbClr val="FF0000"/>
                </a:solidFill>
                <a:latin typeface="Times New Roman" panose="02020603050405020304" pitchFamily="18" charset="0"/>
                <a:cs typeface="Times New Roman" panose="02020603050405020304" pitchFamily="18" charset="0"/>
              </a:rPr>
              <a:t>HIGH PERFORMANCED EMPLOYEES</a:t>
            </a:r>
          </a:p>
        </p:txBody>
      </p:sp>
      <p:pic>
        <p:nvPicPr>
          <p:cNvPr id="4" name="Picture 3">
            <a:extLst>
              <a:ext uri="{FF2B5EF4-FFF2-40B4-BE49-F238E27FC236}">
                <a16:creationId xmlns:a16="http://schemas.microsoft.com/office/drawing/2014/main" id="{2BA30FDF-F570-99D0-EFFA-28A8FC51266B}"/>
              </a:ext>
            </a:extLst>
          </p:cNvPr>
          <p:cNvPicPr>
            <a:picLocks noChangeAspect="1"/>
          </p:cNvPicPr>
          <p:nvPr/>
        </p:nvPicPr>
        <p:blipFill>
          <a:blip r:embed="rId2"/>
          <a:stretch>
            <a:fillRect/>
          </a:stretch>
        </p:blipFill>
        <p:spPr>
          <a:xfrm>
            <a:off x="1371600" y="2362199"/>
            <a:ext cx="7262080" cy="3048001"/>
          </a:xfrm>
          <a:prstGeom prst="rect">
            <a:avLst/>
          </a:prstGeom>
        </p:spPr>
      </p:pic>
    </p:spTree>
    <p:extLst>
      <p:ext uri="{BB962C8B-B14F-4D97-AF65-F5344CB8AC3E}">
        <p14:creationId xmlns:p14="http://schemas.microsoft.com/office/powerpoint/2010/main" val="647058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152400" y="385444"/>
            <a:ext cx="11284268" cy="3957956"/>
          </a:xfrm>
        </p:spPr>
        <p:txBody>
          <a:bodyPr/>
          <a:lstStyle/>
          <a:p>
            <a:r>
              <a:rPr lang="en-US" sz="2800" dirty="0">
                <a:latin typeface="Times New Roman" panose="02020603050405020304" pitchFamily="18" charset="0"/>
                <a:cs typeface="Times New Roman" panose="02020603050405020304" pitchFamily="18" charset="0"/>
              </a:rPr>
              <a:t>Conclusion</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By Comparing the performance of the Employees the number of employees are higher in medium level in the working organization so, we want to motivate them to performance well.</a:t>
            </a: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The employee in very high level are low in percentage so we need to motivate the employees by giving different tasks and levels.</a:t>
            </a: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Giving right level of Job to right person is more important because every employee or every individual has their different capacity.</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9887D-D904-6278-622B-586E42E6ED3F}"/>
              </a:ext>
            </a:extLst>
          </p:cNvPr>
          <p:cNvSpPr>
            <a:spLocks noGrp="1"/>
          </p:cNvSpPr>
          <p:nvPr>
            <p:ph type="title"/>
          </p:nvPr>
        </p:nvSpPr>
        <p:spPr>
          <a:xfrm>
            <a:off x="755332" y="385444"/>
            <a:ext cx="10681335" cy="1477328"/>
          </a:xfrm>
        </p:spPr>
        <p:txBody>
          <a:bodyPr/>
          <a:lstStyle/>
          <a:p>
            <a:r>
              <a:rPr lang="en-IN" dirty="0"/>
              <a:t>Conclusion</a:t>
            </a:r>
            <a:br>
              <a:rPr lang="en-IN" dirty="0"/>
            </a:br>
            <a:endParaRPr lang="en-IN" dirty="0"/>
          </a:p>
        </p:txBody>
      </p:sp>
      <p:pic>
        <p:nvPicPr>
          <p:cNvPr id="2050" name="Picture 2" descr="Stop ending with a thank you">
            <a:extLst>
              <a:ext uri="{FF2B5EF4-FFF2-40B4-BE49-F238E27FC236}">
                <a16:creationId xmlns:a16="http://schemas.microsoft.com/office/drawing/2014/main" id="{673BF895-F6EA-A3C5-E06B-04C609C27A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086897"/>
            <a:ext cx="6143625" cy="2933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7827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066800" y="533400"/>
            <a:ext cx="7547928" cy="799577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a:t>
            </a:r>
            <a:r>
              <a:rPr lang="en-IN" sz="4250" spc="10" dirty="0"/>
              <a:t>T</a:t>
            </a:r>
            <a:br>
              <a:rPr lang="en-IN" sz="4250" spc="10" dirty="0"/>
            </a:br>
            <a:br>
              <a:rPr lang="en-IN" sz="4250" spc="10" dirty="0"/>
            </a:br>
            <a:r>
              <a:rPr lang="en-IN" sz="1800" spc="10" dirty="0">
                <a:latin typeface="Times New Roman" panose="02020603050405020304" pitchFamily="18" charset="0"/>
                <a:cs typeface="Times New Roman" panose="02020603050405020304" pitchFamily="18" charset="0"/>
              </a:rPr>
              <a:t>Employee performance analysis is done for several important reasons:</a:t>
            </a:r>
            <a:br>
              <a:rPr lang="en-IN" sz="1800" spc="10" dirty="0">
                <a:latin typeface="Times New Roman" panose="02020603050405020304" pitchFamily="18" charset="0"/>
                <a:cs typeface="Times New Roman" panose="02020603050405020304" pitchFamily="18" charset="0"/>
              </a:rPr>
            </a:br>
            <a:br>
              <a:rPr lang="en-IN" sz="1800" spc="10" dirty="0">
                <a:latin typeface="Times New Roman" panose="02020603050405020304" pitchFamily="18" charset="0"/>
                <a:cs typeface="Times New Roman" panose="02020603050405020304" pitchFamily="18" charset="0"/>
              </a:rPr>
            </a:br>
            <a:r>
              <a:rPr lang="en-IN" sz="1200" spc="10" dirty="0">
                <a:latin typeface="Times New Roman" panose="02020603050405020304" pitchFamily="18" charset="0"/>
                <a:cs typeface="Times New Roman" panose="02020603050405020304" pitchFamily="18" charset="0"/>
              </a:rPr>
              <a:t>1</a:t>
            </a:r>
            <a:r>
              <a:rPr lang="en-IN" sz="1800" b="0" spc="10" dirty="0">
                <a:latin typeface="Times New Roman" panose="02020603050405020304" pitchFamily="18" charset="0"/>
                <a:cs typeface="Times New Roman" panose="02020603050405020304" pitchFamily="18" charset="0"/>
              </a:rPr>
              <a:t>. Identify Strengths and weakness</a:t>
            </a:r>
            <a:br>
              <a:rPr lang="en-IN" sz="1800" b="0" spc="10" dirty="0">
                <a:latin typeface="Times New Roman" panose="02020603050405020304" pitchFamily="18" charset="0"/>
                <a:cs typeface="Times New Roman" panose="02020603050405020304" pitchFamily="18" charset="0"/>
              </a:rPr>
            </a:br>
            <a:r>
              <a:rPr lang="en-IN" sz="1800" b="0" spc="10" dirty="0">
                <a:latin typeface="Times New Roman" panose="02020603050405020304" pitchFamily="18" charset="0"/>
                <a:cs typeface="Times New Roman" panose="02020603050405020304" pitchFamily="18" charset="0"/>
              </a:rPr>
              <a:t>2. Improve Productivity</a:t>
            </a:r>
            <a:br>
              <a:rPr lang="en-IN" sz="1800" b="0" spc="10" dirty="0">
                <a:latin typeface="Times New Roman" panose="02020603050405020304" pitchFamily="18" charset="0"/>
                <a:cs typeface="Times New Roman" panose="02020603050405020304" pitchFamily="18" charset="0"/>
              </a:rPr>
            </a:br>
            <a:r>
              <a:rPr lang="en-IN" sz="1800" b="0" spc="10" dirty="0">
                <a:latin typeface="Times New Roman" panose="02020603050405020304" pitchFamily="18" charset="0"/>
                <a:cs typeface="Times New Roman" panose="02020603050405020304" pitchFamily="18" charset="0"/>
              </a:rPr>
              <a:t>3. Optimise Talent Management</a:t>
            </a:r>
            <a:br>
              <a:rPr lang="en-IN" sz="1800" b="0" spc="10" dirty="0">
                <a:latin typeface="Times New Roman" panose="02020603050405020304" pitchFamily="18" charset="0"/>
                <a:cs typeface="Times New Roman" panose="02020603050405020304" pitchFamily="18" charset="0"/>
              </a:rPr>
            </a:br>
            <a:r>
              <a:rPr lang="en-IN" sz="1800" b="0" spc="10" dirty="0">
                <a:latin typeface="Times New Roman" panose="02020603050405020304" pitchFamily="18" charset="0"/>
                <a:cs typeface="Times New Roman" panose="02020603050405020304" pitchFamily="18" charset="0"/>
              </a:rPr>
              <a:t>4. Enhance Employee Development</a:t>
            </a:r>
            <a:br>
              <a:rPr lang="en-IN" sz="1800" b="0" spc="10" dirty="0">
                <a:latin typeface="Times New Roman" panose="02020603050405020304" pitchFamily="18" charset="0"/>
                <a:cs typeface="Times New Roman" panose="02020603050405020304" pitchFamily="18" charset="0"/>
              </a:rPr>
            </a:br>
            <a:r>
              <a:rPr lang="en-IN" sz="1800" b="0" spc="10" dirty="0">
                <a:latin typeface="Times New Roman" panose="02020603050405020304" pitchFamily="18" charset="0"/>
                <a:cs typeface="Times New Roman" panose="02020603050405020304" pitchFamily="18" charset="0"/>
              </a:rPr>
              <a:t>5. Increase Employee Engagement</a:t>
            </a:r>
            <a:br>
              <a:rPr lang="en-IN" sz="1800" b="0" spc="10" dirty="0">
                <a:latin typeface="Times New Roman" panose="02020603050405020304" pitchFamily="18" charset="0"/>
                <a:cs typeface="Times New Roman" panose="02020603050405020304" pitchFamily="18" charset="0"/>
              </a:rPr>
            </a:br>
            <a:r>
              <a:rPr lang="en-IN" sz="1800" b="0" spc="10" dirty="0">
                <a:latin typeface="Times New Roman" panose="02020603050405020304" pitchFamily="18" charset="0"/>
                <a:cs typeface="Times New Roman" panose="02020603050405020304" pitchFamily="18" charset="0"/>
              </a:rPr>
              <a:t>6. Support Strategic Planning</a:t>
            </a:r>
            <a:br>
              <a:rPr lang="en-IN" sz="1800" b="0" spc="10" dirty="0">
                <a:latin typeface="Times New Roman" panose="02020603050405020304" pitchFamily="18" charset="0"/>
                <a:cs typeface="Times New Roman" panose="02020603050405020304" pitchFamily="18" charset="0"/>
              </a:rPr>
            </a:br>
            <a:r>
              <a:rPr lang="en-IN" sz="1800" b="0" spc="10" dirty="0">
                <a:latin typeface="Times New Roman" panose="02020603050405020304" pitchFamily="18" charset="0"/>
                <a:cs typeface="Times New Roman" panose="02020603050405020304" pitchFamily="18" charset="0"/>
              </a:rPr>
              <a:t>7. Reduce Turnover and Improve Retention</a:t>
            </a:r>
            <a:br>
              <a:rPr lang="en-IN" sz="1800" b="0" spc="10" dirty="0">
                <a:latin typeface="Times New Roman" panose="02020603050405020304" pitchFamily="18" charset="0"/>
                <a:cs typeface="Times New Roman" panose="02020603050405020304" pitchFamily="18" charset="0"/>
              </a:rPr>
            </a:br>
            <a:r>
              <a:rPr lang="en-IN" sz="1800" b="0" spc="10" dirty="0">
                <a:latin typeface="Times New Roman" panose="02020603050405020304" pitchFamily="18" charset="0"/>
                <a:cs typeface="Times New Roman" panose="02020603050405020304" pitchFamily="18" charset="0"/>
              </a:rPr>
              <a:t>8. Ensure Fair and Transparent</a:t>
            </a:r>
            <a:r>
              <a:rPr lang="en-IN" sz="1200" spc="10" dirty="0">
                <a:latin typeface="Times New Roman" panose="02020603050405020304" pitchFamily="18" charset="0"/>
                <a:cs typeface="Times New Roman" panose="02020603050405020304" pitchFamily="18" charset="0"/>
              </a:rPr>
              <a:t>.</a:t>
            </a:r>
            <a:br>
              <a:rPr lang="en-IN" sz="1200" spc="10" dirty="0">
                <a:latin typeface="Times New Roman" panose="02020603050405020304" pitchFamily="18" charset="0"/>
                <a:cs typeface="Times New Roman" panose="02020603050405020304" pitchFamily="18" charset="0"/>
              </a:rPr>
            </a:br>
            <a:br>
              <a:rPr lang="en-IN" sz="1200" spc="10" dirty="0">
                <a:latin typeface="Times New Roman" panose="02020603050405020304" pitchFamily="18" charset="0"/>
                <a:cs typeface="Times New Roman" panose="02020603050405020304" pitchFamily="18" charset="0"/>
              </a:rPr>
            </a:br>
            <a:br>
              <a:rPr lang="en-IN" sz="1200" spc="10" dirty="0"/>
            </a:br>
            <a:br>
              <a:rPr lang="en-IN" sz="1200" spc="10" dirty="0"/>
            </a:br>
            <a:r>
              <a:rPr lang="en-IN" sz="1200" spc="10" dirty="0"/>
              <a:t>        </a:t>
            </a:r>
            <a:r>
              <a:rPr lang="en-IN" sz="1800" b="0" spc="10" dirty="0">
                <a:latin typeface="Times New Roman" panose="02020603050405020304" pitchFamily="18" charset="0"/>
                <a:cs typeface="Times New Roman" panose="02020603050405020304" pitchFamily="18" charset="0"/>
              </a:rPr>
              <a:t>By conducting employee performance analysis, organisation can create a more productive, motivated, and satisfied workforce, which is essential for long –term success and competitiveness.</a:t>
            </a:r>
            <a:br>
              <a:rPr lang="en-IN" sz="1800" b="0" spc="10" dirty="0">
                <a:latin typeface="Times New Roman" panose="02020603050405020304" pitchFamily="18" charset="0"/>
                <a:cs typeface="Times New Roman" panose="02020603050405020304" pitchFamily="18" charset="0"/>
              </a:rPr>
            </a:br>
            <a:r>
              <a:rPr lang="en-IN" sz="1800" b="0" spc="10" dirty="0">
                <a:latin typeface="Times New Roman" panose="02020603050405020304" pitchFamily="18" charset="0"/>
                <a:cs typeface="Times New Roman" panose="02020603050405020304" pitchFamily="18" charset="0"/>
              </a:rPr>
              <a:t>                 </a:t>
            </a:r>
            <a:br>
              <a:rPr lang="en-IN" sz="1800" b="0" spc="10" dirty="0">
                <a:latin typeface="Times New Roman" panose="02020603050405020304" pitchFamily="18" charset="0"/>
                <a:cs typeface="Times New Roman" panose="02020603050405020304" pitchFamily="18" charset="0"/>
              </a:rPr>
            </a:br>
            <a:br>
              <a:rPr lang="en-IN" sz="1800" b="0" spc="10" dirty="0">
                <a:latin typeface="Times New Roman" panose="02020603050405020304" pitchFamily="18" charset="0"/>
                <a:cs typeface="Times New Roman" panose="02020603050405020304" pitchFamily="18" charset="0"/>
              </a:rPr>
            </a:br>
            <a:br>
              <a:rPr lang="en-IN" sz="4250" spc="10" dirty="0"/>
            </a:br>
            <a:br>
              <a:rPr lang="en-IN" sz="4250" spc="10" dirty="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2862322"/>
          </a:xfrm>
          <a:prstGeom prst="rect">
            <a:avLst/>
          </a:prstGeom>
          <a:noFill/>
        </p:spPr>
        <p:txBody>
          <a:bodyPr wrap="square" rtlCol="0">
            <a:spAutoFit/>
          </a:bodyPr>
          <a:lstStyle/>
          <a:p>
            <a:pPr algn="l"/>
            <a:r>
              <a:rPr lang="en-US" sz="2400" b="0" i="0" dirty="0">
                <a:solidFill>
                  <a:srgbClr val="0D0D0D"/>
                </a:solidFill>
                <a:effectLst/>
                <a:latin typeface="Times New Roman" panose="02020603050405020304" pitchFamily="18" charset="0"/>
                <a:cs typeface="Times New Roman" panose="02020603050405020304" pitchFamily="18" charset="0"/>
              </a:rPr>
              <a:t>What is E</a:t>
            </a:r>
            <a:r>
              <a:rPr lang="en-US" sz="2400" dirty="0">
                <a:solidFill>
                  <a:srgbClr val="0D0D0D"/>
                </a:solidFill>
                <a:latin typeface="Times New Roman" panose="02020603050405020304" pitchFamily="18" charset="0"/>
                <a:cs typeface="Times New Roman" panose="02020603050405020304" pitchFamily="18" charset="0"/>
              </a:rPr>
              <a:t>mployee Data analysis?</a:t>
            </a:r>
          </a:p>
          <a:p>
            <a:pPr algn="l"/>
            <a:endParaRPr lang="en-US" sz="2400" dirty="0">
              <a:solidFill>
                <a:srgbClr val="0D0D0D"/>
              </a:solidFill>
              <a:latin typeface="Times New Roman" panose="02020603050405020304" pitchFamily="18" charset="0"/>
              <a:cs typeface="Times New Roman" panose="02020603050405020304" pitchFamily="18" charset="0"/>
            </a:endParaRPr>
          </a:p>
          <a:p>
            <a:pPr algn="l"/>
            <a:r>
              <a:rPr lang="en-US" dirty="0">
                <a:solidFill>
                  <a:srgbClr val="FF0000"/>
                </a:solidFill>
                <a:latin typeface="Times New Roman" panose="02020603050405020304" pitchFamily="18" charset="0"/>
                <a:cs typeface="Times New Roman" panose="02020603050405020304" pitchFamily="18" charset="0"/>
              </a:rPr>
              <a:t>Employee data analysis is the systematic examination of data related to employees to gain insights into various aspects of the workforce. This type of analysis involves collecting, processing, and analyzing data from various sources to understand employee Gender, performance level, ratings and their achievements and overall workforce dynamics.</a:t>
            </a:r>
          </a:p>
          <a:p>
            <a:pPr algn="l"/>
            <a:r>
              <a:rPr lang="en-US" b="0" i="0" dirty="0">
                <a:solidFill>
                  <a:srgbClr val="0D0D0D"/>
                </a:solidFill>
                <a:effectLst/>
                <a:latin typeface="Times New Roman" panose="02020603050405020304" pitchFamily="18" charset="0"/>
                <a:cs typeface="Times New Roman" panose="02020603050405020304" pitchFamily="18" charset="0"/>
              </a:rPr>
              <a:t>      </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5014595" cy="2201885"/>
          </a:xfrm>
          <a:prstGeom prst="rect">
            <a:avLst/>
          </a:prstGeom>
        </p:spPr>
        <p:txBody>
          <a:bodyPr vert="horz" wrap="square" lIns="0" tIns="16510" rIns="0" bIns="0" rtlCol="0">
            <a:spAutoFit/>
          </a:bodyPr>
          <a:lstStyle/>
          <a:p>
            <a:pPr marL="12700">
              <a:lnSpc>
                <a:spcPct val="100000"/>
              </a:lnSpc>
              <a:spcBef>
                <a:spcPts val="130"/>
              </a:spcBef>
            </a:pPr>
            <a:r>
              <a:rPr sz="2000" spc="25" dirty="0">
                <a:latin typeface="Times New Roman" panose="02020603050405020304" pitchFamily="18" charset="0"/>
                <a:cs typeface="Times New Roman" panose="02020603050405020304" pitchFamily="18" charset="0"/>
              </a:rPr>
              <a:t>W</a:t>
            </a:r>
            <a:r>
              <a:rPr sz="2000" spc="-20" dirty="0">
                <a:latin typeface="Times New Roman" panose="02020603050405020304" pitchFamily="18" charset="0"/>
                <a:cs typeface="Times New Roman" panose="02020603050405020304" pitchFamily="18" charset="0"/>
              </a:rPr>
              <a:t>H</a:t>
            </a:r>
            <a:r>
              <a:rPr sz="2000" spc="20" dirty="0">
                <a:latin typeface="Times New Roman" panose="02020603050405020304" pitchFamily="18" charset="0"/>
                <a:cs typeface="Times New Roman" panose="02020603050405020304" pitchFamily="18" charset="0"/>
              </a:rPr>
              <a:t>O</a:t>
            </a:r>
            <a:r>
              <a:rPr sz="2000" spc="-23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AR</a:t>
            </a:r>
            <a:r>
              <a:rPr sz="2000" spc="15" dirty="0">
                <a:latin typeface="Times New Roman" panose="02020603050405020304" pitchFamily="18" charset="0"/>
                <a:cs typeface="Times New Roman" panose="02020603050405020304" pitchFamily="18" charset="0"/>
              </a:rPr>
              <a:t>E</a:t>
            </a:r>
            <a:r>
              <a:rPr sz="2000" spc="-3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T</a:t>
            </a:r>
            <a:r>
              <a:rPr sz="2000" spc="-15" dirty="0">
                <a:latin typeface="Times New Roman" panose="02020603050405020304" pitchFamily="18" charset="0"/>
                <a:cs typeface="Times New Roman" panose="02020603050405020304" pitchFamily="18" charset="0"/>
              </a:rPr>
              <a:t>H</a:t>
            </a:r>
            <a:r>
              <a:rPr sz="2000" spc="15" dirty="0">
                <a:latin typeface="Times New Roman" panose="02020603050405020304" pitchFamily="18" charset="0"/>
                <a:cs typeface="Times New Roman" panose="02020603050405020304" pitchFamily="18" charset="0"/>
              </a:rPr>
              <a:t>E</a:t>
            </a:r>
            <a:r>
              <a:rPr sz="2000" spc="-35" dirty="0">
                <a:latin typeface="Times New Roman" panose="02020603050405020304" pitchFamily="18" charset="0"/>
                <a:cs typeface="Times New Roman" panose="02020603050405020304" pitchFamily="18" charset="0"/>
              </a:rPr>
              <a:t> </a:t>
            </a:r>
            <a:r>
              <a:rPr sz="2000" spc="-20" dirty="0">
                <a:latin typeface="Times New Roman" panose="02020603050405020304" pitchFamily="18" charset="0"/>
                <a:cs typeface="Times New Roman" panose="02020603050405020304" pitchFamily="18" charset="0"/>
              </a:rPr>
              <a:t>E</a:t>
            </a:r>
            <a:r>
              <a:rPr sz="2000" spc="30" dirty="0">
                <a:latin typeface="Times New Roman" panose="02020603050405020304" pitchFamily="18" charset="0"/>
                <a:cs typeface="Times New Roman" panose="02020603050405020304" pitchFamily="18" charset="0"/>
              </a:rPr>
              <a:t>N</a:t>
            </a:r>
            <a:r>
              <a:rPr sz="2000" spc="15" dirty="0">
                <a:latin typeface="Times New Roman" panose="02020603050405020304" pitchFamily="18" charset="0"/>
                <a:cs typeface="Times New Roman" panose="02020603050405020304" pitchFamily="18" charset="0"/>
              </a:rPr>
              <a:t>D</a:t>
            </a:r>
            <a:r>
              <a:rPr sz="2000" spc="-4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U</a:t>
            </a:r>
            <a:r>
              <a:rPr sz="2000" spc="10" dirty="0">
                <a:latin typeface="Times New Roman" panose="02020603050405020304" pitchFamily="18" charset="0"/>
                <a:cs typeface="Times New Roman" panose="02020603050405020304" pitchFamily="18" charset="0"/>
              </a:rPr>
              <a:t>S</a:t>
            </a:r>
            <a:r>
              <a:rPr sz="2000" spc="-25" dirty="0">
                <a:latin typeface="Times New Roman" panose="02020603050405020304" pitchFamily="18" charset="0"/>
                <a:cs typeface="Times New Roman" panose="02020603050405020304" pitchFamily="18" charset="0"/>
              </a:rPr>
              <a:t>E</a:t>
            </a:r>
            <a:r>
              <a:rPr sz="2000" spc="-10" dirty="0">
                <a:latin typeface="Times New Roman" panose="02020603050405020304" pitchFamily="18" charset="0"/>
                <a:cs typeface="Times New Roman" panose="02020603050405020304" pitchFamily="18" charset="0"/>
              </a:rPr>
              <a:t>R</a:t>
            </a:r>
            <a:r>
              <a:rPr sz="2000" spc="5" dirty="0">
                <a:latin typeface="Times New Roman" panose="02020603050405020304" pitchFamily="18" charset="0"/>
                <a:cs typeface="Times New Roman" panose="02020603050405020304" pitchFamily="18" charset="0"/>
              </a:rPr>
              <a:t>S?</a:t>
            </a:r>
            <a:br>
              <a:rPr lang="en-IN" sz="2000" spc="5" dirty="0">
                <a:latin typeface="Times New Roman" panose="02020603050405020304" pitchFamily="18" charset="0"/>
                <a:cs typeface="Times New Roman" panose="02020603050405020304" pitchFamily="18" charset="0"/>
              </a:rPr>
            </a:br>
            <a:r>
              <a:rPr lang="en-IN" sz="3200" spc="5" dirty="0"/>
              <a:t> </a:t>
            </a:r>
            <a:r>
              <a:rPr lang="en-IN" sz="1800" b="0" spc="5" dirty="0">
                <a:latin typeface="Times New Roman" panose="02020603050405020304" pitchFamily="18" charset="0"/>
                <a:cs typeface="Times New Roman" panose="02020603050405020304" pitchFamily="18" charset="0"/>
              </a:rPr>
              <a:t>1. Human Resources Team</a:t>
            </a:r>
            <a:br>
              <a:rPr lang="en-IN" sz="1800" b="0" spc="5" dirty="0">
                <a:latin typeface="Times New Roman" panose="02020603050405020304" pitchFamily="18" charset="0"/>
                <a:cs typeface="Times New Roman" panose="02020603050405020304" pitchFamily="18" charset="0"/>
              </a:rPr>
            </a:br>
            <a:r>
              <a:rPr lang="en-IN" sz="1800" b="0" spc="5" dirty="0">
                <a:latin typeface="Times New Roman" panose="02020603050405020304" pitchFamily="18" charset="0"/>
                <a:cs typeface="Times New Roman" panose="02020603050405020304" pitchFamily="18" charset="0"/>
              </a:rPr>
              <a:t>  2. Manager and Team Leaders</a:t>
            </a:r>
            <a:br>
              <a:rPr lang="en-IN" sz="1800" b="0" spc="5" dirty="0">
                <a:latin typeface="Times New Roman" panose="02020603050405020304" pitchFamily="18" charset="0"/>
                <a:cs typeface="Times New Roman" panose="02020603050405020304" pitchFamily="18" charset="0"/>
              </a:rPr>
            </a:br>
            <a:r>
              <a:rPr lang="en-IN" sz="1800" b="0" spc="5" dirty="0">
                <a:latin typeface="Times New Roman" panose="02020603050405020304" pitchFamily="18" charset="0"/>
                <a:cs typeface="Times New Roman" panose="02020603050405020304" pitchFamily="18" charset="0"/>
              </a:rPr>
              <a:t>  3. Senior Executives</a:t>
            </a:r>
            <a:br>
              <a:rPr lang="en-IN" sz="1800" b="0" spc="5" dirty="0">
                <a:latin typeface="Times New Roman" panose="02020603050405020304" pitchFamily="18" charset="0"/>
                <a:cs typeface="Times New Roman" panose="02020603050405020304" pitchFamily="18" charset="0"/>
              </a:rPr>
            </a:br>
            <a:r>
              <a:rPr lang="en-IN" sz="1800" b="0" spc="5" dirty="0">
                <a:latin typeface="Times New Roman" panose="02020603050405020304" pitchFamily="18" charset="0"/>
                <a:cs typeface="Times New Roman" panose="02020603050405020304" pitchFamily="18" charset="0"/>
              </a:rPr>
              <a:t>  4. Employees</a:t>
            </a:r>
            <a:br>
              <a:rPr lang="en-IN" sz="1800" b="0" spc="5" dirty="0">
                <a:latin typeface="Times New Roman" panose="02020603050405020304" pitchFamily="18" charset="0"/>
                <a:cs typeface="Times New Roman" panose="02020603050405020304" pitchFamily="18" charset="0"/>
              </a:rPr>
            </a:br>
            <a:r>
              <a:rPr lang="en-IN" sz="1800" b="0" spc="5" dirty="0">
                <a:latin typeface="Times New Roman" panose="02020603050405020304" pitchFamily="18" charset="0"/>
                <a:cs typeface="Times New Roman" panose="02020603050405020304" pitchFamily="18" charset="0"/>
              </a:rPr>
              <a:t>  5. IT and Data Teams</a:t>
            </a:r>
            <a:br>
              <a:rPr lang="en-IN" sz="1800" b="0" spc="5" dirty="0">
                <a:latin typeface="Times New Roman" panose="02020603050405020304" pitchFamily="18" charset="0"/>
                <a:cs typeface="Times New Roman" panose="02020603050405020304" pitchFamily="18" charset="0"/>
              </a:rPr>
            </a:br>
            <a:r>
              <a:rPr lang="en-IN" sz="1800" b="0" spc="5" dirty="0">
                <a:latin typeface="Times New Roman" panose="02020603050405020304" pitchFamily="18" charset="0"/>
                <a:cs typeface="Times New Roman" panose="02020603050405020304" pitchFamily="18" charset="0"/>
              </a:rPr>
              <a:t>  6. Board of Directors</a:t>
            </a:r>
            <a:r>
              <a:rPr lang="en-IN" sz="1800" spc="5" dirty="0">
                <a:latin typeface="Times New Roman" panose="02020603050405020304" pitchFamily="18" charset="0"/>
                <a:cs typeface="Times New Roman" panose="02020603050405020304" pitchFamily="18" charset="0"/>
              </a:rPr>
              <a:t>.</a:t>
            </a:r>
            <a:endParaRPr sz="1800"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26" name="Picture 2" descr="Smart Staff logo human resources logo modern employee Relations logo">
            <a:extLst>
              <a:ext uri="{FF2B5EF4-FFF2-40B4-BE49-F238E27FC236}">
                <a16:creationId xmlns:a16="http://schemas.microsoft.com/office/drawing/2014/main" id="{88F0A013-FA50-2D01-8208-39076B1916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685800"/>
            <a:ext cx="2743200" cy="197328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uman resource logo design inspiration. vector illustration">
            <a:extLst>
              <a:ext uri="{FF2B5EF4-FFF2-40B4-BE49-F238E27FC236}">
                <a16:creationId xmlns:a16="http://schemas.microsoft.com/office/drawing/2014/main" id="{531937BE-5274-F0FF-F4E7-920882C005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5600" y="2720594"/>
            <a:ext cx="2286000" cy="147832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3D Team leader symbol of teamwork Concept of business success and leadership  Connection to people problemsolving Modern vector in 3d style | Premium  AI-generated image">
            <a:extLst>
              <a:ext uri="{FF2B5EF4-FFF2-40B4-BE49-F238E27FC236}">
                <a16:creationId xmlns:a16="http://schemas.microsoft.com/office/drawing/2014/main" id="{C77D27DA-36DF-B85A-1D79-7E80AAE3C5B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800" y="4693878"/>
            <a:ext cx="4500562" cy="147832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76200" y="857885"/>
            <a:ext cx="9753601" cy="5830442"/>
          </a:xfrm>
          <a:prstGeom prst="rect">
            <a:avLst/>
          </a:prstGeom>
        </p:spPr>
        <p:txBody>
          <a:bodyPr vert="horz" wrap="square" lIns="0" tIns="13335" rIns="0" bIns="0" rtlCol="0">
            <a:spAutoFit/>
          </a:bodyPr>
          <a:lstStyle/>
          <a:p>
            <a:pPr marL="12700">
              <a:lnSpc>
                <a:spcPct val="100000"/>
              </a:lnSpc>
              <a:spcBef>
                <a:spcPts val="105"/>
              </a:spcBef>
            </a:pPr>
            <a:r>
              <a:rPr lang="en-IN" sz="2400" spc="1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O</a:t>
            </a:r>
            <a:r>
              <a:rPr sz="2400" spc="25" dirty="0">
                <a:latin typeface="Times New Roman" panose="02020603050405020304" pitchFamily="18" charset="0"/>
                <a:cs typeface="Times New Roman" panose="02020603050405020304" pitchFamily="18" charset="0"/>
              </a:rPr>
              <a:t>U</a:t>
            </a:r>
            <a:r>
              <a:rPr sz="2400" dirty="0">
                <a:latin typeface="Times New Roman" panose="02020603050405020304" pitchFamily="18" charset="0"/>
                <a:cs typeface="Times New Roman" panose="02020603050405020304" pitchFamily="18" charset="0"/>
              </a:rPr>
              <a:t>R</a:t>
            </a:r>
            <a:r>
              <a:rPr sz="2400" spc="5" dirty="0">
                <a:latin typeface="Times New Roman" panose="02020603050405020304" pitchFamily="18" charset="0"/>
                <a:cs typeface="Times New Roman" panose="02020603050405020304" pitchFamily="18" charset="0"/>
              </a:rPr>
              <a:t> </a:t>
            </a:r>
            <a:r>
              <a:rPr sz="2400" spc="25" dirty="0">
                <a:latin typeface="Times New Roman" panose="02020603050405020304" pitchFamily="18" charset="0"/>
                <a:cs typeface="Times New Roman" panose="02020603050405020304" pitchFamily="18" charset="0"/>
              </a:rPr>
              <a:t>S</a:t>
            </a:r>
            <a:r>
              <a:rPr sz="2400" spc="10" dirty="0">
                <a:latin typeface="Times New Roman" panose="02020603050405020304" pitchFamily="18" charset="0"/>
                <a:cs typeface="Times New Roman" panose="02020603050405020304" pitchFamily="18" charset="0"/>
              </a:rPr>
              <a:t>O</a:t>
            </a:r>
            <a:r>
              <a:rPr sz="2400" spc="25" dirty="0">
                <a:latin typeface="Times New Roman" panose="02020603050405020304" pitchFamily="18" charset="0"/>
                <a:cs typeface="Times New Roman" panose="02020603050405020304" pitchFamily="18" charset="0"/>
              </a:rPr>
              <a:t>LU</a:t>
            </a:r>
            <a:r>
              <a:rPr sz="2400" spc="-35" dirty="0">
                <a:latin typeface="Times New Roman" panose="02020603050405020304" pitchFamily="18" charset="0"/>
                <a:cs typeface="Times New Roman" panose="02020603050405020304" pitchFamily="18" charset="0"/>
              </a:rPr>
              <a:t>T</a:t>
            </a:r>
            <a:r>
              <a:rPr sz="2400" spc="-30" dirty="0">
                <a:latin typeface="Times New Roman" panose="02020603050405020304" pitchFamily="18" charset="0"/>
                <a:cs typeface="Times New Roman" panose="02020603050405020304" pitchFamily="18" charset="0"/>
              </a:rPr>
              <a:t>I</a:t>
            </a:r>
            <a:r>
              <a:rPr sz="2400" spc="10" dirty="0">
                <a:latin typeface="Times New Roman" panose="02020603050405020304" pitchFamily="18" charset="0"/>
                <a:cs typeface="Times New Roman" panose="02020603050405020304" pitchFamily="18" charset="0"/>
              </a:rPr>
              <a:t>O</a:t>
            </a:r>
            <a:r>
              <a:rPr sz="2400" dirty="0">
                <a:latin typeface="Times New Roman" panose="02020603050405020304" pitchFamily="18" charset="0"/>
                <a:cs typeface="Times New Roman" panose="02020603050405020304" pitchFamily="18" charset="0"/>
              </a:rPr>
              <a:t>N</a:t>
            </a:r>
            <a:r>
              <a:rPr sz="2400" spc="-345" dirty="0">
                <a:latin typeface="Times New Roman" panose="02020603050405020304" pitchFamily="18" charset="0"/>
                <a:cs typeface="Times New Roman" panose="02020603050405020304" pitchFamily="18" charset="0"/>
              </a:rPr>
              <a:t> </a:t>
            </a:r>
            <a:r>
              <a:rPr sz="2400" spc="-35" dirty="0">
                <a:latin typeface="Times New Roman" panose="02020603050405020304" pitchFamily="18" charset="0"/>
                <a:cs typeface="Times New Roman" panose="02020603050405020304" pitchFamily="18" charset="0"/>
              </a:rPr>
              <a:t>A</a:t>
            </a:r>
            <a:r>
              <a:rPr sz="2400" spc="-5" dirty="0">
                <a:latin typeface="Times New Roman" panose="02020603050405020304" pitchFamily="18" charset="0"/>
                <a:cs typeface="Times New Roman" panose="02020603050405020304" pitchFamily="18" charset="0"/>
              </a:rPr>
              <a:t>N</a:t>
            </a:r>
            <a:r>
              <a:rPr sz="2400" dirty="0">
                <a:latin typeface="Times New Roman" panose="02020603050405020304" pitchFamily="18" charset="0"/>
                <a:cs typeface="Times New Roman" panose="02020603050405020304" pitchFamily="18" charset="0"/>
              </a:rPr>
              <a:t>D</a:t>
            </a:r>
            <a:r>
              <a:rPr sz="2400" spc="35" dirty="0">
                <a:latin typeface="Times New Roman" panose="02020603050405020304" pitchFamily="18" charset="0"/>
                <a:cs typeface="Times New Roman" panose="02020603050405020304" pitchFamily="18" charset="0"/>
              </a:rPr>
              <a:t> </a:t>
            </a:r>
            <a:r>
              <a:rPr sz="2400" spc="-30" dirty="0">
                <a:latin typeface="Times New Roman" panose="02020603050405020304" pitchFamily="18" charset="0"/>
                <a:cs typeface="Times New Roman" panose="02020603050405020304" pitchFamily="18" charset="0"/>
              </a:rPr>
              <a:t>I</a:t>
            </a:r>
            <a:r>
              <a:rPr sz="2400" spc="-35" dirty="0">
                <a:latin typeface="Times New Roman" panose="02020603050405020304" pitchFamily="18" charset="0"/>
                <a:cs typeface="Times New Roman" panose="02020603050405020304" pitchFamily="18" charset="0"/>
              </a:rPr>
              <a:t>T</a:t>
            </a:r>
            <a:r>
              <a:rPr sz="2400" dirty="0">
                <a:latin typeface="Times New Roman" panose="02020603050405020304" pitchFamily="18" charset="0"/>
                <a:cs typeface="Times New Roman" panose="02020603050405020304" pitchFamily="18" charset="0"/>
              </a:rPr>
              <a:t>S</a:t>
            </a:r>
            <a:r>
              <a:rPr sz="2400" spc="60" dirty="0">
                <a:latin typeface="Times New Roman" panose="02020603050405020304" pitchFamily="18" charset="0"/>
                <a:cs typeface="Times New Roman" panose="02020603050405020304" pitchFamily="18" charset="0"/>
              </a:rPr>
              <a:t> </a:t>
            </a:r>
            <a:r>
              <a:rPr sz="2400" spc="-295" dirty="0">
                <a:latin typeface="Times New Roman" panose="02020603050405020304" pitchFamily="18" charset="0"/>
                <a:cs typeface="Times New Roman" panose="02020603050405020304" pitchFamily="18" charset="0"/>
              </a:rPr>
              <a:t>V</a:t>
            </a:r>
            <a:r>
              <a:rPr sz="2400" spc="-35" dirty="0">
                <a:latin typeface="Times New Roman" panose="02020603050405020304" pitchFamily="18" charset="0"/>
                <a:cs typeface="Times New Roman" panose="02020603050405020304" pitchFamily="18" charset="0"/>
              </a:rPr>
              <a:t>A</a:t>
            </a:r>
            <a:r>
              <a:rPr sz="2400" spc="25" dirty="0">
                <a:latin typeface="Times New Roman" panose="02020603050405020304" pitchFamily="18" charset="0"/>
                <a:cs typeface="Times New Roman" panose="02020603050405020304" pitchFamily="18" charset="0"/>
              </a:rPr>
              <a:t>LU</a:t>
            </a:r>
            <a:r>
              <a:rPr sz="2400" dirty="0">
                <a:latin typeface="Times New Roman" panose="02020603050405020304" pitchFamily="18" charset="0"/>
                <a:cs typeface="Times New Roman" panose="02020603050405020304" pitchFamily="18" charset="0"/>
              </a:rPr>
              <a:t>E</a:t>
            </a:r>
            <a:r>
              <a:rPr sz="2400" spc="-65"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P</a:t>
            </a:r>
            <a:r>
              <a:rPr sz="2400" spc="-30" dirty="0">
                <a:latin typeface="Times New Roman" panose="02020603050405020304" pitchFamily="18" charset="0"/>
                <a:cs typeface="Times New Roman" panose="02020603050405020304" pitchFamily="18" charset="0"/>
              </a:rPr>
              <a:t>R</a:t>
            </a:r>
            <a:r>
              <a:rPr sz="2400" spc="10" dirty="0">
                <a:latin typeface="Times New Roman" panose="02020603050405020304" pitchFamily="18" charset="0"/>
                <a:cs typeface="Times New Roman" panose="02020603050405020304" pitchFamily="18" charset="0"/>
              </a:rPr>
              <a:t>O</a:t>
            </a:r>
            <a:r>
              <a:rPr sz="2400" spc="-15" dirty="0">
                <a:latin typeface="Times New Roman" panose="02020603050405020304" pitchFamily="18" charset="0"/>
                <a:cs typeface="Times New Roman" panose="02020603050405020304" pitchFamily="18" charset="0"/>
              </a:rPr>
              <a:t>P</a:t>
            </a:r>
            <a:r>
              <a:rPr sz="2400" spc="10" dirty="0">
                <a:latin typeface="Times New Roman" panose="02020603050405020304" pitchFamily="18" charset="0"/>
                <a:cs typeface="Times New Roman" panose="02020603050405020304" pitchFamily="18" charset="0"/>
              </a:rPr>
              <a:t>O</a:t>
            </a:r>
            <a:r>
              <a:rPr sz="2400" spc="25" dirty="0">
                <a:latin typeface="Times New Roman" panose="02020603050405020304" pitchFamily="18" charset="0"/>
                <a:cs typeface="Times New Roman" panose="02020603050405020304" pitchFamily="18" charset="0"/>
              </a:rPr>
              <a:t>S</a:t>
            </a:r>
            <a:r>
              <a:rPr sz="2400" spc="-30" dirty="0">
                <a:latin typeface="Times New Roman" panose="02020603050405020304" pitchFamily="18" charset="0"/>
                <a:cs typeface="Times New Roman" panose="02020603050405020304" pitchFamily="18" charset="0"/>
              </a:rPr>
              <a:t>I</a:t>
            </a:r>
            <a:r>
              <a:rPr sz="2400" spc="-35" dirty="0">
                <a:latin typeface="Times New Roman" panose="02020603050405020304" pitchFamily="18" charset="0"/>
                <a:cs typeface="Times New Roman" panose="02020603050405020304" pitchFamily="18" charset="0"/>
              </a:rPr>
              <a:t>T</a:t>
            </a:r>
            <a:r>
              <a:rPr sz="2400" spc="-30" dirty="0">
                <a:latin typeface="Times New Roman" panose="02020603050405020304" pitchFamily="18" charset="0"/>
                <a:cs typeface="Times New Roman" panose="02020603050405020304" pitchFamily="18" charset="0"/>
              </a:rPr>
              <a:t>I</a:t>
            </a:r>
            <a:r>
              <a:rPr sz="2400" spc="10" dirty="0">
                <a:latin typeface="Times New Roman" panose="02020603050405020304" pitchFamily="18" charset="0"/>
                <a:cs typeface="Times New Roman" panose="02020603050405020304" pitchFamily="18" charset="0"/>
              </a:rPr>
              <a:t>O</a:t>
            </a:r>
            <a:r>
              <a:rPr sz="2400" dirty="0">
                <a:latin typeface="Times New Roman" panose="02020603050405020304" pitchFamily="18" charset="0"/>
                <a:cs typeface="Times New Roman" panose="02020603050405020304" pitchFamily="18" charset="0"/>
              </a:rPr>
              <a:t>N</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TECHNIQUES USED:</a:t>
            </a:r>
            <a:br>
              <a:rPr lang="en-IN" sz="1800" dirty="0">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t>
            </a:r>
            <a:r>
              <a:rPr lang="en-IN" sz="1800" dirty="0">
                <a:solidFill>
                  <a:srgbClr val="7030A0"/>
                </a:solidFill>
                <a:latin typeface="Times New Roman" panose="02020603050405020304" pitchFamily="18" charset="0"/>
                <a:cs typeface="Times New Roman" panose="02020603050405020304" pitchFamily="18" charset="0"/>
              </a:rPr>
              <a:t>1. CONDITIONAL FORMATTING:</a:t>
            </a:r>
            <a:br>
              <a:rPr lang="en-IN" sz="1800" dirty="0">
                <a:solidFill>
                  <a:srgbClr val="7030A0"/>
                </a:solidFill>
                <a:latin typeface="Times New Roman" panose="02020603050405020304" pitchFamily="18" charset="0"/>
                <a:cs typeface="Times New Roman" panose="02020603050405020304" pitchFamily="18" charset="0"/>
              </a:rPr>
            </a:br>
            <a:r>
              <a:rPr lang="en-IN" sz="1800" dirty="0">
                <a:solidFill>
                  <a:srgbClr val="7030A0"/>
                </a:solidFill>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Conditional Formatting is used to highlight the missing values.</a:t>
            </a:r>
            <a:br>
              <a:rPr lang="en-IN" sz="1600" dirty="0">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t>
            </a:r>
            <a:r>
              <a:rPr lang="en-IN" sz="1800" dirty="0">
                <a:solidFill>
                  <a:srgbClr val="7030A0"/>
                </a:solidFill>
                <a:latin typeface="Times New Roman" panose="02020603050405020304" pitchFamily="18" charset="0"/>
                <a:cs typeface="Times New Roman" panose="02020603050405020304" pitchFamily="18" charset="0"/>
              </a:rPr>
              <a:t>2. FILTERING OPTION:</a:t>
            </a:r>
            <a:br>
              <a:rPr lang="en-IN" sz="1800" dirty="0">
                <a:solidFill>
                  <a:srgbClr val="7030A0"/>
                </a:solidFill>
                <a:latin typeface="Times New Roman" panose="02020603050405020304" pitchFamily="18" charset="0"/>
                <a:cs typeface="Times New Roman" panose="02020603050405020304" pitchFamily="18" charset="0"/>
              </a:rPr>
            </a:br>
            <a:r>
              <a:rPr lang="en-IN" sz="1800" dirty="0">
                <a:solidFill>
                  <a:srgbClr val="7030A0"/>
                </a:solidFill>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Filtering option is used to remove the missing values or filter out</a:t>
            </a:r>
            <a:r>
              <a:rPr lang="en-IN" sz="1800" dirty="0">
                <a:latin typeface="Times New Roman" panose="02020603050405020304" pitchFamily="18" charset="0"/>
                <a:cs typeface="Times New Roman" panose="02020603050405020304" pitchFamily="18" charset="0"/>
              </a:rPr>
              <a:t>.</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t>
            </a:r>
            <a:r>
              <a:rPr lang="en-IN" sz="1800" dirty="0">
                <a:solidFill>
                  <a:srgbClr val="7030A0"/>
                </a:solidFill>
                <a:latin typeface="Times New Roman" panose="02020603050405020304" pitchFamily="18" charset="0"/>
                <a:cs typeface="Times New Roman" panose="02020603050405020304" pitchFamily="18" charset="0"/>
              </a:rPr>
              <a:t>3. FORMULA:</a:t>
            </a:r>
            <a:br>
              <a:rPr lang="en-IN" sz="1800" dirty="0">
                <a:solidFill>
                  <a:srgbClr val="7030A0"/>
                </a:solidFill>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Formula is used to calculate the employees performance level.</a:t>
            </a:r>
            <a:br>
              <a:rPr lang="en-IN" sz="1600" dirty="0">
                <a:latin typeface="Times New Roman" panose="02020603050405020304" pitchFamily="18" charset="0"/>
                <a:cs typeface="Times New Roman" panose="02020603050405020304" pitchFamily="18" charset="0"/>
              </a:rPr>
            </a:br>
            <a:br>
              <a:rPr lang="en-IN" sz="1600" dirty="0">
                <a:latin typeface="Times New Roman" panose="02020603050405020304" pitchFamily="18" charset="0"/>
                <a:cs typeface="Times New Roman" panose="02020603050405020304" pitchFamily="18" charset="0"/>
              </a:rPr>
            </a:br>
            <a:r>
              <a:rPr lang="en-IN" sz="1800" dirty="0">
                <a:solidFill>
                  <a:srgbClr val="7030A0"/>
                </a:solidFill>
                <a:latin typeface="Times New Roman" panose="02020603050405020304" pitchFamily="18" charset="0"/>
                <a:cs typeface="Times New Roman" panose="02020603050405020304" pitchFamily="18" charset="0"/>
              </a:rPr>
              <a:t>     4. PIVOT TABLE:</a:t>
            </a:r>
            <a:br>
              <a:rPr lang="en-IN" sz="1800" dirty="0">
                <a:solidFill>
                  <a:srgbClr val="7030A0"/>
                </a:solidFill>
                <a:latin typeface="Times New Roman" panose="02020603050405020304" pitchFamily="18" charset="0"/>
                <a:cs typeface="Times New Roman" panose="02020603050405020304" pitchFamily="18" charset="0"/>
              </a:rPr>
            </a:br>
            <a:r>
              <a:rPr lang="en-IN" sz="1800" dirty="0">
                <a:solidFill>
                  <a:srgbClr val="7030A0"/>
                </a:solidFill>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Pivot table is used for summarizing</a:t>
            </a:r>
            <a:r>
              <a:rPr lang="en-IN" sz="1800" dirty="0">
                <a:latin typeface="Times New Roman" panose="02020603050405020304" pitchFamily="18" charset="0"/>
                <a:cs typeface="Times New Roman" panose="02020603050405020304" pitchFamily="18" charset="0"/>
              </a:rPr>
              <a:t>.</a:t>
            </a:r>
            <a:br>
              <a:rPr lang="en-IN" sz="1800" dirty="0">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r>
              <a:rPr lang="en-IN" sz="1800" dirty="0">
                <a:solidFill>
                  <a:srgbClr val="7030A0"/>
                </a:solidFill>
                <a:latin typeface="Times New Roman" panose="02020603050405020304" pitchFamily="18" charset="0"/>
                <a:cs typeface="Times New Roman" panose="02020603050405020304" pitchFamily="18" charset="0"/>
              </a:rPr>
              <a:t>     5. GRAPH:</a:t>
            </a:r>
            <a:br>
              <a:rPr lang="en-IN" sz="1800" dirty="0">
                <a:solidFill>
                  <a:srgbClr val="7030A0"/>
                </a:solidFill>
                <a:latin typeface="Times New Roman" panose="02020603050405020304" pitchFamily="18" charset="0"/>
                <a:cs typeface="Times New Roman" panose="02020603050405020304" pitchFamily="18" charset="0"/>
              </a:rPr>
            </a:br>
            <a:r>
              <a:rPr lang="en-IN" sz="1800" dirty="0">
                <a:solidFill>
                  <a:srgbClr val="7030A0"/>
                </a:solidFill>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Graph is used for Data Visualization</a:t>
            </a:r>
            <a:r>
              <a:rPr lang="en-IN" sz="1800" dirty="0">
                <a:solidFill>
                  <a:srgbClr val="7030A0"/>
                </a:solidFill>
                <a:latin typeface="Times New Roman" panose="02020603050405020304" pitchFamily="18" charset="0"/>
                <a:cs typeface="Times New Roman" panose="02020603050405020304" pitchFamily="18" charset="0"/>
              </a:rPr>
              <a:t>.</a:t>
            </a:r>
            <a:br>
              <a:rPr lang="en-IN" sz="1800" dirty="0">
                <a:solidFill>
                  <a:srgbClr val="7030A0"/>
                </a:solidFill>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endParaRPr sz="1800" dirty="0">
              <a:latin typeface="Times New Roman" panose="02020603050405020304" pitchFamily="18" charset="0"/>
              <a:cs typeface="Times New Roman" panose="02020603050405020304" pitchFamily="18" charset="0"/>
            </a:endParaRP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1000"/>
            <a:ext cx="10681335" cy="8648521"/>
          </a:xfrm>
        </p:spPr>
        <p:txBody>
          <a:bodyPr/>
          <a:lstStyle/>
          <a:p>
            <a:r>
              <a:rPr lang="en-IN" sz="2800" dirty="0">
                <a:latin typeface="Times New Roman" panose="02020603050405020304" pitchFamily="18" charset="0"/>
                <a:cs typeface="Times New Roman" panose="02020603050405020304" pitchFamily="18" charset="0"/>
              </a:rPr>
              <a:t>Dataset Description</a:t>
            </a: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r>
              <a:rPr lang="en-IN" sz="1800" dirty="0">
                <a:solidFill>
                  <a:srgbClr val="FF0000"/>
                </a:solidFill>
                <a:latin typeface="Times New Roman" panose="02020603050405020304" pitchFamily="18" charset="0"/>
                <a:cs typeface="Times New Roman" panose="02020603050405020304" pitchFamily="18" charset="0"/>
              </a:rPr>
              <a:t>EMPLOYEE DATASET: </a:t>
            </a:r>
            <a:r>
              <a:rPr lang="en-IN" sz="1800" dirty="0">
                <a:latin typeface="Times New Roman" panose="02020603050405020304" pitchFamily="18" charset="0"/>
                <a:cs typeface="Times New Roman" panose="02020603050405020304" pitchFamily="18" charset="0"/>
              </a:rPr>
              <a:t>Employee data set was downloaded from Edu net dashboard.</a:t>
            </a:r>
            <a:br>
              <a:rPr lang="en-IN" sz="1800" dirty="0">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r>
              <a:rPr lang="en-IN" sz="1800" dirty="0">
                <a:solidFill>
                  <a:srgbClr val="FF0000"/>
                </a:solidFill>
                <a:latin typeface="Times New Roman" panose="02020603050405020304" pitchFamily="18" charset="0"/>
                <a:cs typeface="Times New Roman" panose="02020603050405020304" pitchFamily="18" charset="0"/>
              </a:rPr>
              <a:t>TOTAL NO. OF FEATURES: </a:t>
            </a:r>
            <a:r>
              <a:rPr lang="en-IN" sz="1800" dirty="0">
                <a:latin typeface="Times New Roman" panose="02020603050405020304" pitchFamily="18" charset="0"/>
                <a:cs typeface="Times New Roman" panose="02020603050405020304" pitchFamily="18" charset="0"/>
              </a:rPr>
              <a:t>26 Features.</a:t>
            </a:r>
            <a:br>
              <a:rPr lang="en-IN" sz="1800" dirty="0">
                <a:latin typeface="Times New Roman" panose="02020603050405020304" pitchFamily="18" charset="0"/>
                <a:cs typeface="Times New Roman" panose="02020603050405020304" pitchFamily="18" charset="0"/>
              </a:rPr>
            </a:br>
            <a:r>
              <a:rPr lang="en-IN" sz="1800" dirty="0">
                <a:solidFill>
                  <a:srgbClr val="FF0000"/>
                </a:solidFill>
                <a:latin typeface="Times New Roman" panose="02020603050405020304" pitchFamily="18" charset="0"/>
                <a:cs typeface="Times New Roman" panose="02020603050405020304" pitchFamily="18" charset="0"/>
              </a:rPr>
              <a:t>I have taken for project was: </a:t>
            </a:r>
            <a:r>
              <a:rPr lang="en-IN" sz="1800" dirty="0">
                <a:latin typeface="Times New Roman" panose="02020603050405020304" pitchFamily="18" charset="0"/>
                <a:cs typeface="Times New Roman" panose="02020603050405020304" pitchFamily="18" charset="0"/>
              </a:rPr>
              <a:t>11 Features.</a:t>
            </a:r>
            <a:br>
              <a:rPr lang="en-IN" sz="1800" dirty="0">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t>
            </a:r>
            <a:r>
              <a:rPr lang="en-IN" sz="1800" dirty="0">
                <a:solidFill>
                  <a:srgbClr val="FF0000"/>
                </a:solidFill>
                <a:latin typeface="Times New Roman" panose="02020603050405020304" pitchFamily="18" charset="0"/>
                <a:cs typeface="Times New Roman" panose="02020603050405020304" pitchFamily="18" charset="0"/>
              </a:rPr>
              <a:t>1. Employee ID : </a:t>
            </a:r>
            <a:r>
              <a:rPr lang="en-IN" sz="1800" dirty="0">
                <a:latin typeface="Times New Roman" panose="02020603050405020304" pitchFamily="18" charset="0"/>
                <a:cs typeface="Times New Roman" panose="02020603050405020304" pitchFamily="18" charset="0"/>
              </a:rPr>
              <a:t>Employee ID is in Numerical form.</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t>
            </a:r>
            <a:r>
              <a:rPr lang="en-IN" sz="1800" dirty="0">
                <a:solidFill>
                  <a:srgbClr val="FF0000"/>
                </a:solidFill>
                <a:latin typeface="Times New Roman" panose="02020603050405020304" pitchFamily="18" charset="0"/>
                <a:cs typeface="Times New Roman" panose="02020603050405020304" pitchFamily="18" charset="0"/>
              </a:rPr>
              <a:t>2. First Name : </a:t>
            </a:r>
            <a:r>
              <a:rPr lang="en-IN" sz="1800" dirty="0">
                <a:latin typeface="Times New Roman" panose="02020603050405020304" pitchFamily="18" charset="0"/>
                <a:cs typeface="Times New Roman" panose="02020603050405020304" pitchFamily="18" charset="0"/>
              </a:rPr>
              <a:t>First Name is in Text form.</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t>
            </a:r>
            <a:r>
              <a:rPr lang="en-IN" sz="1800" dirty="0">
                <a:solidFill>
                  <a:srgbClr val="FF0000"/>
                </a:solidFill>
                <a:latin typeface="Times New Roman" panose="02020603050405020304" pitchFamily="18" charset="0"/>
                <a:cs typeface="Times New Roman" panose="02020603050405020304" pitchFamily="18" charset="0"/>
              </a:rPr>
              <a:t>3. Costa :</a:t>
            </a:r>
            <a:r>
              <a:rPr lang="en-IN" sz="1800" dirty="0">
                <a:latin typeface="Times New Roman" panose="02020603050405020304" pitchFamily="18" charset="0"/>
                <a:cs typeface="Times New Roman" panose="02020603050405020304" pitchFamily="18" charset="0"/>
              </a:rPr>
              <a:t> Costa is in Text form.</a:t>
            </a:r>
            <a:br>
              <a:rPr lang="en-IN" sz="1800" dirty="0">
                <a:latin typeface="Times New Roman" panose="02020603050405020304" pitchFamily="18" charset="0"/>
                <a:cs typeface="Times New Roman" panose="02020603050405020304" pitchFamily="18" charset="0"/>
              </a:rPr>
            </a:br>
            <a:r>
              <a:rPr lang="en-IN" sz="1800" dirty="0">
                <a:solidFill>
                  <a:srgbClr val="FF0000"/>
                </a:solidFill>
                <a:latin typeface="Times New Roman" panose="02020603050405020304" pitchFamily="18" charset="0"/>
                <a:cs typeface="Times New Roman" panose="02020603050405020304" pitchFamily="18" charset="0"/>
              </a:rPr>
              <a:t>      4. Business Unit : </a:t>
            </a:r>
            <a:r>
              <a:rPr lang="en-IN" sz="1800" dirty="0">
                <a:latin typeface="Times New Roman" panose="02020603050405020304" pitchFamily="18" charset="0"/>
                <a:cs typeface="Times New Roman" panose="02020603050405020304" pitchFamily="18" charset="0"/>
              </a:rPr>
              <a:t>Business Unit is in Text form.</a:t>
            </a:r>
            <a:br>
              <a:rPr lang="en-IN" sz="1800" dirty="0">
                <a:latin typeface="Times New Roman" panose="02020603050405020304" pitchFamily="18" charset="0"/>
                <a:cs typeface="Times New Roman" panose="02020603050405020304" pitchFamily="18" charset="0"/>
              </a:rPr>
            </a:br>
            <a:r>
              <a:rPr lang="en-IN" sz="1800" dirty="0">
                <a:solidFill>
                  <a:srgbClr val="FF0000"/>
                </a:solidFill>
                <a:latin typeface="Times New Roman" panose="02020603050405020304" pitchFamily="18" charset="0"/>
                <a:cs typeface="Times New Roman" panose="02020603050405020304" pitchFamily="18" charset="0"/>
              </a:rPr>
              <a:t>      5. Employee Status :</a:t>
            </a:r>
            <a:r>
              <a:rPr lang="en-IN" sz="1800" dirty="0">
                <a:latin typeface="Times New Roman" panose="02020603050405020304" pitchFamily="18" charset="0"/>
                <a:cs typeface="Times New Roman" panose="02020603050405020304" pitchFamily="18" charset="0"/>
              </a:rPr>
              <a:t> Employee status is in Text form.</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t>
            </a:r>
            <a:r>
              <a:rPr lang="en-IN" sz="1800" dirty="0">
                <a:solidFill>
                  <a:srgbClr val="FF0000"/>
                </a:solidFill>
                <a:latin typeface="Times New Roman" panose="02020603050405020304" pitchFamily="18" charset="0"/>
                <a:cs typeface="Times New Roman" panose="02020603050405020304" pitchFamily="18" charset="0"/>
              </a:rPr>
              <a:t>6. Employee Type : </a:t>
            </a:r>
            <a:r>
              <a:rPr lang="en-IN" sz="1800" dirty="0">
                <a:latin typeface="Times New Roman" panose="02020603050405020304" pitchFamily="18" charset="0"/>
                <a:cs typeface="Times New Roman" panose="02020603050405020304" pitchFamily="18" charset="0"/>
              </a:rPr>
              <a:t>Employee Type is in Text Form.</a:t>
            </a:r>
            <a:br>
              <a:rPr lang="en-IN" sz="1800" dirty="0">
                <a:latin typeface="Times New Roman" panose="02020603050405020304" pitchFamily="18" charset="0"/>
                <a:cs typeface="Times New Roman" panose="02020603050405020304" pitchFamily="18" charset="0"/>
              </a:rPr>
            </a:br>
            <a:r>
              <a:rPr lang="en-IN" sz="1800" dirty="0">
                <a:solidFill>
                  <a:srgbClr val="FF0000"/>
                </a:solidFill>
                <a:latin typeface="Times New Roman" panose="02020603050405020304" pitchFamily="18" charset="0"/>
                <a:cs typeface="Times New Roman" panose="02020603050405020304" pitchFamily="18" charset="0"/>
              </a:rPr>
              <a:t>      7. Employee Classification Type : </a:t>
            </a:r>
            <a:r>
              <a:rPr lang="en-IN" sz="1800" dirty="0">
                <a:latin typeface="Times New Roman" panose="02020603050405020304" pitchFamily="18" charset="0"/>
                <a:cs typeface="Times New Roman" panose="02020603050405020304" pitchFamily="18" charset="0"/>
              </a:rPr>
              <a:t>It is in Text Form.</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t>
            </a:r>
            <a:r>
              <a:rPr lang="en-IN" sz="1800" dirty="0">
                <a:solidFill>
                  <a:srgbClr val="FF0000"/>
                </a:solidFill>
                <a:latin typeface="Times New Roman" panose="02020603050405020304" pitchFamily="18" charset="0"/>
                <a:cs typeface="Times New Roman" panose="02020603050405020304" pitchFamily="18" charset="0"/>
              </a:rPr>
              <a:t>8. Gender Code : </a:t>
            </a:r>
            <a:r>
              <a:rPr lang="en-IN" sz="1800" dirty="0">
                <a:latin typeface="Times New Roman" panose="02020603050405020304" pitchFamily="18" charset="0"/>
                <a:cs typeface="Times New Roman" panose="02020603050405020304" pitchFamily="18" charset="0"/>
              </a:rPr>
              <a:t>Gender code is in Text form (I.e., Male, Female)</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t>
            </a:r>
            <a:r>
              <a:rPr lang="en-IN" sz="1800" dirty="0">
                <a:solidFill>
                  <a:srgbClr val="FF0000"/>
                </a:solidFill>
                <a:latin typeface="Times New Roman" panose="02020603050405020304" pitchFamily="18" charset="0"/>
                <a:cs typeface="Times New Roman" panose="02020603050405020304" pitchFamily="18" charset="0"/>
              </a:rPr>
              <a:t>9.  Performance Score: </a:t>
            </a:r>
            <a:r>
              <a:rPr lang="en-IN" sz="1800" dirty="0">
                <a:latin typeface="Times New Roman" panose="02020603050405020304" pitchFamily="18" charset="0"/>
                <a:cs typeface="Times New Roman" panose="02020603050405020304" pitchFamily="18" charset="0"/>
              </a:rPr>
              <a:t>It is in Text form.</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t>
            </a:r>
            <a:r>
              <a:rPr lang="en-IN" sz="1800" dirty="0">
                <a:solidFill>
                  <a:srgbClr val="FF0000"/>
                </a:solidFill>
                <a:latin typeface="Times New Roman" panose="02020603050405020304" pitchFamily="18" charset="0"/>
                <a:cs typeface="Times New Roman" panose="02020603050405020304" pitchFamily="18" charset="0"/>
              </a:rPr>
              <a:t>10. Current Employee Rating : </a:t>
            </a:r>
            <a:r>
              <a:rPr lang="en-IN" sz="1800" dirty="0">
                <a:latin typeface="Times New Roman" panose="02020603050405020304" pitchFamily="18" charset="0"/>
                <a:cs typeface="Times New Roman" panose="02020603050405020304" pitchFamily="18" charset="0"/>
              </a:rPr>
              <a:t>It is used in numeric form.</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t>
            </a:r>
            <a:r>
              <a:rPr lang="en-IN" sz="1800" dirty="0">
                <a:solidFill>
                  <a:srgbClr val="FF0000"/>
                </a:solidFill>
                <a:latin typeface="Times New Roman" panose="02020603050405020304" pitchFamily="18" charset="0"/>
                <a:cs typeface="Times New Roman" panose="02020603050405020304" pitchFamily="18" charset="0"/>
              </a:rPr>
              <a:t>11.  Performance level : </a:t>
            </a:r>
            <a:r>
              <a:rPr lang="en-IN" sz="1800" dirty="0">
                <a:latin typeface="Times New Roman" panose="02020603050405020304" pitchFamily="18" charset="0"/>
                <a:cs typeface="Times New Roman" panose="02020603050405020304" pitchFamily="18" charset="0"/>
              </a:rPr>
              <a:t>It is in Text form which is converted from current employee ratings through using                       formula.</a:t>
            </a:r>
            <a:br>
              <a:rPr lang="en-IN" sz="1800" dirty="0">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t>
            </a:r>
            <a:br>
              <a:rPr lang="en-IN" sz="1800" dirty="0">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t>
            </a:r>
            <a:br>
              <a:rPr lang="en-IN" sz="1800" dirty="0">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405764" y="4337879"/>
            <a:ext cx="2466975" cy="2362200"/>
          </a:xfrm>
          <a:prstGeom prst="rect">
            <a:avLst/>
          </a:prstGeom>
        </p:spPr>
      </p:pic>
      <p:sp>
        <p:nvSpPr>
          <p:cNvPr id="7" name="object 7"/>
          <p:cNvSpPr txBox="1">
            <a:spLocks noGrp="1"/>
          </p:cNvSpPr>
          <p:nvPr>
            <p:ph type="title"/>
          </p:nvPr>
        </p:nvSpPr>
        <p:spPr>
          <a:xfrm>
            <a:off x="739775" y="654938"/>
            <a:ext cx="8480425" cy="386003"/>
          </a:xfrm>
          <a:prstGeom prst="rect">
            <a:avLst/>
          </a:prstGeom>
        </p:spPr>
        <p:txBody>
          <a:bodyPr vert="horz" wrap="square" lIns="0" tIns="16510" rIns="0" bIns="0" rtlCol="0">
            <a:spAutoFit/>
          </a:bodyPr>
          <a:lstStyle/>
          <a:p>
            <a:pPr marL="12700">
              <a:lnSpc>
                <a:spcPct val="100000"/>
              </a:lnSpc>
              <a:spcBef>
                <a:spcPts val="130"/>
              </a:spcBef>
            </a:pPr>
            <a:r>
              <a:rPr sz="2400" spc="15" dirty="0">
                <a:latin typeface="Times New Roman" panose="02020603050405020304" pitchFamily="18" charset="0"/>
                <a:cs typeface="Times New Roman" panose="02020603050405020304" pitchFamily="18" charset="0"/>
              </a:rPr>
              <a:t>THE</a:t>
            </a:r>
            <a:r>
              <a:rPr sz="2400" spc="20" dirty="0">
                <a:latin typeface="Times New Roman" panose="02020603050405020304" pitchFamily="18" charset="0"/>
                <a:cs typeface="Times New Roman" panose="02020603050405020304" pitchFamily="18" charset="0"/>
              </a:rPr>
              <a:t> </a:t>
            </a:r>
            <a:r>
              <a:rPr lang="en-US" sz="2400" spc="20" dirty="0">
                <a:latin typeface="Times New Roman" panose="02020603050405020304" pitchFamily="18" charset="0"/>
                <a:cs typeface="Times New Roman" panose="02020603050405020304" pitchFamily="18" charset="0"/>
              </a:rPr>
              <a:t>"</a:t>
            </a:r>
            <a:r>
              <a:rPr sz="2400" spc="10" dirty="0">
                <a:latin typeface="Times New Roman" panose="02020603050405020304" pitchFamily="18" charset="0"/>
                <a:cs typeface="Times New Roman" panose="02020603050405020304" pitchFamily="18" charset="0"/>
              </a:rPr>
              <a:t>WOW</a:t>
            </a:r>
            <a:r>
              <a:rPr lang="en-US" sz="2400" spc="10" dirty="0">
                <a:latin typeface="Times New Roman" panose="02020603050405020304" pitchFamily="18" charset="0"/>
                <a:cs typeface="Times New Roman" panose="02020603050405020304" pitchFamily="18" charset="0"/>
              </a:rPr>
              <a:t>"</a:t>
            </a:r>
            <a:r>
              <a:rPr sz="2400" spc="8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IN</a:t>
            </a:r>
            <a:r>
              <a:rPr sz="2400" spc="-5"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OUR</a:t>
            </a:r>
            <a:r>
              <a:rPr sz="2400" spc="-10"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SOLUTION</a:t>
            </a:r>
            <a:endParaRPr sz="2400"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914400" y="2362200"/>
            <a:ext cx="10744200" cy="138499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Performance Level: =IFS(Z8&gt;=5,”VERY HIGH”,Z8&gt;=4,”HIGH”,Z8&gt;=3,”MEDIUM”,TRUE,”LOW”)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396</TotalTime>
  <Words>937</Words>
  <Application>Microsoft Office PowerPoint</Application>
  <PresentationFormat>Widescreen</PresentationFormat>
  <Paragraphs>72</Paragraphs>
  <Slides>14</Slides>
  <Notes>2</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  Employee performance analysis is done for several important reasons:  1. Identify Strengths and weakness 2. Improve Productivity 3. Optimise Talent Management 4. Enhance Employee Development 5. Increase Employee Engagement 6. Support Strategic Planning 7. Reduce Turnover and Improve Retention 8. Ensure Fair and Transparent.            By conducting employee performance analysis, organisation can create a more productive, motivated, and satisfied workforce, which is essential for long –term success and competitiveness.                      </vt:lpstr>
      <vt:lpstr>PROJECT OVERVIEW</vt:lpstr>
      <vt:lpstr>WHO ARE THE END USERS?  1. Human Resources Team   2. Manager and Team Leaders   3. Senior Executives   4. Employees   5. IT and Data Teams   6. Board of Directors.</vt:lpstr>
      <vt:lpstr>        OUR SOLUTION AND ITS VALUE PROPOSITION                      TECHNIQUES USED:       1. CONDITIONAL FORMATTING:                     Conditional Formatting is used to highlight the missing values.       2. FILTERING OPTION:                      Filtering option is used to remove the missing values or filter out.           3. FORMULA:                       Formula is used to calculate the employees performance level.       4. PIVOT TABLE:                       Pivot table is used for summarizing.       5. GRAPH:                        Graph is used for Data Visualization.  </vt:lpstr>
      <vt:lpstr>Dataset Description  EMPLOYEE DATASET: Employee data set was downloaded from Edu net dashboard.  TOTAL NO. OF FEATURES: 26 Features. I have taken for project was: 11 Features.        1. Employee ID : Employee ID is in Numerical form.       2. First Name : First Name is in Text form.       3. Costa : Costa is in Text form.       4. Business Unit : Business Unit is in Text form.       5. Employee Status : Employee status is in Text form.       6. Employee Type : Employee Type is in Text Form.       7. Employee Classification Type : It is in Text Form.       8. Gender Code : Gender code is in Text form (I.e., Male, Female)       9.  Performance Score: It is in Text form.      10. Current Employee Rating : It is used in numeric form.      11.  Performance level : It is in Text form which is converted from current employee ratings through using                       formula.                 </vt:lpstr>
      <vt:lpstr>THE "WOW" IN OUR SOLUTION</vt:lpstr>
      <vt:lpstr>PowerPoint Presentation</vt:lpstr>
      <vt:lpstr>RESULTS</vt:lpstr>
      <vt:lpstr>RESULT          HIGH PERFORMANCED EMPLOYEES</vt:lpstr>
      <vt:lpstr>Conclusion        By Comparing the performance of the Employees the number of employees are higher in medium level in the working organization so, we want to motivate them to performance well.    The employee in very high level are low in percentage so we need to motivate the employees by giving different tasks and levels.      Giving right level of Job to right person is more important because every employee or every individual has their different capacity.</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abdharshini0103@gmail.com</cp:lastModifiedBy>
  <cp:revision>37</cp:revision>
  <dcterms:created xsi:type="dcterms:W3CDTF">2024-03-29T15:07:22Z</dcterms:created>
  <dcterms:modified xsi:type="dcterms:W3CDTF">2024-09-02T09:01:40Z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