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notesMasterIdLst>
    <p:notesMasterId r:id="rId13"/>
  </p:notesMasterIdLst>
  <p:sldIdLst>
    <p:sldId id="311" r:id="rId2"/>
    <p:sldId id="297" r:id="rId3"/>
    <p:sldId id="298" r:id="rId4"/>
    <p:sldId id="315" r:id="rId5"/>
    <p:sldId id="325" r:id="rId6"/>
    <p:sldId id="326" r:id="rId7"/>
    <p:sldId id="327" r:id="rId8"/>
    <p:sldId id="323" r:id="rId9"/>
    <p:sldId id="329" r:id="rId10"/>
    <p:sldId id="331" r:id="rId11"/>
    <p:sldId id="32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0C986-CC61-4895-B6D0-9EA2CCE9DA81}" type="datetimeFigureOut">
              <a:rPr lang="en-IN" smtClean="0"/>
              <a:pPr/>
              <a:t>03-03-2025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C38D6-88B0-43BB-A650-6EFFA815C5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65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F8877-4A1F-9B26-59E6-F48F72987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C5DCA-26A9-C032-2D10-E9A108023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FE66E-9487-439E-FDCB-A4856674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3A85-8B85-4D7F-B44B-5483A8C1F1C0}" type="datetimeFigureOut">
              <a:rPr lang="en-IN" smtClean="0"/>
              <a:pPr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9A1AB-8A15-56F2-4913-F3DAC245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50831-C32E-68A8-54CE-ADACCB79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AEC0-7CED-4F53-BD72-3ABD7AC2FA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86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74B9-6338-9F5A-D74F-F0EF1E1E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B1186-E697-E73B-6174-156F980A9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F5F78-8CC8-A5CA-C68D-F42AD719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3A85-8B85-4D7F-B44B-5483A8C1F1C0}" type="datetimeFigureOut">
              <a:rPr lang="en-IN" smtClean="0"/>
              <a:pPr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ED4AC-5CCB-D640-0FAD-91F209CDD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6D451-2E92-7B2D-491F-7F7D1A2D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AEC0-7CED-4F53-BD72-3ABD7AC2FA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25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7F26C-A5B4-41E3-5507-286CE35CC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232B8-7FBA-9A5D-7105-80C933BF9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0152F-0562-E0E1-6100-3F74A5D3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3A85-8B85-4D7F-B44B-5483A8C1F1C0}" type="datetimeFigureOut">
              <a:rPr lang="en-IN" smtClean="0"/>
              <a:pPr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8A8B2-22BF-5B2F-3606-986422053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4DBEC-2B59-837E-D244-C5D38BFF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AEC0-7CED-4F53-BD72-3ABD7AC2FA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54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DE09-7047-59E9-40EA-A19C946E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F51A7-72E8-D09C-2E78-BA00CAC8A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24275-5826-F106-3E99-0A89091B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3A85-8B85-4D7F-B44B-5483A8C1F1C0}" type="datetimeFigureOut">
              <a:rPr lang="en-IN" smtClean="0"/>
              <a:pPr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A65A9-C1C3-00AE-1000-F5FA156A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5F01B-88D4-2903-B5CE-B43581F8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AEC0-7CED-4F53-BD72-3ABD7AC2FA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74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8257E-A3AF-F0E9-DF2D-DADF1F050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7B3D6-C2B1-776C-589E-4B030C340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7BF91-5B16-E20E-EF26-36BEF2C3B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3A85-8B85-4D7F-B44B-5483A8C1F1C0}" type="datetimeFigureOut">
              <a:rPr lang="en-IN" smtClean="0"/>
              <a:pPr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D4C6E-95C4-5DA0-88D8-809DDEDE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D7265-7597-50F6-A3AB-4859EFD0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AEC0-7CED-4F53-BD72-3ABD7AC2FA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45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D236-BE9C-872C-1D40-80D45EBF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CC40A-AA24-D026-370F-BCA33D4F4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3FED2-F517-B339-AF56-AF6ABB103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D0558-1241-2A30-CCDF-4A45F33C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3A85-8B85-4D7F-B44B-5483A8C1F1C0}" type="datetimeFigureOut">
              <a:rPr lang="en-IN" smtClean="0"/>
              <a:pPr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37B7C-0352-EAEF-C189-3EE56CF3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B6D85-7263-1171-24CF-F5DF7A1D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AEC0-7CED-4F53-BD72-3ABD7AC2FA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24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7998D-5E1A-2BCD-D973-7D9D9633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EAA7F-16BF-6F4B-204A-953B36621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F9741-D57F-6F25-93B0-9D0D1A122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3846C-38AC-82DC-8641-C193AC255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A8AE83-91D0-6FDF-AC32-14F90616C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04FEEF-9687-7026-4838-D5009D673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3A85-8B85-4D7F-B44B-5483A8C1F1C0}" type="datetimeFigureOut">
              <a:rPr lang="en-IN" smtClean="0"/>
              <a:pPr/>
              <a:t>03-03-2025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97F042-2BAB-BB5D-6DA0-D8C9E45D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1A3740-60EB-A88A-18A5-03354BF4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AEC0-7CED-4F53-BD72-3ABD7AC2FA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28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C476-17AC-27D0-D08F-58EBD119E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BAA5FB-B5F0-37E0-14E6-E0CCE4F7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3A85-8B85-4D7F-B44B-5483A8C1F1C0}" type="datetimeFigureOut">
              <a:rPr lang="en-IN" smtClean="0"/>
              <a:pPr/>
              <a:t>03-03-2025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3B307-D885-84EF-2D9E-85640066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B970A-25E6-DADA-8E82-BF9B95FB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AEC0-7CED-4F53-BD72-3ABD7AC2FA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70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1896A0-AA57-7D6C-06CF-32724499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3A85-8B85-4D7F-B44B-5483A8C1F1C0}" type="datetimeFigureOut">
              <a:rPr lang="en-IN" smtClean="0"/>
              <a:pPr/>
              <a:t>03-03-2025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2D297-1C6A-7BA8-8CEC-8C7C4A26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01579-4559-D2CB-A15B-6CEA1EEE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AEC0-7CED-4F53-BD72-3ABD7AC2FA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99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6209-8B53-C613-1310-62039E025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01B5C-B052-0EEE-6A26-8EF585E8B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C6D52-2330-0C7A-808D-26ADF2F6A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C450D-03B5-5021-5EC1-89AC92CB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3A85-8B85-4D7F-B44B-5483A8C1F1C0}" type="datetimeFigureOut">
              <a:rPr lang="en-IN" smtClean="0"/>
              <a:pPr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C8C8A-EFDD-8CD1-A448-7A71FC974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A0704-F77B-4E6C-EE12-8986D4E7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AEC0-7CED-4F53-BD72-3ABD7AC2FA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99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9C-8DFC-72B5-4090-A49F5DDF0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E01EC-1024-BF14-9B0E-0D092D7BC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EB700-7FBD-669F-1216-B2B3B8D05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308D4-D0D2-0866-7EB3-E393015DB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3A85-8B85-4D7F-B44B-5483A8C1F1C0}" type="datetimeFigureOut">
              <a:rPr lang="en-IN" smtClean="0"/>
              <a:pPr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9AD9B-47F6-AB9D-00A7-1CE51A9BE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77ED3-3197-F6E1-7242-9355D9C8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2AEC0-7CED-4F53-BD72-3ABD7AC2FA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95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947E08-5257-7BBC-4494-B22183F4B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14D8C-41CF-EAFA-CA55-B3E06B8AD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26CE5-66E0-B692-E79D-9BF289C9A7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C3A85-8B85-4D7F-B44B-5483A8C1F1C0}" type="datetimeFigureOut">
              <a:rPr lang="en-IN" smtClean="0"/>
              <a:pPr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EB443-0739-5638-280B-0E1971489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21AD5-9695-EBED-9D3B-9978854CD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2AEC0-7CED-4F53-BD72-3ABD7AC2FA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24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6A4502-1E76-29AA-7993-67127F88E87E}"/>
              </a:ext>
            </a:extLst>
          </p:cNvPr>
          <p:cNvSpPr txBox="1"/>
          <p:nvPr/>
        </p:nvSpPr>
        <p:spPr>
          <a:xfrm>
            <a:off x="2569292" y="1342412"/>
            <a:ext cx="705341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Kharif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onion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Contribute about 20-25% of total onion production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Crucial for price stabilization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Maharashtra and Karnataka contributes 60% of total kharif areas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214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6A29A89-399F-14ED-93CA-667884E07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316"/>
            <a:ext cx="12192000" cy="634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176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E70DC-3073-A797-024C-BB79F212C5AA}"/>
              </a:ext>
            </a:extLst>
          </p:cNvPr>
          <p:cNvSpPr txBox="1"/>
          <p:nvPr/>
        </p:nvSpPr>
        <p:spPr>
          <a:xfrm>
            <a:off x="4454012" y="540774"/>
            <a:ext cx="1868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Next plan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E53A43-DCFA-C509-2D72-DA6C41990213}"/>
              </a:ext>
            </a:extLst>
          </p:cNvPr>
          <p:cNvSpPr txBox="1"/>
          <p:nvPr/>
        </p:nvSpPr>
        <p:spPr>
          <a:xfrm>
            <a:off x="1986115" y="1907458"/>
            <a:ext cx="75857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Canopy height for general and abiotic stress phenotyping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Weather and various indices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Stress specific reflectance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4934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267200" y="228600"/>
            <a:ext cx="31496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Row Multispectral Images </a:t>
            </a:r>
          </a:p>
        </p:txBody>
      </p:sp>
      <p:sp>
        <p:nvSpPr>
          <p:cNvPr id="3" name="Right Arrow 2"/>
          <p:cNvSpPr/>
          <p:nvPr/>
        </p:nvSpPr>
        <p:spPr>
          <a:xfrm>
            <a:off x="7416800" y="457200"/>
            <a:ext cx="1524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940800" y="0"/>
            <a:ext cx="1828800" cy="990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Pix4D mapper</a:t>
            </a:r>
          </a:p>
        </p:txBody>
      </p:sp>
      <p:sp>
        <p:nvSpPr>
          <p:cNvPr id="5" name="Down Arrow 4"/>
          <p:cNvSpPr/>
          <p:nvPr/>
        </p:nvSpPr>
        <p:spPr>
          <a:xfrm>
            <a:off x="9753600" y="990600"/>
            <a:ext cx="203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4401" y="914400"/>
            <a:ext cx="479718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8636000" y="1524000"/>
            <a:ext cx="2438400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Q-GIS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9753600" y="2057400"/>
            <a:ext cx="203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686800" y="2552700"/>
            <a:ext cx="2540000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Vegetation </a:t>
            </a:r>
            <a:r>
              <a:rPr lang="en-US" dirty="0" smtClean="0"/>
              <a:t>map 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9753600" y="3200400"/>
            <a:ext cx="203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9753600" y="4343400"/>
            <a:ext cx="203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737600" y="3710126"/>
            <a:ext cx="2540000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Polygonal shape file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9753600" y="5410200"/>
            <a:ext cx="2032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8861182" y="4876800"/>
            <a:ext cx="2540000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Calculate Zonal statistics VI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09600" y="2895600"/>
            <a:ext cx="2641600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Morphological data collection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09600" y="5257800"/>
            <a:ext cx="2235200" cy="533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Yield 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3251200" y="3200400"/>
            <a:ext cx="5486400" cy="2705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673600" y="4343400"/>
            <a:ext cx="2540000" cy="685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Correlations</a:t>
            </a:r>
          </a:p>
        </p:txBody>
      </p:sp>
      <p:cxnSp>
        <p:nvCxnSpPr>
          <p:cNvPr id="35" name="Elbow Connector 34"/>
          <p:cNvCxnSpPr/>
          <p:nvPr/>
        </p:nvCxnSpPr>
        <p:spPr>
          <a:xfrm>
            <a:off x="2844800" y="5562600"/>
            <a:ext cx="5892800" cy="762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Round Same Side Corner Rectangle 36"/>
          <p:cNvSpPr/>
          <p:nvPr/>
        </p:nvSpPr>
        <p:spPr>
          <a:xfrm>
            <a:off x="8991600" y="5948039"/>
            <a:ext cx="2032000" cy="304800"/>
          </a:xfrm>
          <a:prstGeom prst="round2Same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lenovo\Desktop\atribite table\NEW ATRIBUTE TABLE\Vagitation Maps\chart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t="1371" b="1371"/>
          <a:stretch>
            <a:fillRect/>
          </a:stretch>
        </p:blipFill>
        <p:spPr bwMode="auto">
          <a:xfrm>
            <a:off x="1757108" y="305780"/>
            <a:ext cx="7780084" cy="4869724"/>
          </a:xfrm>
          <a:prstGeom prst="rect">
            <a:avLst/>
          </a:prstGeom>
          <a:noFill/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1349" y="5330952"/>
            <a:ext cx="8379883" cy="694944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RGB orthomosaic of all UAV trials,  shape file for this map is obtained from R, obtain varies vegetation indices, extract mean if all Vegetation Indices from each region of interest 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7709" y="550958"/>
            <a:ext cx="8911687" cy="820642"/>
          </a:xfrm>
        </p:spPr>
        <p:txBody>
          <a:bodyPr>
            <a:normAutofit/>
          </a:bodyPr>
          <a:lstStyle/>
          <a:p>
            <a:r>
              <a:rPr lang="en-US" sz="2400" b="1" dirty="0"/>
              <a:t>Vegetation Indices and Formulae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3996" y="1444752"/>
            <a:ext cx="8915400" cy="475488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NDVI  = (NIR - Red) / (NIR + Red)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NDRE  = (NIR - Red Edge) / (NIR + Red Edge)                                                   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NGRDI  = (Green - Red) / (Green + Red)                                                         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BGI  = (NIR + Red) / Green                                                                   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GLI  = Green / (NIR + Red)                                                                   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VARI  = (Green - Red) / (Green + Red - Blue)                                                  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DVI = NIR - Red                                                                             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SR  = NIR / Red Edge                                                                        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GNDVI = (NIR - Green) / (NIR + Green)                                                         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NORM2  =  (Red - Green) / (Red + Green)                                                         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NORM3 =  (Red - Blue) / (Red + Blue)                                                           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SAVI =  ((NIR - Red) / (NIR + Red + L)) * (1 + L)                                              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LAI  = (3.618 * 2.5 * (NIR - R)) / (NIR + 6 * R - 7.5 * B + 1) - 0.118    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40308-2929-C091-EB39-0CC10896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604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Validating the Merging of Multiple Trials for Yield Prediction Using Machine Learning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30BBE-A4FD-F78B-8C7B-41D6CD849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374" y="1098038"/>
            <a:ext cx="10515600" cy="4988130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Improve yield prediction accuracy by increasing sample size through trial merging.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trial has only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observations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individual modeling prone to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Merging four trials to create a dataset with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 observations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ensuring better generalization.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 for Merging Trials -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Prevents Overfitting &amp; Enhances Model Robustness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datasets (15 samples per trial) lead to models that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memorize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noise rather than learning patterns. Increasing the dataset size improves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representation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reduces variance. (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Wahab et al. (2022): Multi-season soybean yield prediction using UAV-based vegetation indices; larger datasets improve generalizability.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Multi-Trial &amp; Multi-Year Studies Use Similar Approaches. Many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 studies merge multi-year or multi-location data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improve model training. (Zhang et al. (2021): "Cotton Yield Estimation Using UAV-Based Remote Sensing Data"; used 2-year dataset.)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is used to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dimensionality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datasets with correlated variables while retaining as much variance as possible.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 PCA is applied to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vegetation indices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(NDVI, NDRE, SR, GNDVI, etc.), which are commonly used in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sensing and agriculture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monitoring crop health, biomass, Yield prediction and stress conditions.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helps in selecting fewer indices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explain most of the variation, making analysis more efficient.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Biplot of Spectral Indices seems that distribution along PC1 and PC2 suggests which indices contribute most to the variance in crop yield or vegetation status.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Yield is influenced by multiple VIs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NDVI, NDRE, and GNDVI being strong indicators.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2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3C6D77-B778-389F-0B43-72AD9012A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3291"/>
            <a:ext cx="10515600" cy="5270090"/>
          </a:xfrm>
        </p:spPr>
      </p:pic>
    </p:spTree>
    <p:extLst>
      <p:ext uri="{BB962C8B-B14F-4D97-AF65-F5344CB8AC3E}">
        <p14:creationId xmlns:p14="http://schemas.microsoft.com/office/powerpoint/2010/main" val="47072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B26DE-44D0-0F79-1F66-69B10F612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0281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Evaluation Using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2745D-B2BE-4329-C589-B0C3EE1B3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5406"/>
            <a:ext cx="10515600" cy="5321557"/>
          </a:xfrm>
        </p:spPr>
        <p:txBody>
          <a:bodyPr>
            <a:norm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Avoiding Fixed Train-Test Splits,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using a fixed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train-test split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employ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6-Fold Cross-Validation (K=6)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Ensures all data contributes to both training and validation.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Breiman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(2001): "Random Forests"; explains why cross-validation improves model reliability.)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Merging Trials is Scientifically Valid,  Reduces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 risks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small datasets. Aligns with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multi-season and multi-trial yield prediction. Use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 validation via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K-Fold Cross-Validation.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table provides key evaluation metrics based on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results (mean ± standard deviation)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across different models.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R² (R-squared)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Measures how well the model explains the variance in the target variable (Higher values (closer to 1) indicate better performance.),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 (Root Mean Squared Error)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Measures the error magnitude in the same unit as the target variable (Lower values indicate better performance.)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 (Mean Absolute Error)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Measures the average absolute difference between predictions and actual values (Lower values indicate better performance).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table represents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performance metrics across different cross-validation splits.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evaluate the model multiple times on different subsets of data  (e.g., 6-fold ). Each fold gives a slightly different result due to data variability.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 shows model stability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standard deviation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Tree: R² = 0.55 ± 0.28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means the model's performance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varies a lot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across different test sets →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reliable model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standard deviation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Network: R² = 0.72 ± 0.08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means the model is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consistent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across different test sets →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reliable model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77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47909" y="1088101"/>
            <a:ext cx="91478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6.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 of onion bulb yield estimation models with ML methods LR, DT, RF, SVR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8ACCD14-2184-EE19-3837-FC8007FED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967900"/>
              </p:ext>
            </p:extLst>
          </p:nvPr>
        </p:nvGraphicFramePr>
        <p:xfrm>
          <a:off x="1130709" y="1978025"/>
          <a:ext cx="10196052" cy="3547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06994">
                  <a:extLst>
                    <a:ext uri="{9D8B030D-6E8A-4147-A177-3AD203B41FA5}">
                      <a16:colId xmlns:a16="http://schemas.microsoft.com/office/drawing/2014/main" val="2506585184"/>
                    </a:ext>
                  </a:extLst>
                </a:gridCol>
                <a:gridCol w="1991032">
                  <a:extLst>
                    <a:ext uri="{9D8B030D-6E8A-4147-A177-3AD203B41FA5}">
                      <a16:colId xmlns:a16="http://schemas.microsoft.com/office/drawing/2014/main" val="385143256"/>
                    </a:ext>
                  </a:extLst>
                </a:gridCol>
                <a:gridCol w="2549013">
                  <a:extLst>
                    <a:ext uri="{9D8B030D-6E8A-4147-A177-3AD203B41FA5}">
                      <a16:colId xmlns:a16="http://schemas.microsoft.com/office/drawing/2014/main" val="709824222"/>
                    </a:ext>
                  </a:extLst>
                </a:gridCol>
                <a:gridCol w="2549013">
                  <a:extLst>
                    <a:ext uri="{9D8B030D-6E8A-4147-A177-3AD203B41FA5}">
                      <a16:colId xmlns:a16="http://schemas.microsoft.com/office/drawing/2014/main" val="2315180521"/>
                    </a:ext>
                  </a:extLst>
                </a:gridCol>
              </a:tblGrid>
              <a:tr h="50681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R² Score (↑ Better)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 (↓ Better)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 (↓ Better)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129164399"/>
                  </a:ext>
                </a:extLst>
              </a:tr>
              <a:tr h="50681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Regression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 ± 0.30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4.44 ± 0.84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3.59 ± 0.73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28742183"/>
                  </a:ext>
                </a:extLst>
              </a:tr>
              <a:tr h="50681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 ± 0.28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3.60 ± 1.05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2.94 ± 0.78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74358563"/>
                  </a:ext>
                </a:extLst>
              </a:tr>
              <a:tr h="50681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 ± 0.13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3.31 ± 0.48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2.73 ± 0.53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4175271"/>
                  </a:ext>
                </a:extLst>
              </a:tr>
              <a:tr h="50681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 ± 0.15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4.48 ± 0.75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3.57 ± 0.45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6510594"/>
                  </a:ext>
                </a:extLst>
              </a:tr>
              <a:tr h="50681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 ± 0.09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3.42 ± 0.54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2.80 ± 0.58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8993121"/>
                  </a:ext>
                </a:extLst>
              </a:tr>
              <a:tr h="50681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Network (MLP)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 ± 0.08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3.06 ± 0.67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2.53 ± 0.62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16070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489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403552A-F971-F668-090A-73ACD9DC9E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48" y="383458"/>
            <a:ext cx="10009239" cy="616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692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2761</TotalTime>
  <Words>976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Vegetation Indices and Formulae</vt:lpstr>
      <vt:lpstr>Validating the Merging of Multiple Trials for Yield Prediction Using Machine Learning</vt:lpstr>
      <vt:lpstr>PowerPoint Presentation</vt:lpstr>
      <vt:lpstr>ML Evaluation Using Cross-Validation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DEMOGRAPHIC DIVIDEND</dc:title>
  <dc:creator>Deboshree Das</dc:creator>
  <cp:lastModifiedBy>DELL</cp:lastModifiedBy>
  <cp:revision>102</cp:revision>
  <dcterms:created xsi:type="dcterms:W3CDTF">2017-08-16T16:35:45Z</dcterms:created>
  <dcterms:modified xsi:type="dcterms:W3CDTF">2025-03-03T08:07:00Z</dcterms:modified>
</cp:coreProperties>
</file>