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8" r:id="rId2"/>
    <p:sldId id="283" r:id="rId3"/>
    <p:sldId id="273" r:id="rId4"/>
    <p:sldId id="272" r:id="rId5"/>
    <p:sldId id="274" r:id="rId6"/>
    <p:sldId id="271" r:id="rId7"/>
    <p:sldId id="267" r:id="rId8"/>
    <p:sldId id="277" r:id="rId9"/>
    <p:sldId id="280" r:id="rId10"/>
    <p:sldId id="281" r:id="rId11"/>
    <p:sldId id="282" r:id="rId12"/>
    <p:sldId id="270" r:id="rId13"/>
    <p:sldId id="268" r:id="rId14"/>
    <p:sldId id="279" r:id="rId15"/>
    <p:sldId id="269" r:id="rId16"/>
    <p:sldId id="278" r:id="rId17"/>
    <p:sldId id="264" r:id="rId18"/>
    <p:sldId id="265" r:id="rId19"/>
    <p:sldId id="266"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krishna" initials="sk" lastIdx="1" clrIdx="0">
    <p:extLst>
      <p:ext uri="{19B8F6BF-5375-455C-9EA6-DF929625EA0E}">
        <p15:presenceInfo xmlns:p15="http://schemas.microsoft.com/office/powerpoint/2012/main" userId="44fcc209d9ce8a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slide" Target="../slides/slide13.xml"/><Relationship Id="rId3" Type="http://schemas.openxmlformats.org/officeDocument/2006/relationships/slide" Target="../slides/slide8.xml"/><Relationship Id="rId7" Type="http://schemas.openxmlformats.org/officeDocument/2006/relationships/slide" Target="../slides/slide12.xml"/><Relationship Id="rId2" Type="http://schemas.openxmlformats.org/officeDocument/2006/relationships/slide" Target="../slides/slide7.xml"/><Relationship Id="rId1" Type="http://schemas.openxmlformats.org/officeDocument/2006/relationships/slide" Target="../slides/slide3.xml"/><Relationship Id="rId6" Type="http://schemas.openxmlformats.org/officeDocument/2006/relationships/slide" Target="../slides/slide11.xml"/><Relationship Id="rId5" Type="http://schemas.openxmlformats.org/officeDocument/2006/relationships/slide" Target="../slides/slide10.xml"/><Relationship Id="rId4" Type="http://schemas.openxmlformats.org/officeDocument/2006/relationships/slide" Target="../slides/slide9.xml"/><Relationship Id="rId9" Type="http://schemas.openxmlformats.org/officeDocument/2006/relationships/slide" Target="../slides/slide17.xml"/></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C8D882-D286-4DE6-8F9B-2628139D086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4C5696B-DB14-43AC-B580-1D08C10FDF7C}">
      <dgm:prSet/>
      <dgm:spPr/>
      <dgm:t>
        <a:bodyPr/>
        <a:lstStyle/>
        <a:p>
          <a:r>
            <a:rPr lang="en-US" dirty="0"/>
            <a:t>Introduction</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5A95C14-0DC8-4CCF-B94F-DB6905A55AF6}" type="parTrans" cxnId="{1DA1010A-F7F3-4D62-BE28-E3A3E6C67D9C}">
      <dgm:prSet/>
      <dgm:spPr/>
      <dgm:t>
        <a:bodyPr/>
        <a:lstStyle/>
        <a:p>
          <a:endParaRPr lang="en-US"/>
        </a:p>
      </dgm:t>
    </dgm:pt>
    <dgm:pt modelId="{CAB1422F-FDA5-40AE-AA04-59FEB99A84F8}" type="sibTrans" cxnId="{1DA1010A-F7F3-4D62-BE28-E3A3E6C67D9C}">
      <dgm:prSet/>
      <dgm:spPr/>
      <dgm:t>
        <a:bodyPr/>
        <a:lstStyle/>
        <a:p>
          <a:endParaRPr lang="en-US"/>
        </a:p>
      </dgm:t>
    </dgm:pt>
    <dgm:pt modelId="{AC77F54A-40AA-4AC6-8BCD-D018936CBAD1}">
      <dgm:prSet/>
      <dgm:spPr/>
      <dgm:t>
        <a:bodyPr/>
        <a:lstStyle/>
        <a:p>
          <a:r>
            <a:rPr lang="en-US" dirty="0"/>
            <a:t>Final ERD</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B87CC36A-02B5-480C-BBA2-1B75F5DC7473}" type="parTrans" cxnId="{B9D47A8B-CF03-49CF-98CC-DDBBFE152DEF}">
      <dgm:prSet/>
      <dgm:spPr/>
      <dgm:t>
        <a:bodyPr/>
        <a:lstStyle/>
        <a:p>
          <a:endParaRPr lang="en-US"/>
        </a:p>
      </dgm:t>
    </dgm:pt>
    <dgm:pt modelId="{25C8A8B0-613B-4D55-A770-B6E41527A87B}" type="sibTrans" cxnId="{B9D47A8B-CF03-49CF-98CC-DDBBFE152DEF}">
      <dgm:prSet/>
      <dgm:spPr/>
      <dgm:t>
        <a:bodyPr/>
        <a:lstStyle/>
        <a:p>
          <a:endParaRPr lang="en-US"/>
        </a:p>
      </dgm:t>
    </dgm:pt>
    <dgm:pt modelId="{90C4E2F9-491B-4F6C-8F81-86894E6598A4}">
      <dgm:prSet/>
      <dgm:spPr/>
      <dgm:t>
        <a:bodyPr/>
        <a:lstStyle/>
        <a:p>
          <a:r>
            <a:rPr lang="en-US" dirty="0"/>
            <a:t>Database Implementation</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4DC967C6-B11B-4991-9739-E5A11EEF1799}" type="parTrans" cxnId="{48C4D3F5-E9C6-4F2E-9E4E-2D7EFF41FCCB}">
      <dgm:prSet/>
      <dgm:spPr/>
      <dgm:t>
        <a:bodyPr/>
        <a:lstStyle/>
        <a:p>
          <a:endParaRPr lang="en-US"/>
        </a:p>
      </dgm:t>
    </dgm:pt>
    <dgm:pt modelId="{AFD28983-ADE1-49FE-9064-610704C9F272}" type="sibTrans" cxnId="{48C4D3F5-E9C6-4F2E-9E4E-2D7EFF41FCCB}">
      <dgm:prSet/>
      <dgm:spPr/>
      <dgm:t>
        <a:bodyPr/>
        <a:lstStyle/>
        <a:p>
          <a:endParaRPr lang="en-US"/>
        </a:p>
      </dgm:t>
    </dgm:pt>
    <dgm:pt modelId="{881AB739-DD58-4A83-9DA1-5CE33FF4D836}">
      <dgm:prSet/>
      <dgm:spPr/>
      <dgm:t>
        <a:bodyPr/>
        <a:lstStyle/>
        <a:p>
          <a:r>
            <a:rPr lang="en-US" dirty="0"/>
            <a:t>Column Level Constraints</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7F7D8A70-3946-4D24-9DD9-9B04D1A7E168}" type="parTrans" cxnId="{7B83E61D-795D-4BFF-85C4-BD57F91F54FB}">
      <dgm:prSet/>
      <dgm:spPr/>
      <dgm:t>
        <a:bodyPr/>
        <a:lstStyle/>
        <a:p>
          <a:endParaRPr lang="en-US"/>
        </a:p>
      </dgm:t>
    </dgm:pt>
    <dgm:pt modelId="{08832D8A-9121-464D-8995-B454A21FBBC8}" type="sibTrans" cxnId="{7B83E61D-795D-4BFF-85C4-BD57F91F54FB}">
      <dgm:prSet/>
      <dgm:spPr/>
      <dgm:t>
        <a:bodyPr/>
        <a:lstStyle/>
        <a:p>
          <a:endParaRPr lang="en-US"/>
        </a:p>
      </dgm:t>
    </dgm:pt>
    <dgm:pt modelId="{354FC947-836D-46A8-B2DE-DB85C6887047}">
      <dgm:prSet/>
      <dgm:spPr/>
      <dgm:t>
        <a:bodyPr/>
        <a:lstStyle/>
        <a:p>
          <a:r>
            <a:rPr lang="en-US"/>
            <a:t>Computed Columns</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A1EAACCC-3E2D-4432-A7F5-70C1BF4D60DD}" type="parTrans" cxnId="{B08C6347-40F0-46BD-A62A-D6155BD9D847}">
      <dgm:prSet/>
      <dgm:spPr/>
      <dgm:t>
        <a:bodyPr/>
        <a:lstStyle/>
        <a:p>
          <a:endParaRPr lang="en-US"/>
        </a:p>
      </dgm:t>
    </dgm:pt>
    <dgm:pt modelId="{538E5609-89C7-4535-8C8F-A42741721938}" type="sibTrans" cxnId="{B08C6347-40F0-46BD-A62A-D6155BD9D847}">
      <dgm:prSet/>
      <dgm:spPr/>
      <dgm:t>
        <a:bodyPr/>
        <a:lstStyle/>
        <a:p>
          <a:endParaRPr lang="en-US"/>
        </a:p>
      </dgm:t>
    </dgm:pt>
    <dgm:pt modelId="{0516BDF1-6409-4DA7-AF02-6F65E1AC173C}">
      <dgm:prSet/>
      <dgm:spPr/>
      <dgm:t>
        <a:bodyPr/>
        <a:lstStyle/>
        <a:p>
          <a:r>
            <a:rPr lang="en-US"/>
            <a:t>Encrypted Columns</a:t>
          </a:r>
        </a:p>
      </dgm:t>
      <dgm:extLst>
        <a:ext uri="{E40237B7-FDA0-4F09-8148-C483321AD2D9}">
          <dgm14:cNvPr xmlns:dgm14="http://schemas.microsoft.com/office/drawing/2010/diagram" id="0" name="">
            <a:hlinkClick xmlns:r="http://schemas.openxmlformats.org/officeDocument/2006/relationships" r:id="rId6" action="ppaction://hlinksldjump"/>
          </dgm14:cNvPr>
        </a:ext>
      </dgm:extLst>
    </dgm:pt>
    <dgm:pt modelId="{1E64EF33-1B57-44BA-9797-7405BF26B8ED}" type="parTrans" cxnId="{B812B2E9-430F-4B89-BACA-2347C56BC03F}">
      <dgm:prSet/>
      <dgm:spPr/>
      <dgm:t>
        <a:bodyPr/>
        <a:lstStyle/>
        <a:p>
          <a:endParaRPr lang="en-US"/>
        </a:p>
      </dgm:t>
    </dgm:pt>
    <dgm:pt modelId="{D87EB45D-C547-438A-B066-7CD04EA30A2B}" type="sibTrans" cxnId="{B812B2E9-430F-4B89-BACA-2347C56BC03F}">
      <dgm:prSet/>
      <dgm:spPr/>
      <dgm:t>
        <a:bodyPr/>
        <a:lstStyle/>
        <a:p>
          <a:endParaRPr lang="en-US"/>
        </a:p>
      </dgm:t>
    </dgm:pt>
    <dgm:pt modelId="{D97FDEB7-B901-44DB-A09A-41C6505AF853}">
      <dgm:prSet/>
      <dgm:spPr/>
      <dgm:t>
        <a:bodyPr/>
        <a:lstStyle/>
        <a:p>
          <a:r>
            <a:rPr lang="en-US"/>
            <a:t>Functions and Triggers</a:t>
          </a:r>
        </a:p>
      </dgm:t>
      <dgm:extLst>
        <a:ext uri="{E40237B7-FDA0-4F09-8148-C483321AD2D9}">
          <dgm14:cNvPr xmlns:dgm14="http://schemas.microsoft.com/office/drawing/2010/diagram" id="0" name="">
            <a:hlinkClick xmlns:r="http://schemas.openxmlformats.org/officeDocument/2006/relationships" r:id="rId7" action="ppaction://hlinksldjump"/>
          </dgm14:cNvPr>
        </a:ext>
      </dgm:extLst>
    </dgm:pt>
    <dgm:pt modelId="{032AA8A4-0037-4348-ACD6-AA1BDF4A8992}" type="parTrans" cxnId="{10A96EFA-F53C-410A-BDEB-1AB1C55A7CE6}">
      <dgm:prSet/>
      <dgm:spPr/>
      <dgm:t>
        <a:bodyPr/>
        <a:lstStyle/>
        <a:p>
          <a:endParaRPr lang="en-US"/>
        </a:p>
      </dgm:t>
    </dgm:pt>
    <dgm:pt modelId="{766C8B8A-2034-4BD4-BF42-212971F27C88}" type="sibTrans" cxnId="{10A96EFA-F53C-410A-BDEB-1AB1C55A7CE6}">
      <dgm:prSet/>
      <dgm:spPr/>
      <dgm:t>
        <a:bodyPr/>
        <a:lstStyle/>
        <a:p>
          <a:endParaRPr lang="en-US"/>
        </a:p>
      </dgm:t>
    </dgm:pt>
    <dgm:pt modelId="{F34BB3A6-CF3F-4413-8BB5-A7893D1725DC}">
      <dgm:prSet/>
      <dgm:spPr/>
      <dgm:t>
        <a:bodyPr/>
        <a:lstStyle/>
        <a:p>
          <a:r>
            <a:rPr lang="en-US"/>
            <a:t>Views</a:t>
          </a:r>
        </a:p>
      </dgm:t>
      <dgm:extLst>
        <a:ext uri="{E40237B7-FDA0-4F09-8148-C483321AD2D9}">
          <dgm14:cNvPr xmlns:dgm14="http://schemas.microsoft.com/office/drawing/2010/diagram" id="0" name="">
            <a:hlinkClick xmlns:r="http://schemas.openxmlformats.org/officeDocument/2006/relationships" r:id="rId8" action="ppaction://hlinksldjump"/>
          </dgm14:cNvPr>
        </a:ext>
      </dgm:extLst>
    </dgm:pt>
    <dgm:pt modelId="{E4F11F22-8A29-4081-BF0A-121F6FE4F9ED}" type="parTrans" cxnId="{9350A086-5BF0-4C10-B450-7F2ACFB0D7D2}">
      <dgm:prSet/>
      <dgm:spPr/>
      <dgm:t>
        <a:bodyPr/>
        <a:lstStyle/>
        <a:p>
          <a:endParaRPr lang="en-US"/>
        </a:p>
      </dgm:t>
    </dgm:pt>
    <dgm:pt modelId="{944C78E4-701D-49F7-8F55-97933F82A041}" type="sibTrans" cxnId="{9350A086-5BF0-4C10-B450-7F2ACFB0D7D2}">
      <dgm:prSet/>
      <dgm:spPr/>
      <dgm:t>
        <a:bodyPr/>
        <a:lstStyle/>
        <a:p>
          <a:endParaRPr lang="en-US"/>
        </a:p>
      </dgm:t>
    </dgm:pt>
    <dgm:pt modelId="{D57AC5C6-36BB-43C8-887F-3A95880629C8}">
      <dgm:prSet/>
      <dgm:spPr/>
      <dgm:t>
        <a:bodyPr/>
        <a:lstStyle/>
        <a:p>
          <a:r>
            <a:rPr lang="en-US"/>
            <a:t>PowerBI Report</a:t>
          </a:r>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642B2B10-82F5-4D83-98C0-DD59566F25FA}" type="parTrans" cxnId="{89C0A2EA-5BFC-4908-B121-EBDCA330E52F}">
      <dgm:prSet/>
      <dgm:spPr/>
      <dgm:t>
        <a:bodyPr/>
        <a:lstStyle/>
        <a:p>
          <a:endParaRPr lang="en-US"/>
        </a:p>
      </dgm:t>
    </dgm:pt>
    <dgm:pt modelId="{36375DF0-F848-4D19-967F-7567BE1C3AEF}" type="sibTrans" cxnId="{89C0A2EA-5BFC-4908-B121-EBDCA330E52F}">
      <dgm:prSet/>
      <dgm:spPr/>
      <dgm:t>
        <a:bodyPr/>
        <a:lstStyle/>
        <a:p>
          <a:endParaRPr lang="en-US"/>
        </a:p>
      </dgm:t>
    </dgm:pt>
    <dgm:pt modelId="{ACE0BDF9-9F78-4A49-B1CA-F8A935D0038E}" type="pres">
      <dgm:prSet presAssocID="{4EC8D882-D286-4DE6-8F9B-2628139D086B}" presName="linear" presStyleCnt="0">
        <dgm:presLayoutVars>
          <dgm:animLvl val="lvl"/>
          <dgm:resizeHandles val="exact"/>
        </dgm:presLayoutVars>
      </dgm:prSet>
      <dgm:spPr/>
    </dgm:pt>
    <dgm:pt modelId="{A881CE74-B315-4896-BB65-FED223D11C1B}" type="pres">
      <dgm:prSet presAssocID="{84C5696B-DB14-43AC-B580-1D08C10FDF7C}" presName="parentText" presStyleLbl="node1" presStyleIdx="0" presStyleCnt="9">
        <dgm:presLayoutVars>
          <dgm:chMax val="0"/>
          <dgm:bulletEnabled val="1"/>
        </dgm:presLayoutVars>
      </dgm:prSet>
      <dgm:spPr/>
    </dgm:pt>
    <dgm:pt modelId="{356FBC27-541B-45D9-A3C7-D6C2A945431D}" type="pres">
      <dgm:prSet presAssocID="{CAB1422F-FDA5-40AE-AA04-59FEB99A84F8}" presName="spacer" presStyleCnt="0"/>
      <dgm:spPr/>
    </dgm:pt>
    <dgm:pt modelId="{2630FDC0-E3FF-41F1-9E44-EF595F8D2831}" type="pres">
      <dgm:prSet presAssocID="{AC77F54A-40AA-4AC6-8BCD-D018936CBAD1}" presName="parentText" presStyleLbl="node1" presStyleIdx="1" presStyleCnt="9">
        <dgm:presLayoutVars>
          <dgm:chMax val="0"/>
          <dgm:bulletEnabled val="1"/>
        </dgm:presLayoutVars>
      </dgm:prSet>
      <dgm:spPr/>
    </dgm:pt>
    <dgm:pt modelId="{06F258F1-0ECF-40AC-93B4-381DA9B5CFF4}" type="pres">
      <dgm:prSet presAssocID="{25C8A8B0-613B-4D55-A770-B6E41527A87B}" presName="spacer" presStyleCnt="0"/>
      <dgm:spPr/>
    </dgm:pt>
    <dgm:pt modelId="{B242DF01-9682-485E-82BD-5267ED775436}" type="pres">
      <dgm:prSet presAssocID="{90C4E2F9-491B-4F6C-8F81-86894E6598A4}" presName="parentText" presStyleLbl="node1" presStyleIdx="2" presStyleCnt="9">
        <dgm:presLayoutVars>
          <dgm:chMax val="0"/>
          <dgm:bulletEnabled val="1"/>
        </dgm:presLayoutVars>
      </dgm:prSet>
      <dgm:spPr/>
    </dgm:pt>
    <dgm:pt modelId="{0E5995E9-6A8B-49C7-8B2B-2F90C2B06933}" type="pres">
      <dgm:prSet presAssocID="{AFD28983-ADE1-49FE-9064-610704C9F272}" presName="spacer" presStyleCnt="0"/>
      <dgm:spPr/>
    </dgm:pt>
    <dgm:pt modelId="{9A4479CD-F241-4D98-9BF0-EB561655A04F}" type="pres">
      <dgm:prSet presAssocID="{881AB739-DD58-4A83-9DA1-5CE33FF4D836}" presName="parentText" presStyleLbl="node1" presStyleIdx="3" presStyleCnt="9">
        <dgm:presLayoutVars>
          <dgm:chMax val="0"/>
          <dgm:bulletEnabled val="1"/>
        </dgm:presLayoutVars>
      </dgm:prSet>
      <dgm:spPr/>
    </dgm:pt>
    <dgm:pt modelId="{86FF2A05-9D73-4847-BB47-66277799BB11}" type="pres">
      <dgm:prSet presAssocID="{08832D8A-9121-464D-8995-B454A21FBBC8}" presName="spacer" presStyleCnt="0"/>
      <dgm:spPr/>
    </dgm:pt>
    <dgm:pt modelId="{75CB530A-BEF4-4C43-87DE-991CA23B9891}" type="pres">
      <dgm:prSet presAssocID="{354FC947-836D-46A8-B2DE-DB85C6887047}" presName="parentText" presStyleLbl="node1" presStyleIdx="4" presStyleCnt="9">
        <dgm:presLayoutVars>
          <dgm:chMax val="0"/>
          <dgm:bulletEnabled val="1"/>
        </dgm:presLayoutVars>
      </dgm:prSet>
      <dgm:spPr/>
    </dgm:pt>
    <dgm:pt modelId="{6D791EB6-2C4E-465E-8ABE-937187AEF32B}" type="pres">
      <dgm:prSet presAssocID="{538E5609-89C7-4535-8C8F-A42741721938}" presName="spacer" presStyleCnt="0"/>
      <dgm:spPr/>
    </dgm:pt>
    <dgm:pt modelId="{004DE812-09B4-4A3C-8B54-355EBCB7CFD8}" type="pres">
      <dgm:prSet presAssocID="{0516BDF1-6409-4DA7-AF02-6F65E1AC173C}" presName="parentText" presStyleLbl="node1" presStyleIdx="5" presStyleCnt="9">
        <dgm:presLayoutVars>
          <dgm:chMax val="0"/>
          <dgm:bulletEnabled val="1"/>
        </dgm:presLayoutVars>
      </dgm:prSet>
      <dgm:spPr/>
    </dgm:pt>
    <dgm:pt modelId="{071B245E-3203-4D81-8950-8FA33890A90F}" type="pres">
      <dgm:prSet presAssocID="{D87EB45D-C547-438A-B066-7CD04EA30A2B}" presName="spacer" presStyleCnt="0"/>
      <dgm:spPr/>
    </dgm:pt>
    <dgm:pt modelId="{F26D5DB3-245A-45E9-BBFC-CF040B72CECA}" type="pres">
      <dgm:prSet presAssocID="{D97FDEB7-B901-44DB-A09A-41C6505AF853}" presName="parentText" presStyleLbl="node1" presStyleIdx="6" presStyleCnt="9">
        <dgm:presLayoutVars>
          <dgm:chMax val="0"/>
          <dgm:bulletEnabled val="1"/>
        </dgm:presLayoutVars>
      </dgm:prSet>
      <dgm:spPr/>
    </dgm:pt>
    <dgm:pt modelId="{26D9AB2A-F6F6-4174-97C0-DAEE6EF98C50}" type="pres">
      <dgm:prSet presAssocID="{766C8B8A-2034-4BD4-BF42-212971F27C88}" presName="spacer" presStyleCnt="0"/>
      <dgm:spPr/>
    </dgm:pt>
    <dgm:pt modelId="{DCCBF6D3-19DC-4FF2-9D86-F5947049C151}" type="pres">
      <dgm:prSet presAssocID="{F34BB3A6-CF3F-4413-8BB5-A7893D1725DC}" presName="parentText" presStyleLbl="node1" presStyleIdx="7" presStyleCnt="9">
        <dgm:presLayoutVars>
          <dgm:chMax val="0"/>
          <dgm:bulletEnabled val="1"/>
        </dgm:presLayoutVars>
      </dgm:prSet>
      <dgm:spPr/>
    </dgm:pt>
    <dgm:pt modelId="{037C85B8-A2E5-42F4-88F9-93986217D736}" type="pres">
      <dgm:prSet presAssocID="{944C78E4-701D-49F7-8F55-97933F82A041}" presName="spacer" presStyleCnt="0"/>
      <dgm:spPr/>
    </dgm:pt>
    <dgm:pt modelId="{3346038E-D816-47D1-9DFF-541AF06B4BA4}" type="pres">
      <dgm:prSet presAssocID="{D57AC5C6-36BB-43C8-887F-3A95880629C8}" presName="parentText" presStyleLbl="node1" presStyleIdx="8" presStyleCnt="9">
        <dgm:presLayoutVars>
          <dgm:chMax val="0"/>
          <dgm:bulletEnabled val="1"/>
        </dgm:presLayoutVars>
      </dgm:prSet>
      <dgm:spPr/>
    </dgm:pt>
  </dgm:ptLst>
  <dgm:cxnLst>
    <dgm:cxn modelId="{9D826800-E610-4DC3-9098-B6AF452E4726}" type="presOf" srcId="{0516BDF1-6409-4DA7-AF02-6F65E1AC173C}" destId="{004DE812-09B4-4A3C-8B54-355EBCB7CFD8}" srcOrd="0" destOrd="0" presId="urn:microsoft.com/office/officeart/2005/8/layout/vList2"/>
    <dgm:cxn modelId="{1DA1010A-F7F3-4D62-BE28-E3A3E6C67D9C}" srcId="{4EC8D882-D286-4DE6-8F9B-2628139D086B}" destId="{84C5696B-DB14-43AC-B580-1D08C10FDF7C}" srcOrd="0" destOrd="0" parTransId="{F5A95C14-0DC8-4CCF-B94F-DB6905A55AF6}" sibTransId="{CAB1422F-FDA5-40AE-AA04-59FEB99A84F8}"/>
    <dgm:cxn modelId="{DB7AF117-889E-40FE-9CC7-3BC8E3AA7552}" type="presOf" srcId="{AC77F54A-40AA-4AC6-8BCD-D018936CBAD1}" destId="{2630FDC0-E3FF-41F1-9E44-EF595F8D2831}" srcOrd="0" destOrd="0" presId="urn:microsoft.com/office/officeart/2005/8/layout/vList2"/>
    <dgm:cxn modelId="{3291AC1C-0EF7-4C7A-A0B1-96687E259F16}" type="presOf" srcId="{90C4E2F9-491B-4F6C-8F81-86894E6598A4}" destId="{B242DF01-9682-485E-82BD-5267ED775436}" srcOrd="0" destOrd="0" presId="urn:microsoft.com/office/officeart/2005/8/layout/vList2"/>
    <dgm:cxn modelId="{7B83E61D-795D-4BFF-85C4-BD57F91F54FB}" srcId="{4EC8D882-D286-4DE6-8F9B-2628139D086B}" destId="{881AB739-DD58-4A83-9DA1-5CE33FF4D836}" srcOrd="3" destOrd="0" parTransId="{7F7D8A70-3946-4D24-9DD9-9B04D1A7E168}" sibTransId="{08832D8A-9121-464D-8995-B454A21FBBC8}"/>
    <dgm:cxn modelId="{95A73525-5BE0-4811-9899-84F22C20F307}" type="presOf" srcId="{D97FDEB7-B901-44DB-A09A-41C6505AF853}" destId="{F26D5DB3-245A-45E9-BBFC-CF040B72CECA}" srcOrd="0" destOrd="0" presId="urn:microsoft.com/office/officeart/2005/8/layout/vList2"/>
    <dgm:cxn modelId="{12B3612B-AC9F-49AC-9FBE-106C46EDE9D0}" type="presOf" srcId="{4EC8D882-D286-4DE6-8F9B-2628139D086B}" destId="{ACE0BDF9-9F78-4A49-B1CA-F8A935D0038E}" srcOrd="0" destOrd="0" presId="urn:microsoft.com/office/officeart/2005/8/layout/vList2"/>
    <dgm:cxn modelId="{6330E733-252A-42D0-814F-2C869287D1CA}" type="presOf" srcId="{881AB739-DD58-4A83-9DA1-5CE33FF4D836}" destId="{9A4479CD-F241-4D98-9BF0-EB561655A04F}" srcOrd="0" destOrd="0" presId="urn:microsoft.com/office/officeart/2005/8/layout/vList2"/>
    <dgm:cxn modelId="{B08C6347-40F0-46BD-A62A-D6155BD9D847}" srcId="{4EC8D882-D286-4DE6-8F9B-2628139D086B}" destId="{354FC947-836D-46A8-B2DE-DB85C6887047}" srcOrd="4" destOrd="0" parTransId="{A1EAACCC-3E2D-4432-A7F5-70C1BF4D60DD}" sibTransId="{538E5609-89C7-4535-8C8F-A42741721938}"/>
    <dgm:cxn modelId="{E202C275-0754-45F2-AFE7-2A1B29B5921B}" type="presOf" srcId="{354FC947-836D-46A8-B2DE-DB85C6887047}" destId="{75CB530A-BEF4-4C43-87DE-991CA23B9891}" srcOrd="0" destOrd="0" presId="urn:microsoft.com/office/officeart/2005/8/layout/vList2"/>
    <dgm:cxn modelId="{9350A086-5BF0-4C10-B450-7F2ACFB0D7D2}" srcId="{4EC8D882-D286-4DE6-8F9B-2628139D086B}" destId="{F34BB3A6-CF3F-4413-8BB5-A7893D1725DC}" srcOrd="7" destOrd="0" parTransId="{E4F11F22-8A29-4081-BF0A-121F6FE4F9ED}" sibTransId="{944C78E4-701D-49F7-8F55-97933F82A041}"/>
    <dgm:cxn modelId="{B9D47A8B-CF03-49CF-98CC-DDBBFE152DEF}" srcId="{4EC8D882-D286-4DE6-8F9B-2628139D086B}" destId="{AC77F54A-40AA-4AC6-8BCD-D018936CBAD1}" srcOrd="1" destOrd="0" parTransId="{B87CC36A-02B5-480C-BBA2-1B75F5DC7473}" sibTransId="{25C8A8B0-613B-4D55-A770-B6E41527A87B}"/>
    <dgm:cxn modelId="{9E7F778F-888E-4D5C-9CD9-8BEBA6F93847}" type="presOf" srcId="{D57AC5C6-36BB-43C8-887F-3A95880629C8}" destId="{3346038E-D816-47D1-9DFF-541AF06B4BA4}" srcOrd="0" destOrd="0" presId="urn:microsoft.com/office/officeart/2005/8/layout/vList2"/>
    <dgm:cxn modelId="{5EA1089B-C8CE-41D9-9136-3D4234412856}" type="presOf" srcId="{F34BB3A6-CF3F-4413-8BB5-A7893D1725DC}" destId="{DCCBF6D3-19DC-4FF2-9D86-F5947049C151}" srcOrd="0" destOrd="0" presId="urn:microsoft.com/office/officeart/2005/8/layout/vList2"/>
    <dgm:cxn modelId="{B812B2E9-430F-4B89-BACA-2347C56BC03F}" srcId="{4EC8D882-D286-4DE6-8F9B-2628139D086B}" destId="{0516BDF1-6409-4DA7-AF02-6F65E1AC173C}" srcOrd="5" destOrd="0" parTransId="{1E64EF33-1B57-44BA-9797-7405BF26B8ED}" sibTransId="{D87EB45D-C547-438A-B066-7CD04EA30A2B}"/>
    <dgm:cxn modelId="{89C0A2EA-5BFC-4908-B121-EBDCA330E52F}" srcId="{4EC8D882-D286-4DE6-8F9B-2628139D086B}" destId="{D57AC5C6-36BB-43C8-887F-3A95880629C8}" srcOrd="8" destOrd="0" parTransId="{642B2B10-82F5-4D83-98C0-DD59566F25FA}" sibTransId="{36375DF0-F848-4D19-967F-7567BE1C3AEF}"/>
    <dgm:cxn modelId="{DF624CEC-81EE-4553-9B36-2A923FC25896}" type="presOf" srcId="{84C5696B-DB14-43AC-B580-1D08C10FDF7C}" destId="{A881CE74-B315-4896-BB65-FED223D11C1B}" srcOrd="0" destOrd="0" presId="urn:microsoft.com/office/officeart/2005/8/layout/vList2"/>
    <dgm:cxn modelId="{48C4D3F5-E9C6-4F2E-9E4E-2D7EFF41FCCB}" srcId="{4EC8D882-D286-4DE6-8F9B-2628139D086B}" destId="{90C4E2F9-491B-4F6C-8F81-86894E6598A4}" srcOrd="2" destOrd="0" parTransId="{4DC967C6-B11B-4991-9739-E5A11EEF1799}" sibTransId="{AFD28983-ADE1-49FE-9064-610704C9F272}"/>
    <dgm:cxn modelId="{10A96EFA-F53C-410A-BDEB-1AB1C55A7CE6}" srcId="{4EC8D882-D286-4DE6-8F9B-2628139D086B}" destId="{D97FDEB7-B901-44DB-A09A-41C6505AF853}" srcOrd="6" destOrd="0" parTransId="{032AA8A4-0037-4348-ACD6-AA1BDF4A8992}" sibTransId="{766C8B8A-2034-4BD4-BF42-212971F27C88}"/>
    <dgm:cxn modelId="{508569A7-9071-425F-9406-71CD72391AC6}" type="presParOf" srcId="{ACE0BDF9-9F78-4A49-B1CA-F8A935D0038E}" destId="{A881CE74-B315-4896-BB65-FED223D11C1B}" srcOrd="0" destOrd="0" presId="urn:microsoft.com/office/officeart/2005/8/layout/vList2"/>
    <dgm:cxn modelId="{BA472A94-2870-45CB-8AF2-D6D9D08DEC1A}" type="presParOf" srcId="{ACE0BDF9-9F78-4A49-B1CA-F8A935D0038E}" destId="{356FBC27-541B-45D9-A3C7-D6C2A945431D}" srcOrd="1" destOrd="0" presId="urn:microsoft.com/office/officeart/2005/8/layout/vList2"/>
    <dgm:cxn modelId="{3740978E-2801-48EE-A6D0-6D2CA36CA6A6}" type="presParOf" srcId="{ACE0BDF9-9F78-4A49-B1CA-F8A935D0038E}" destId="{2630FDC0-E3FF-41F1-9E44-EF595F8D2831}" srcOrd="2" destOrd="0" presId="urn:microsoft.com/office/officeart/2005/8/layout/vList2"/>
    <dgm:cxn modelId="{A6ACEAB3-8C2E-47E4-8C2A-049FCECBC860}" type="presParOf" srcId="{ACE0BDF9-9F78-4A49-B1CA-F8A935D0038E}" destId="{06F258F1-0ECF-40AC-93B4-381DA9B5CFF4}" srcOrd="3" destOrd="0" presId="urn:microsoft.com/office/officeart/2005/8/layout/vList2"/>
    <dgm:cxn modelId="{771F2E6B-E4F1-411D-A3CE-14EF1D4C587C}" type="presParOf" srcId="{ACE0BDF9-9F78-4A49-B1CA-F8A935D0038E}" destId="{B242DF01-9682-485E-82BD-5267ED775436}" srcOrd="4" destOrd="0" presId="urn:microsoft.com/office/officeart/2005/8/layout/vList2"/>
    <dgm:cxn modelId="{C3A48672-E91D-4BF0-BECC-A022E69AE2E8}" type="presParOf" srcId="{ACE0BDF9-9F78-4A49-B1CA-F8A935D0038E}" destId="{0E5995E9-6A8B-49C7-8B2B-2F90C2B06933}" srcOrd="5" destOrd="0" presId="urn:microsoft.com/office/officeart/2005/8/layout/vList2"/>
    <dgm:cxn modelId="{2022EC51-7495-4C73-AE0B-E4AFF3C669C5}" type="presParOf" srcId="{ACE0BDF9-9F78-4A49-B1CA-F8A935D0038E}" destId="{9A4479CD-F241-4D98-9BF0-EB561655A04F}" srcOrd="6" destOrd="0" presId="urn:microsoft.com/office/officeart/2005/8/layout/vList2"/>
    <dgm:cxn modelId="{5DE24EE1-75E2-4A92-B45C-5CEE1C46315E}" type="presParOf" srcId="{ACE0BDF9-9F78-4A49-B1CA-F8A935D0038E}" destId="{86FF2A05-9D73-4847-BB47-66277799BB11}" srcOrd="7" destOrd="0" presId="urn:microsoft.com/office/officeart/2005/8/layout/vList2"/>
    <dgm:cxn modelId="{2F397B4D-EAC4-44FC-9C42-6E00D7AAC739}" type="presParOf" srcId="{ACE0BDF9-9F78-4A49-B1CA-F8A935D0038E}" destId="{75CB530A-BEF4-4C43-87DE-991CA23B9891}" srcOrd="8" destOrd="0" presId="urn:microsoft.com/office/officeart/2005/8/layout/vList2"/>
    <dgm:cxn modelId="{9586B604-3097-4E34-9D56-77D7B79BA9C5}" type="presParOf" srcId="{ACE0BDF9-9F78-4A49-B1CA-F8A935D0038E}" destId="{6D791EB6-2C4E-465E-8ABE-937187AEF32B}" srcOrd="9" destOrd="0" presId="urn:microsoft.com/office/officeart/2005/8/layout/vList2"/>
    <dgm:cxn modelId="{B8D48B99-7C76-4E86-B125-8114A880C003}" type="presParOf" srcId="{ACE0BDF9-9F78-4A49-B1CA-F8A935D0038E}" destId="{004DE812-09B4-4A3C-8B54-355EBCB7CFD8}" srcOrd="10" destOrd="0" presId="urn:microsoft.com/office/officeart/2005/8/layout/vList2"/>
    <dgm:cxn modelId="{BB7AA03C-FDD1-4090-9165-4F673D869CB5}" type="presParOf" srcId="{ACE0BDF9-9F78-4A49-B1CA-F8A935D0038E}" destId="{071B245E-3203-4D81-8950-8FA33890A90F}" srcOrd="11" destOrd="0" presId="urn:microsoft.com/office/officeart/2005/8/layout/vList2"/>
    <dgm:cxn modelId="{1B0A4440-48A7-414E-9911-4CB9FF554408}" type="presParOf" srcId="{ACE0BDF9-9F78-4A49-B1CA-F8A935D0038E}" destId="{F26D5DB3-245A-45E9-BBFC-CF040B72CECA}" srcOrd="12" destOrd="0" presId="urn:microsoft.com/office/officeart/2005/8/layout/vList2"/>
    <dgm:cxn modelId="{332FA945-6C66-4352-893F-27D1AC680523}" type="presParOf" srcId="{ACE0BDF9-9F78-4A49-B1CA-F8A935D0038E}" destId="{26D9AB2A-F6F6-4174-97C0-DAEE6EF98C50}" srcOrd="13" destOrd="0" presId="urn:microsoft.com/office/officeart/2005/8/layout/vList2"/>
    <dgm:cxn modelId="{ECCBDE2E-B3D1-4250-AEE6-50B672977673}" type="presParOf" srcId="{ACE0BDF9-9F78-4A49-B1CA-F8A935D0038E}" destId="{DCCBF6D3-19DC-4FF2-9D86-F5947049C151}" srcOrd="14" destOrd="0" presId="urn:microsoft.com/office/officeart/2005/8/layout/vList2"/>
    <dgm:cxn modelId="{D1C73FAC-4A82-45BB-90B9-6D59F11FD364}" type="presParOf" srcId="{ACE0BDF9-9F78-4A49-B1CA-F8A935D0038E}" destId="{037C85B8-A2E5-42F4-88F9-93986217D736}" srcOrd="15" destOrd="0" presId="urn:microsoft.com/office/officeart/2005/8/layout/vList2"/>
    <dgm:cxn modelId="{E886127E-87EA-471D-9DCC-27D39865F5B8}" type="presParOf" srcId="{ACE0BDF9-9F78-4A49-B1CA-F8A935D0038E}" destId="{3346038E-D816-47D1-9DFF-541AF06B4BA4}"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39EA0B-83AA-43CA-8139-E1D3E1A3010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BC6E37E-D586-42DE-82F0-F58F1CBED352}">
      <dgm:prSet/>
      <dgm:spPr/>
      <dgm:t>
        <a:bodyPr/>
        <a:lstStyle/>
        <a:p>
          <a:pPr>
            <a:lnSpc>
              <a:spcPct val="100000"/>
            </a:lnSpc>
          </a:pPr>
          <a:r>
            <a:rPr lang="en-US"/>
            <a:t>Our Data Base system was implemented in SQL Server Management Studio</a:t>
          </a:r>
        </a:p>
      </dgm:t>
    </dgm:pt>
    <dgm:pt modelId="{42F28051-8853-45CD-85C5-04850A52A583}" type="parTrans" cxnId="{3241654C-8425-42CE-AE3D-C4A3016B4789}">
      <dgm:prSet/>
      <dgm:spPr/>
      <dgm:t>
        <a:bodyPr/>
        <a:lstStyle/>
        <a:p>
          <a:endParaRPr lang="en-US"/>
        </a:p>
      </dgm:t>
    </dgm:pt>
    <dgm:pt modelId="{4834DBB3-7B35-4BA4-BC44-7EE071090ABC}" type="sibTrans" cxnId="{3241654C-8425-42CE-AE3D-C4A3016B4789}">
      <dgm:prSet/>
      <dgm:spPr/>
      <dgm:t>
        <a:bodyPr/>
        <a:lstStyle/>
        <a:p>
          <a:endParaRPr lang="en-US"/>
        </a:p>
      </dgm:t>
    </dgm:pt>
    <dgm:pt modelId="{0D64EAA4-97C6-4D4E-9E07-641F09999D7E}">
      <dgm:prSet/>
      <dgm:spPr/>
      <dgm:t>
        <a:bodyPr/>
        <a:lstStyle/>
        <a:p>
          <a:pPr>
            <a:lnSpc>
              <a:spcPct val="100000"/>
            </a:lnSpc>
          </a:pPr>
          <a:r>
            <a:rPr lang="en-US"/>
            <a:t>Data was imported into the database using the data import wizard of SSMS</a:t>
          </a:r>
        </a:p>
      </dgm:t>
    </dgm:pt>
    <dgm:pt modelId="{848FC197-1732-4EC7-AFC4-15A6FDCE7748}" type="parTrans" cxnId="{022E5117-879F-47B6-96DD-9DB209143FCF}">
      <dgm:prSet/>
      <dgm:spPr/>
      <dgm:t>
        <a:bodyPr/>
        <a:lstStyle/>
        <a:p>
          <a:endParaRPr lang="en-US"/>
        </a:p>
      </dgm:t>
    </dgm:pt>
    <dgm:pt modelId="{F9AB7CC1-B76A-4200-A5FF-FEAE52FAF6A1}" type="sibTrans" cxnId="{022E5117-879F-47B6-96DD-9DB209143FCF}">
      <dgm:prSet/>
      <dgm:spPr/>
      <dgm:t>
        <a:bodyPr/>
        <a:lstStyle/>
        <a:p>
          <a:endParaRPr lang="en-US"/>
        </a:p>
      </dgm:t>
    </dgm:pt>
    <dgm:pt modelId="{D1F45E99-863B-404F-8834-8170E7192BEE}">
      <dgm:prSet/>
      <dgm:spPr/>
      <dgm:t>
        <a:bodyPr/>
        <a:lstStyle/>
        <a:p>
          <a:pPr>
            <a:lnSpc>
              <a:spcPct val="100000"/>
            </a:lnSpc>
          </a:pPr>
          <a:r>
            <a:rPr lang="en-US"/>
            <a:t>We used Create tables command to create all tables and SQL DDL commands were used to implement the database  </a:t>
          </a:r>
        </a:p>
      </dgm:t>
    </dgm:pt>
    <dgm:pt modelId="{5B809D4B-17ED-48FC-B438-76C35DA0CB09}" type="parTrans" cxnId="{91F5028E-CF32-4AF5-BE1F-82E98023F48B}">
      <dgm:prSet/>
      <dgm:spPr/>
      <dgm:t>
        <a:bodyPr/>
        <a:lstStyle/>
        <a:p>
          <a:endParaRPr lang="en-US"/>
        </a:p>
      </dgm:t>
    </dgm:pt>
    <dgm:pt modelId="{705A9801-CA61-43BB-9A6A-6B559A1F849A}" type="sibTrans" cxnId="{91F5028E-CF32-4AF5-BE1F-82E98023F48B}">
      <dgm:prSet/>
      <dgm:spPr/>
      <dgm:t>
        <a:bodyPr/>
        <a:lstStyle/>
        <a:p>
          <a:endParaRPr lang="en-US"/>
        </a:p>
      </dgm:t>
    </dgm:pt>
    <dgm:pt modelId="{C3D2CE18-256C-4BC5-B374-8FAB89B8245F}" type="pres">
      <dgm:prSet presAssocID="{5039EA0B-83AA-43CA-8139-E1D3E1A30109}" presName="root" presStyleCnt="0">
        <dgm:presLayoutVars>
          <dgm:dir/>
          <dgm:resizeHandles val="exact"/>
        </dgm:presLayoutVars>
      </dgm:prSet>
      <dgm:spPr/>
    </dgm:pt>
    <dgm:pt modelId="{98241BB8-608F-48DB-B3C0-B653E2835081}" type="pres">
      <dgm:prSet presAssocID="{9BC6E37E-D586-42DE-82F0-F58F1CBED352}" presName="compNode" presStyleCnt="0"/>
      <dgm:spPr/>
    </dgm:pt>
    <dgm:pt modelId="{F9AB6B53-E2A6-428E-8971-C7C462132E7B}" type="pres">
      <dgm:prSet presAssocID="{9BC6E37E-D586-42DE-82F0-F58F1CBED352}" presName="bgRect" presStyleLbl="bgShp" presStyleIdx="0" presStyleCnt="3"/>
      <dgm:spPr/>
    </dgm:pt>
    <dgm:pt modelId="{CF5B4A78-D842-4D92-9631-FBF5660D9FDB}" type="pres">
      <dgm:prSet presAssocID="{9BC6E37E-D586-42DE-82F0-F58F1CBED3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A99B4EB-28D7-4802-B625-B9E033C3CA93}" type="pres">
      <dgm:prSet presAssocID="{9BC6E37E-D586-42DE-82F0-F58F1CBED352}" presName="spaceRect" presStyleCnt="0"/>
      <dgm:spPr/>
    </dgm:pt>
    <dgm:pt modelId="{5E7DA6C1-4E2D-4A54-B797-254F21A04130}" type="pres">
      <dgm:prSet presAssocID="{9BC6E37E-D586-42DE-82F0-F58F1CBED352}" presName="parTx" presStyleLbl="revTx" presStyleIdx="0" presStyleCnt="3">
        <dgm:presLayoutVars>
          <dgm:chMax val="0"/>
          <dgm:chPref val="0"/>
        </dgm:presLayoutVars>
      </dgm:prSet>
      <dgm:spPr/>
    </dgm:pt>
    <dgm:pt modelId="{00E10347-0BEB-4A4C-B1BB-F5FF5881ACBE}" type="pres">
      <dgm:prSet presAssocID="{4834DBB3-7B35-4BA4-BC44-7EE071090ABC}" presName="sibTrans" presStyleCnt="0"/>
      <dgm:spPr/>
    </dgm:pt>
    <dgm:pt modelId="{5D57EAFD-3E5D-4FB3-969E-607EA6FA6926}" type="pres">
      <dgm:prSet presAssocID="{0D64EAA4-97C6-4D4E-9E07-641F09999D7E}" presName="compNode" presStyleCnt="0"/>
      <dgm:spPr/>
    </dgm:pt>
    <dgm:pt modelId="{FAB6CC03-6AB7-4C94-B7DF-3F90E08F0A54}" type="pres">
      <dgm:prSet presAssocID="{0D64EAA4-97C6-4D4E-9E07-641F09999D7E}" presName="bgRect" presStyleLbl="bgShp" presStyleIdx="1" presStyleCnt="3"/>
      <dgm:spPr/>
    </dgm:pt>
    <dgm:pt modelId="{CC0B75D9-EC34-43AA-9010-C18625A9A5CE}" type="pres">
      <dgm:prSet presAssocID="{0D64EAA4-97C6-4D4E-9E07-641F09999D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8E980F9E-0359-4EF4-B187-7F25A9A6813D}" type="pres">
      <dgm:prSet presAssocID="{0D64EAA4-97C6-4D4E-9E07-641F09999D7E}" presName="spaceRect" presStyleCnt="0"/>
      <dgm:spPr/>
    </dgm:pt>
    <dgm:pt modelId="{03891105-FA6B-4729-9306-8FE03ADB1840}" type="pres">
      <dgm:prSet presAssocID="{0D64EAA4-97C6-4D4E-9E07-641F09999D7E}" presName="parTx" presStyleLbl="revTx" presStyleIdx="1" presStyleCnt="3">
        <dgm:presLayoutVars>
          <dgm:chMax val="0"/>
          <dgm:chPref val="0"/>
        </dgm:presLayoutVars>
      </dgm:prSet>
      <dgm:spPr/>
    </dgm:pt>
    <dgm:pt modelId="{53707B0B-361E-4A30-8E40-D625F9A32E87}" type="pres">
      <dgm:prSet presAssocID="{F9AB7CC1-B76A-4200-A5FF-FEAE52FAF6A1}" presName="sibTrans" presStyleCnt="0"/>
      <dgm:spPr/>
    </dgm:pt>
    <dgm:pt modelId="{251DA219-D927-49B5-B1FD-15F7A722A3BC}" type="pres">
      <dgm:prSet presAssocID="{D1F45E99-863B-404F-8834-8170E7192BEE}" presName="compNode" presStyleCnt="0"/>
      <dgm:spPr/>
    </dgm:pt>
    <dgm:pt modelId="{508CEDB3-15F9-4C2C-AEAD-B73F048867AC}" type="pres">
      <dgm:prSet presAssocID="{D1F45E99-863B-404F-8834-8170E7192BEE}" presName="bgRect" presStyleLbl="bgShp" presStyleIdx="2" presStyleCnt="3"/>
      <dgm:spPr/>
    </dgm:pt>
    <dgm:pt modelId="{CD575D3B-59DF-4E76-9961-1CD511B76F74}" type="pres">
      <dgm:prSet presAssocID="{D1F45E99-863B-404F-8834-8170E7192BE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946C1B65-7B64-4359-8CF8-969BABD6DF7E}" type="pres">
      <dgm:prSet presAssocID="{D1F45E99-863B-404F-8834-8170E7192BEE}" presName="spaceRect" presStyleCnt="0"/>
      <dgm:spPr/>
    </dgm:pt>
    <dgm:pt modelId="{6A6AE31D-B214-4637-A48E-EFDB3121FA67}" type="pres">
      <dgm:prSet presAssocID="{D1F45E99-863B-404F-8834-8170E7192BEE}" presName="parTx" presStyleLbl="revTx" presStyleIdx="2" presStyleCnt="3">
        <dgm:presLayoutVars>
          <dgm:chMax val="0"/>
          <dgm:chPref val="0"/>
        </dgm:presLayoutVars>
      </dgm:prSet>
      <dgm:spPr/>
    </dgm:pt>
  </dgm:ptLst>
  <dgm:cxnLst>
    <dgm:cxn modelId="{022E5117-879F-47B6-96DD-9DB209143FCF}" srcId="{5039EA0B-83AA-43CA-8139-E1D3E1A30109}" destId="{0D64EAA4-97C6-4D4E-9E07-641F09999D7E}" srcOrd="1" destOrd="0" parTransId="{848FC197-1732-4EC7-AFC4-15A6FDCE7748}" sibTransId="{F9AB7CC1-B76A-4200-A5FF-FEAE52FAF6A1}"/>
    <dgm:cxn modelId="{3727C819-B8F2-4DA8-8368-600FC3F372C5}" type="presOf" srcId="{D1F45E99-863B-404F-8834-8170E7192BEE}" destId="{6A6AE31D-B214-4637-A48E-EFDB3121FA67}" srcOrd="0" destOrd="0" presId="urn:microsoft.com/office/officeart/2018/2/layout/IconVerticalSolidList"/>
    <dgm:cxn modelId="{56F33365-8ADD-4214-A0C7-694B694C3E18}" type="presOf" srcId="{9BC6E37E-D586-42DE-82F0-F58F1CBED352}" destId="{5E7DA6C1-4E2D-4A54-B797-254F21A04130}" srcOrd="0" destOrd="0" presId="urn:microsoft.com/office/officeart/2018/2/layout/IconVerticalSolidList"/>
    <dgm:cxn modelId="{3241654C-8425-42CE-AE3D-C4A3016B4789}" srcId="{5039EA0B-83AA-43CA-8139-E1D3E1A30109}" destId="{9BC6E37E-D586-42DE-82F0-F58F1CBED352}" srcOrd="0" destOrd="0" parTransId="{42F28051-8853-45CD-85C5-04850A52A583}" sibTransId="{4834DBB3-7B35-4BA4-BC44-7EE071090ABC}"/>
    <dgm:cxn modelId="{91F5028E-CF32-4AF5-BE1F-82E98023F48B}" srcId="{5039EA0B-83AA-43CA-8139-E1D3E1A30109}" destId="{D1F45E99-863B-404F-8834-8170E7192BEE}" srcOrd="2" destOrd="0" parTransId="{5B809D4B-17ED-48FC-B438-76C35DA0CB09}" sibTransId="{705A9801-CA61-43BB-9A6A-6B559A1F849A}"/>
    <dgm:cxn modelId="{91A6B3E2-F041-4389-9002-B8BDF9CFC882}" type="presOf" srcId="{5039EA0B-83AA-43CA-8139-E1D3E1A30109}" destId="{C3D2CE18-256C-4BC5-B374-8FAB89B8245F}" srcOrd="0" destOrd="0" presId="urn:microsoft.com/office/officeart/2018/2/layout/IconVerticalSolidList"/>
    <dgm:cxn modelId="{17E02CF5-8E8D-4460-9D5E-9BAF85B7B4D8}" type="presOf" srcId="{0D64EAA4-97C6-4D4E-9E07-641F09999D7E}" destId="{03891105-FA6B-4729-9306-8FE03ADB1840}" srcOrd="0" destOrd="0" presId="urn:microsoft.com/office/officeart/2018/2/layout/IconVerticalSolidList"/>
    <dgm:cxn modelId="{84A55223-BC83-48DF-8EBD-D77BD0B0E10B}" type="presParOf" srcId="{C3D2CE18-256C-4BC5-B374-8FAB89B8245F}" destId="{98241BB8-608F-48DB-B3C0-B653E2835081}" srcOrd="0" destOrd="0" presId="urn:microsoft.com/office/officeart/2018/2/layout/IconVerticalSolidList"/>
    <dgm:cxn modelId="{C092B061-E91F-4E20-8CAD-C3676E25A36A}" type="presParOf" srcId="{98241BB8-608F-48DB-B3C0-B653E2835081}" destId="{F9AB6B53-E2A6-428E-8971-C7C462132E7B}" srcOrd="0" destOrd="0" presId="urn:microsoft.com/office/officeart/2018/2/layout/IconVerticalSolidList"/>
    <dgm:cxn modelId="{65496135-C17C-4F11-990B-51C28DAEF463}" type="presParOf" srcId="{98241BB8-608F-48DB-B3C0-B653E2835081}" destId="{CF5B4A78-D842-4D92-9631-FBF5660D9FDB}" srcOrd="1" destOrd="0" presId="urn:microsoft.com/office/officeart/2018/2/layout/IconVerticalSolidList"/>
    <dgm:cxn modelId="{FCE61065-A109-4E97-80C6-7B42263257B3}" type="presParOf" srcId="{98241BB8-608F-48DB-B3C0-B653E2835081}" destId="{9A99B4EB-28D7-4802-B625-B9E033C3CA93}" srcOrd="2" destOrd="0" presId="urn:microsoft.com/office/officeart/2018/2/layout/IconVerticalSolidList"/>
    <dgm:cxn modelId="{B9894107-ED72-40D5-B104-7700528C0055}" type="presParOf" srcId="{98241BB8-608F-48DB-B3C0-B653E2835081}" destId="{5E7DA6C1-4E2D-4A54-B797-254F21A04130}" srcOrd="3" destOrd="0" presId="urn:microsoft.com/office/officeart/2018/2/layout/IconVerticalSolidList"/>
    <dgm:cxn modelId="{EE7B4755-65A4-4DAB-B057-34C6B45E93A7}" type="presParOf" srcId="{C3D2CE18-256C-4BC5-B374-8FAB89B8245F}" destId="{00E10347-0BEB-4A4C-B1BB-F5FF5881ACBE}" srcOrd="1" destOrd="0" presId="urn:microsoft.com/office/officeart/2018/2/layout/IconVerticalSolidList"/>
    <dgm:cxn modelId="{88156A4E-9A19-43AA-9A7A-55E6D79297A9}" type="presParOf" srcId="{C3D2CE18-256C-4BC5-B374-8FAB89B8245F}" destId="{5D57EAFD-3E5D-4FB3-969E-607EA6FA6926}" srcOrd="2" destOrd="0" presId="urn:microsoft.com/office/officeart/2018/2/layout/IconVerticalSolidList"/>
    <dgm:cxn modelId="{C9AB902E-C156-4F0A-BC35-A5E2333E566C}" type="presParOf" srcId="{5D57EAFD-3E5D-4FB3-969E-607EA6FA6926}" destId="{FAB6CC03-6AB7-4C94-B7DF-3F90E08F0A54}" srcOrd="0" destOrd="0" presId="urn:microsoft.com/office/officeart/2018/2/layout/IconVerticalSolidList"/>
    <dgm:cxn modelId="{14357A24-2B33-4CC6-A271-F925A13FD1E0}" type="presParOf" srcId="{5D57EAFD-3E5D-4FB3-969E-607EA6FA6926}" destId="{CC0B75D9-EC34-43AA-9010-C18625A9A5CE}" srcOrd="1" destOrd="0" presId="urn:microsoft.com/office/officeart/2018/2/layout/IconVerticalSolidList"/>
    <dgm:cxn modelId="{F92F7A3D-E6D4-4957-AF49-10FD1FE36436}" type="presParOf" srcId="{5D57EAFD-3E5D-4FB3-969E-607EA6FA6926}" destId="{8E980F9E-0359-4EF4-B187-7F25A9A6813D}" srcOrd="2" destOrd="0" presId="urn:microsoft.com/office/officeart/2018/2/layout/IconVerticalSolidList"/>
    <dgm:cxn modelId="{BA595368-6C04-4FA1-BD78-28129D40E097}" type="presParOf" srcId="{5D57EAFD-3E5D-4FB3-969E-607EA6FA6926}" destId="{03891105-FA6B-4729-9306-8FE03ADB1840}" srcOrd="3" destOrd="0" presId="urn:microsoft.com/office/officeart/2018/2/layout/IconVerticalSolidList"/>
    <dgm:cxn modelId="{9A053752-991B-401B-A2C3-1BE674A99B5B}" type="presParOf" srcId="{C3D2CE18-256C-4BC5-B374-8FAB89B8245F}" destId="{53707B0B-361E-4A30-8E40-D625F9A32E87}" srcOrd="3" destOrd="0" presId="urn:microsoft.com/office/officeart/2018/2/layout/IconVerticalSolidList"/>
    <dgm:cxn modelId="{1C0317FE-4444-4657-A379-ACF646333FD7}" type="presParOf" srcId="{C3D2CE18-256C-4BC5-B374-8FAB89B8245F}" destId="{251DA219-D927-49B5-B1FD-15F7A722A3BC}" srcOrd="4" destOrd="0" presId="urn:microsoft.com/office/officeart/2018/2/layout/IconVerticalSolidList"/>
    <dgm:cxn modelId="{40EDEDE3-BF70-484E-84F2-D46A5FB83CC5}" type="presParOf" srcId="{251DA219-D927-49B5-B1FD-15F7A722A3BC}" destId="{508CEDB3-15F9-4C2C-AEAD-B73F048867AC}" srcOrd="0" destOrd="0" presId="urn:microsoft.com/office/officeart/2018/2/layout/IconVerticalSolidList"/>
    <dgm:cxn modelId="{89F95F3B-8898-490D-B327-26D1F4A3B69A}" type="presParOf" srcId="{251DA219-D927-49B5-B1FD-15F7A722A3BC}" destId="{CD575D3B-59DF-4E76-9961-1CD511B76F74}" srcOrd="1" destOrd="0" presId="urn:microsoft.com/office/officeart/2018/2/layout/IconVerticalSolidList"/>
    <dgm:cxn modelId="{4A5AB2DD-AB1E-4792-88AF-BEA8CDD2956C}" type="presParOf" srcId="{251DA219-D927-49B5-B1FD-15F7A722A3BC}" destId="{946C1B65-7B64-4359-8CF8-969BABD6DF7E}" srcOrd="2" destOrd="0" presId="urn:microsoft.com/office/officeart/2018/2/layout/IconVerticalSolidList"/>
    <dgm:cxn modelId="{BE75AA79-2680-4987-A094-348C39480C51}" type="presParOf" srcId="{251DA219-D927-49B5-B1FD-15F7A722A3BC}" destId="{6A6AE31D-B214-4637-A48E-EFDB3121FA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1CE74-B315-4896-BB65-FED223D11C1B}">
      <dsp:nvSpPr>
        <dsp:cNvPr id="0" name=""/>
        <dsp:cNvSpPr/>
      </dsp:nvSpPr>
      <dsp:spPr>
        <a:xfrm>
          <a:off x="0" y="17850"/>
          <a:ext cx="5994400" cy="538200"/>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Introduction</a:t>
          </a:r>
        </a:p>
      </dsp:txBody>
      <dsp:txXfrm>
        <a:off x="26273" y="44123"/>
        <a:ext cx="5941854" cy="485654"/>
      </dsp:txXfrm>
    </dsp:sp>
    <dsp:sp modelId="{2630FDC0-E3FF-41F1-9E44-EF595F8D2831}">
      <dsp:nvSpPr>
        <dsp:cNvPr id="0" name=""/>
        <dsp:cNvSpPr/>
      </dsp:nvSpPr>
      <dsp:spPr>
        <a:xfrm>
          <a:off x="0" y="622290"/>
          <a:ext cx="5994400" cy="538200"/>
        </a:xfrm>
        <a:prstGeom prst="roundRect">
          <a:avLst/>
        </a:prstGeom>
        <a:solidFill>
          <a:schemeClr val="accent5">
            <a:hueOff val="2389335"/>
            <a:satOff val="-5105"/>
            <a:lumOff val="-2132"/>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Final ERD</a:t>
          </a:r>
        </a:p>
      </dsp:txBody>
      <dsp:txXfrm>
        <a:off x="26273" y="648563"/>
        <a:ext cx="5941854" cy="485654"/>
      </dsp:txXfrm>
    </dsp:sp>
    <dsp:sp modelId="{B242DF01-9682-485E-82BD-5267ED775436}">
      <dsp:nvSpPr>
        <dsp:cNvPr id="0" name=""/>
        <dsp:cNvSpPr/>
      </dsp:nvSpPr>
      <dsp:spPr>
        <a:xfrm>
          <a:off x="0" y="1226730"/>
          <a:ext cx="5994400" cy="538200"/>
        </a:xfrm>
        <a:prstGeom prst="roundRect">
          <a:avLst/>
        </a:prstGeom>
        <a:solidFill>
          <a:schemeClr val="accent5">
            <a:hueOff val="4778670"/>
            <a:satOff val="-10209"/>
            <a:lumOff val="-426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Database Implementation</a:t>
          </a:r>
        </a:p>
      </dsp:txBody>
      <dsp:txXfrm>
        <a:off x="26273" y="1253003"/>
        <a:ext cx="5941854" cy="485654"/>
      </dsp:txXfrm>
    </dsp:sp>
    <dsp:sp modelId="{9A4479CD-F241-4D98-9BF0-EB561655A04F}">
      <dsp:nvSpPr>
        <dsp:cNvPr id="0" name=""/>
        <dsp:cNvSpPr/>
      </dsp:nvSpPr>
      <dsp:spPr>
        <a:xfrm>
          <a:off x="0" y="1831170"/>
          <a:ext cx="5994400" cy="538200"/>
        </a:xfrm>
        <a:prstGeom prst="roundRect">
          <a:avLst/>
        </a:prstGeom>
        <a:solidFill>
          <a:schemeClr val="accent5">
            <a:hueOff val="7168005"/>
            <a:satOff val="-15314"/>
            <a:lumOff val="-639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Column Level Constraints</a:t>
          </a:r>
        </a:p>
      </dsp:txBody>
      <dsp:txXfrm>
        <a:off x="26273" y="1857443"/>
        <a:ext cx="5941854" cy="485654"/>
      </dsp:txXfrm>
    </dsp:sp>
    <dsp:sp modelId="{75CB530A-BEF4-4C43-87DE-991CA23B9891}">
      <dsp:nvSpPr>
        <dsp:cNvPr id="0" name=""/>
        <dsp:cNvSpPr/>
      </dsp:nvSpPr>
      <dsp:spPr>
        <a:xfrm>
          <a:off x="0" y="2435610"/>
          <a:ext cx="5994400" cy="538200"/>
        </a:xfrm>
        <a:prstGeom prst="roundRect">
          <a:avLst/>
        </a:prstGeom>
        <a:solidFill>
          <a:schemeClr val="accent5">
            <a:hueOff val="9557340"/>
            <a:satOff val="-20419"/>
            <a:lumOff val="-852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Computed Columns</a:t>
          </a:r>
        </a:p>
      </dsp:txBody>
      <dsp:txXfrm>
        <a:off x="26273" y="2461883"/>
        <a:ext cx="5941854" cy="485654"/>
      </dsp:txXfrm>
    </dsp:sp>
    <dsp:sp modelId="{004DE812-09B4-4A3C-8B54-355EBCB7CFD8}">
      <dsp:nvSpPr>
        <dsp:cNvPr id="0" name=""/>
        <dsp:cNvSpPr/>
      </dsp:nvSpPr>
      <dsp:spPr>
        <a:xfrm>
          <a:off x="0" y="3040050"/>
          <a:ext cx="5994400" cy="538200"/>
        </a:xfrm>
        <a:prstGeom prst="roundRect">
          <a:avLst/>
        </a:prstGeom>
        <a:solidFill>
          <a:schemeClr val="accent5">
            <a:hueOff val="11946675"/>
            <a:satOff val="-25523"/>
            <a:lumOff val="-10662"/>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Encrypted Columns</a:t>
          </a:r>
        </a:p>
      </dsp:txBody>
      <dsp:txXfrm>
        <a:off x="26273" y="3066323"/>
        <a:ext cx="5941854" cy="485654"/>
      </dsp:txXfrm>
    </dsp:sp>
    <dsp:sp modelId="{F26D5DB3-245A-45E9-BBFC-CF040B72CECA}">
      <dsp:nvSpPr>
        <dsp:cNvPr id="0" name=""/>
        <dsp:cNvSpPr/>
      </dsp:nvSpPr>
      <dsp:spPr>
        <a:xfrm>
          <a:off x="0" y="3644490"/>
          <a:ext cx="5994400" cy="538200"/>
        </a:xfrm>
        <a:prstGeom prst="roundRect">
          <a:avLst/>
        </a:prstGeom>
        <a:solidFill>
          <a:schemeClr val="accent5">
            <a:hueOff val="14336010"/>
            <a:satOff val="-30628"/>
            <a:lumOff val="-12794"/>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Functions and Triggers</a:t>
          </a:r>
        </a:p>
      </dsp:txBody>
      <dsp:txXfrm>
        <a:off x="26273" y="3670763"/>
        <a:ext cx="5941854" cy="485654"/>
      </dsp:txXfrm>
    </dsp:sp>
    <dsp:sp modelId="{DCCBF6D3-19DC-4FF2-9D86-F5947049C151}">
      <dsp:nvSpPr>
        <dsp:cNvPr id="0" name=""/>
        <dsp:cNvSpPr/>
      </dsp:nvSpPr>
      <dsp:spPr>
        <a:xfrm>
          <a:off x="0" y="4248930"/>
          <a:ext cx="5994400" cy="538200"/>
        </a:xfrm>
        <a:prstGeom prst="roundRect">
          <a:avLst/>
        </a:prstGeom>
        <a:solidFill>
          <a:schemeClr val="accent5">
            <a:hueOff val="16725344"/>
            <a:satOff val="-35732"/>
            <a:lumOff val="-1492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Views</a:t>
          </a:r>
        </a:p>
      </dsp:txBody>
      <dsp:txXfrm>
        <a:off x="26273" y="4275203"/>
        <a:ext cx="5941854" cy="485654"/>
      </dsp:txXfrm>
    </dsp:sp>
    <dsp:sp modelId="{3346038E-D816-47D1-9DFF-541AF06B4BA4}">
      <dsp:nvSpPr>
        <dsp:cNvPr id="0" name=""/>
        <dsp:cNvSpPr/>
      </dsp:nvSpPr>
      <dsp:spPr>
        <a:xfrm>
          <a:off x="0" y="4853370"/>
          <a:ext cx="5994400" cy="538200"/>
        </a:xfrm>
        <a:prstGeom prst="round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PowerBI Report</a:t>
          </a:r>
        </a:p>
      </dsp:txBody>
      <dsp:txXfrm>
        <a:off x="26273" y="4879643"/>
        <a:ext cx="5941854" cy="485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B6B53-E2A6-428E-8971-C7C462132E7B}">
      <dsp:nvSpPr>
        <dsp:cNvPr id="0" name=""/>
        <dsp:cNvSpPr/>
      </dsp:nvSpPr>
      <dsp:spPr>
        <a:xfrm>
          <a:off x="0" y="680"/>
          <a:ext cx="6305550" cy="15919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5B4A78-D842-4D92-9631-FBF5660D9FDB}">
      <dsp:nvSpPr>
        <dsp:cNvPr id="0" name=""/>
        <dsp:cNvSpPr/>
      </dsp:nvSpPr>
      <dsp:spPr>
        <a:xfrm>
          <a:off x="481573" y="358875"/>
          <a:ext cx="875587" cy="875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E7DA6C1-4E2D-4A54-B797-254F21A04130}">
      <dsp:nvSpPr>
        <dsp:cNvPr id="0" name=""/>
        <dsp:cNvSpPr/>
      </dsp:nvSpPr>
      <dsp:spPr>
        <a:xfrm>
          <a:off x="1838734" y="680"/>
          <a:ext cx="4466815" cy="1591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84" tIns="168484" rIns="168484" bIns="168484" numCol="1" spcCol="1270" anchor="ctr" anchorCtr="0">
          <a:noAutofit/>
        </a:bodyPr>
        <a:lstStyle/>
        <a:p>
          <a:pPr marL="0" lvl="0" indent="0" algn="l" defTabSz="933450">
            <a:lnSpc>
              <a:spcPct val="100000"/>
            </a:lnSpc>
            <a:spcBef>
              <a:spcPct val="0"/>
            </a:spcBef>
            <a:spcAft>
              <a:spcPct val="35000"/>
            </a:spcAft>
            <a:buNone/>
          </a:pPr>
          <a:r>
            <a:rPr lang="en-US" sz="2100" kern="1200"/>
            <a:t>Our Data Base system was implemented in SQL Server Management Studio</a:t>
          </a:r>
        </a:p>
      </dsp:txBody>
      <dsp:txXfrm>
        <a:off x="1838734" y="680"/>
        <a:ext cx="4466815" cy="1591978"/>
      </dsp:txXfrm>
    </dsp:sp>
    <dsp:sp modelId="{FAB6CC03-6AB7-4C94-B7DF-3F90E08F0A54}">
      <dsp:nvSpPr>
        <dsp:cNvPr id="0" name=""/>
        <dsp:cNvSpPr/>
      </dsp:nvSpPr>
      <dsp:spPr>
        <a:xfrm>
          <a:off x="0" y="1990652"/>
          <a:ext cx="6305550" cy="15919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0B75D9-EC34-43AA-9010-C18625A9A5CE}">
      <dsp:nvSpPr>
        <dsp:cNvPr id="0" name=""/>
        <dsp:cNvSpPr/>
      </dsp:nvSpPr>
      <dsp:spPr>
        <a:xfrm>
          <a:off x="481573" y="2348848"/>
          <a:ext cx="875587" cy="875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3891105-FA6B-4729-9306-8FE03ADB1840}">
      <dsp:nvSpPr>
        <dsp:cNvPr id="0" name=""/>
        <dsp:cNvSpPr/>
      </dsp:nvSpPr>
      <dsp:spPr>
        <a:xfrm>
          <a:off x="1838734" y="1990652"/>
          <a:ext cx="4466815" cy="1591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84" tIns="168484" rIns="168484" bIns="168484" numCol="1" spcCol="1270" anchor="ctr" anchorCtr="0">
          <a:noAutofit/>
        </a:bodyPr>
        <a:lstStyle/>
        <a:p>
          <a:pPr marL="0" lvl="0" indent="0" algn="l" defTabSz="933450">
            <a:lnSpc>
              <a:spcPct val="100000"/>
            </a:lnSpc>
            <a:spcBef>
              <a:spcPct val="0"/>
            </a:spcBef>
            <a:spcAft>
              <a:spcPct val="35000"/>
            </a:spcAft>
            <a:buNone/>
          </a:pPr>
          <a:r>
            <a:rPr lang="en-US" sz="2100" kern="1200"/>
            <a:t>Data was imported into the database using the data import wizard of SSMS</a:t>
          </a:r>
        </a:p>
      </dsp:txBody>
      <dsp:txXfrm>
        <a:off x="1838734" y="1990652"/>
        <a:ext cx="4466815" cy="1591978"/>
      </dsp:txXfrm>
    </dsp:sp>
    <dsp:sp modelId="{508CEDB3-15F9-4C2C-AEAD-B73F048867AC}">
      <dsp:nvSpPr>
        <dsp:cNvPr id="0" name=""/>
        <dsp:cNvSpPr/>
      </dsp:nvSpPr>
      <dsp:spPr>
        <a:xfrm>
          <a:off x="0" y="3980625"/>
          <a:ext cx="6305550" cy="15919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575D3B-59DF-4E76-9961-1CD511B76F74}">
      <dsp:nvSpPr>
        <dsp:cNvPr id="0" name=""/>
        <dsp:cNvSpPr/>
      </dsp:nvSpPr>
      <dsp:spPr>
        <a:xfrm>
          <a:off x="481573" y="4338820"/>
          <a:ext cx="875587" cy="875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A6AE31D-B214-4637-A48E-EFDB3121FA67}">
      <dsp:nvSpPr>
        <dsp:cNvPr id="0" name=""/>
        <dsp:cNvSpPr/>
      </dsp:nvSpPr>
      <dsp:spPr>
        <a:xfrm>
          <a:off x="1838734" y="3980625"/>
          <a:ext cx="4466815" cy="1591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84" tIns="168484" rIns="168484" bIns="168484" numCol="1" spcCol="1270" anchor="ctr" anchorCtr="0">
          <a:noAutofit/>
        </a:bodyPr>
        <a:lstStyle/>
        <a:p>
          <a:pPr marL="0" lvl="0" indent="0" algn="l" defTabSz="933450">
            <a:lnSpc>
              <a:spcPct val="100000"/>
            </a:lnSpc>
            <a:spcBef>
              <a:spcPct val="0"/>
            </a:spcBef>
            <a:spcAft>
              <a:spcPct val="35000"/>
            </a:spcAft>
            <a:buNone/>
          </a:pPr>
          <a:r>
            <a:rPr lang="en-US" sz="2100" kern="1200"/>
            <a:t>We used Create tables command to create all tables and SQL DDL commands were used to implement the database  </a:t>
          </a:r>
        </a:p>
      </dsp:txBody>
      <dsp:txXfrm>
        <a:off x="1838734" y="3980625"/>
        <a:ext cx="4466815" cy="15919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CCCCA-CE43-4A10-B835-DC68B3B90582}" type="datetimeFigureOut">
              <a:rPr lang="en-US" smtClean="0"/>
              <a:t>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23B85-761B-4437-9A29-06958D53E60B}" type="slidenum">
              <a:rPr lang="en-US" smtClean="0"/>
              <a:t>‹#›</a:t>
            </a:fld>
            <a:endParaRPr lang="en-US"/>
          </a:p>
        </p:txBody>
      </p:sp>
    </p:spTree>
    <p:extLst>
      <p:ext uri="{BB962C8B-B14F-4D97-AF65-F5344CB8AC3E}">
        <p14:creationId xmlns:p14="http://schemas.microsoft.com/office/powerpoint/2010/main" val="541063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12/7/2019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12/7/2019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12/7/2019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12/7/2019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12/7/2019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B357AF21-1B50-4EED-B7BE-1520AF9F4025}"/>
              </a:ext>
            </a:extLst>
          </p:cNvPr>
          <p:cNvSpPr>
            <a:spLocks noGrp="1"/>
          </p:cNvSpPr>
          <p:nvPr>
            <p:ph type="title"/>
          </p:nvPr>
        </p:nvSpPr>
        <p:spPr>
          <a:xfrm>
            <a:off x="8339328" y="457200"/>
            <a:ext cx="3090672" cy="833974"/>
          </a:xfrm>
        </p:spPr>
        <p:txBody>
          <a:bodyPr anchor="b">
            <a:normAutofit/>
          </a:bodyPr>
          <a:lstStyle/>
          <a:p>
            <a:r>
              <a:rPr lang="en-US" sz="2800" dirty="0">
                <a:solidFill>
                  <a:schemeClr val="accent1"/>
                </a:solidFill>
                <a:latin typeface="Arial" panose="020B0604020202020204" pitchFamily="34" charset="0"/>
                <a:cs typeface="Arial" panose="020B0604020202020204" pitchFamily="34" charset="0"/>
              </a:rPr>
              <a:t>Fall 2019</a:t>
            </a:r>
          </a:p>
        </p:txBody>
      </p:sp>
      <p:pic>
        <p:nvPicPr>
          <p:cNvPr id="4" name="Content Placeholder 3">
            <a:extLst>
              <a:ext uri="{FF2B5EF4-FFF2-40B4-BE49-F238E27FC236}">
                <a16:creationId xmlns:a16="http://schemas.microsoft.com/office/drawing/2014/main" id="{5CBA91D2-BEED-4CEB-8D35-8D0BC5B57039}"/>
              </a:ext>
            </a:extLst>
          </p:cNvPr>
          <p:cNvPicPr>
            <a:picLocks noChangeAspect="1"/>
          </p:cNvPicPr>
          <p:nvPr/>
        </p:nvPicPr>
        <p:blipFill>
          <a:blip r:embed="rId2"/>
          <a:stretch>
            <a:fillRect/>
          </a:stretch>
        </p:blipFill>
        <p:spPr>
          <a:xfrm>
            <a:off x="808392" y="185581"/>
            <a:ext cx="4157116" cy="2757124"/>
          </a:xfrm>
          <a:prstGeom prst="rect">
            <a:avLst/>
          </a:prstGeom>
        </p:spPr>
      </p:pic>
      <p:sp>
        <p:nvSpPr>
          <p:cNvPr id="8" name="Content Placeholder 7">
            <a:extLst>
              <a:ext uri="{FF2B5EF4-FFF2-40B4-BE49-F238E27FC236}">
                <a16:creationId xmlns:a16="http://schemas.microsoft.com/office/drawing/2014/main" id="{4CE2C854-7872-4960-8D5B-E39E5933DA45}"/>
              </a:ext>
            </a:extLst>
          </p:cNvPr>
          <p:cNvSpPr>
            <a:spLocks noGrp="1"/>
          </p:cNvSpPr>
          <p:nvPr>
            <p:ph idx="1"/>
          </p:nvPr>
        </p:nvSpPr>
        <p:spPr>
          <a:xfrm>
            <a:off x="8087360" y="1544320"/>
            <a:ext cx="3342640" cy="4923155"/>
          </a:xfrm>
        </p:spPr>
        <p:txBody>
          <a:bodyPr>
            <a:normAutofit/>
          </a:bodyPr>
          <a:lstStyle/>
          <a:p>
            <a:r>
              <a:rPr lang="en-US" sz="2800" dirty="0">
                <a:solidFill>
                  <a:schemeClr val="bg1"/>
                </a:solidFill>
              </a:rPr>
              <a:t>Northeastern University, Seattle</a:t>
            </a:r>
          </a:p>
          <a:p>
            <a:endParaRPr lang="en-US" sz="2800" dirty="0">
              <a:solidFill>
                <a:schemeClr val="bg1"/>
              </a:solidFill>
            </a:endParaRPr>
          </a:p>
          <a:p>
            <a:r>
              <a:rPr lang="en-US" sz="2400" dirty="0">
                <a:solidFill>
                  <a:schemeClr val="bg1"/>
                </a:solidFill>
              </a:rPr>
              <a:t>College Of Engineering</a:t>
            </a:r>
          </a:p>
          <a:p>
            <a:r>
              <a:rPr lang="en-US" dirty="0">
                <a:solidFill>
                  <a:schemeClr val="bg1"/>
                </a:solidFill>
              </a:rPr>
              <a:t>INFO6210</a:t>
            </a:r>
          </a:p>
          <a:p>
            <a:endParaRPr lang="en-US" sz="2400" dirty="0">
              <a:solidFill>
                <a:schemeClr val="bg1"/>
              </a:solidFill>
            </a:endParaRPr>
          </a:p>
          <a:p>
            <a:r>
              <a:rPr lang="en-US" sz="1600" dirty="0">
                <a:solidFill>
                  <a:schemeClr val="bg1"/>
                </a:solidFill>
              </a:rPr>
              <a:t>Charita Madduri</a:t>
            </a:r>
          </a:p>
          <a:p>
            <a:r>
              <a:rPr lang="en-US" sz="1600" dirty="0">
                <a:solidFill>
                  <a:schemeClr val="bg1"/>
                </a:solidFill>
              </a:rPr>
              <a:t>Dimple Bapna</a:t>
            </a:r>
          </a:p>
          <a:p>
            <a:r>
              <a:rPr lang="en-US" sz="1600" dirty="0">
                <a:solidFill>
                  <a:schemeClr val="bg1"/>
                </a:solidFill>
              </a:rPr>
              <a:t>Soumyajeeth Patra</a:t>
            </a:r>
          </a:p>
          <a:p>
            <a:r>
              <a:rPr lang="en-US" sz="1600" dirty="0">
                <a:solidFill>
                  <a:schemeClr val="bg1"/>
                </a:solidFill>
              </a:rPr>
              <a:t>Sachin Kumar</a:t>
            </a:r>
          </a:p>
        </p:txBody>
      </p:sp>
      <p:pic>
        <p:nvPicPr>
          <p:cNvPr id="1026" name="Picture 2" descr="https://lh3.googleusercontent.com/cdiEl5BLKRYzGydTjOtAJ4CcOAA_XGOpwx3wJfrANWwZTAWRv3Cu7nuRueMGCR2sebdNWigxEt1ChkVjCbulm1P5BRN78OyQQDwEXJlOkx-YZ9GYo0rGRORkPYM0BBLbKYQ6l-QQM9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899" y="4343400"/>
            <a:ext cx="421957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897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171997D8-E749-491A-90BB-C18D48D06B5B}"/>
              </a:ext>
            </a:extLst>
          </p:cNvPr>
          <p:cNvSpPr txBox="1">
            <a:spLocks/>
          </p:cNvSpPr>
          <p:nvPr/>
        </p:nvSpPr>
        <p:spPr>
          <a:xfrm>
            <a:off x="1035169" y="439948"/>
            <a:ext cx="9920377" cy="9658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dirty="0"/>
              <a:t>COMPUTED COLUMNS</a:t>
            </a:r>
          </a:p>
        </p:txBody>
      </p:sp>
      <p:sp>
        <p:nvSpPr>
          <p:cNvPr id="3" name="TextBox 2">
            <a:extLst>
              <a:ext uri="{FF2B5EF4-FFF2-40B4-BE49-F238E27FC236}">
                <a16:creationId xmlns:a16="http://schemas.microsoft.com/office/drawing/2014/main" id="{00B82AEE-D487-4956-93E9-8043C20E092D}"/>
              </a:ext>
            </a:extLst>
          </p:cNvPr>
          <p:cNvSpPr txBox="1"/>
          <p:nvPr/>
        </p:nvSpPr>
        <p:spPr>
          <a:xfrm>
            <a:off x="1431985" y="1889185"/>
            <a:ext cx="9834113" cy="646331"/>
          </a:xfrm>
          <a:prstGeom prst="rect">
            <a:avLst/>
          </a:prstGeom>
          <a:noFill/>
        </p:spPr>
        <p:txBody>
          <a:bodyPr wrap="square" rtlCol="0">
            <a:spAutoFit/>
          </a:bodyPr>
          <a:lstStyle/>
          <a:p>
            <a:r>
              <a:rPr lang="en-US" dirty="0"/>
              <a:t>Computed Columns add an extra level of insight into the database and help in automatic calculation of values on proper data insertion. Below examples implemented in our database proves it !!</a:t>
            </a:r>
          </a:p>
        </p:txBody>
      </p:sp>
      <p:pic>
        <p:nvPicPr>
          <p:cNvPr id="4" name="Picture 3">
            <a:extLst>
              <a:ext uri="{FF2B5EF4-FFF2-40B4-BE49-F238E27FC236}">
                <a16:creationId xmlns:a16="http://schemas.microsoft.com/office/drawing/2014/main" id="{E948CD97-E4DF-4547-B75C-9CF92FD48F80}"/>
              </a:ext>
            </a:extLst>
          </p:cNvPr>
          <p:cNvPicPr>
            <a:picLocks noChangeAspect="1"/>
          </p:cNvPicPr>
          <p:nvPr/>
        </p:nvPicPr>
        <p:blipFill>
          <a:blip r:embed="rId2"/>
          <a:stretch>
            <a:fillRect/>
          </a:stretch>
        </p:blipFill>
        <p:spPr>
          <a:xfrm>
            <a:off x="1431985" y="2751041"/>
            <a:ext cx="4162425" cy="2133600"/>
          </a:xfrm>
          <a:prstGeom prst="rect">
            <a:avLst/>
          </a:prstGeom>
        </p:spPr>
      </p:pic>
      <p:sp>
        <p:nvSpPr>
          <p:cNvPr id="5" name="Arrow: Left 4">
            <a:extLst>
              <a:ext uri="{FF2B5EF4-FFF2-40B4-BE49-F238E27FC236}">
                <a16:creationId xmlns:a16="http://schemas.microsoft.com/office/drawing/2014/main" id="{3BE8094D-E92C-44DE-A2E1-48DAA142CBCA}"/>
              </a:ext>
            </a:extLst>
          </p:cNvPr>
          <p:cNvSpPr/>
          <p:nvPr/>
        </p:nvSpPr>
        <p:spPr>
          <a:xfrm>
            <a:off x="5702058" y="4204954"/>
            <a:ext cx="621102" cy="4017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BB57594-13A1-419B-B4DB-8F2BD94DE1CE}"/>
              </a:ext>
            </a:extLst>
          </p:cNvPr>
          <p:cNvSpPr txBox="1"/>
          <p:nvPr/>
        </p:nvSpPr>
        <p:spPr>
          <a:xfrm>
            <a:off x="6323160" y="3813558"/>
            <a:ext cx="2708694" cy="1246495"/>
          </a:xfrm>
          <a:prstGeom prst="rect">
            <a:avLst/>
          </a:prstGeom>
          <a:noFill/>
        </p:spPr>
        <p:txBody>
          <a:bodyPr wrap="square" rtlCol="0">
            <a:spAutoFit/>
          </a:bodyPr>
          <a:lstStyle/>
          <a:p>
            <a:r>
              <a:rPr lang="en-US" sz="1500" dirty="0"/>
              <a:t>This line of code helps reduce overhead of updating age manually every year, thereby preventing manual data </a:t>
            </a:r>
            <a:r>
              <a:rPr lang="en-US" sz="1500" dirty="0" err="1"/>
              <a:t>updation</a:t>
            </a:r>
            <a:r>
              <a:rPr lang="en-US" sz="1500" dirty="0"/>
              <a:t> every year !!</a:t>
            </a:r>
          </a:p>
        </p:txBody>
      </p:sp>
      <p:pic>
        <p:nvPicPr>
          <p:cNvPr id="7" name="Picture 6">
            <a:extLst>
              <a:ext uri="{FF2B5EF4-FFF2-40B4-BE49-F238E27FC236}">
                <a16:creationId xmlns:a16="http://schemas.microsoft.com/office/drawing/2014/main" id="{60216A0B-DC2B-48BA-AA4C-AA96FF3AE0BA}"/>
              </a:ext>
            </a:extLst>
          </p:cNvPr>
          <p:cNvPicPr>
            <a:picLocks noChangeAspect="1"/>
          </p:cNvPicPr>
          <p:nvPr/>
        </p:nvPicPr>
        <p:blipFill>
          <a:blip r:embed="rId3"/>
          <a:stretch>
            <a:fillRect/>
          </a:stretch>
        </p:blipFill>
        <p:spPr>
          <a:xfrm>
            <a:off x="1431985" y="5047446"/>
            <a:ext cx="4324350" cy="1228725"/>
          </a:xfrm>
          <a:prstGeom prst="rect">
            <a:avLst/>
          </a:prstGeom>
        </p:spPr>
      </p:pic>
      <p:sp>
        <p:nvSpPr>
          <p:cNvPr id="8" name="Arrow: Left 7">
            <a:extLst>
              <a:ext uri="{FF2B5EF4-FFF2-40B4-BE49-F238E27FC236}">
                <a16:creationId xmlns:a16="http://schemas.microsoft.com/office/drawing/2014/main" id="{063A37F2-F868-4497-84B0-1655F509356A}"/>
              </a:ext>
            </a:extLst>
          </p:cNvPr>
          <p:cNvSpPr/>
          <p:nvPr/>
        </p:nvSpPr>
        <p:spPr>
          <a:xfrm>
            <a:off x="5932095" y="5332139"/>
            <a:ext cx="621102" cy="4017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A9B29CF-F121-42EE-9CC0-3464F781C893}"/>
              </a:ext>
            </a:extLst>
          </p:cNvPr>
          <p:cNvSpPr txBox="1"/>
          <p:nvPr/>
        </p:nvSpPr>
        <p:spPr>
          <a:xfrm>
            <a:off x="6553197" y="5269393"/>
            <a:ext cx="2708694" cy="784830"/>
          </a:xfrm>
          <a:prstGeom prst="rect">
            <a:avLst/>
          </a:prstGeom>
          <a:noFill/>
        </p:spPr>
        <p:txBody>
          <a:bodyPr wrap="square" rtlCol="0">
            <a:spAutoFit/>
          </a:bodyPr>
          <a:lstStyle/>
          <a:p>
            <a:r>
              <a:rPr lang="en-US" sz="1500" dirty="0"/>
              <a:t>All it needs it’s a DOB and Voila!! Age gets populated automatically</a:t>
            </a:r>
          </a:p>
        </p:txBody>
      </p:sp>
    </p:spTree>
    <p:extLst>
      <p:ext uri="{BB962C8B-B14F-4D97-AF65-F5344CB8AC3E}">
        <p14:creationId xmlns:p14="http://schemas.microsoft.com/office/powerpoint/2010/main" val="1805578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27EBF34-2D85-46AD-AD73-D0FAFA40F4E2}"/>
              </a:ext>
            </a:extLst>
          </p:cNvPr>
          <p:cNvSpPr txBox="1">
            <a:spLocks/>
          </p:cNvSpPr>
          <p:nvPr/>
        </p:nvSpPr>
        <p:spPr>
          <a:xfrm>
            <a:off x="1035169" y="439948"/>
            <a:ext cx="9920377" cy="9658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dirty="0"/>
              <a:t>ENCRYPTED COLUMNS</a:t>
            </a:r>
          </a:p>
        </p:txBody>
      </p:sp>
      <p:sp>
        <p:nvSpPr>
          <p:cNvPr id="3" name="TextBox 2">
            <a:extLst>
              <a:ext uri="{FF2B5EF4-FFF2-40B4-BE49-F238E27FC236}">
                <a16:creationId xmlns:a16="http://schemas.microsoft.com/office/drawing/2014/main" id="{F6C445DF-88C1-417E-BF7F-0F0E8FC191A6}"/>
              </a:ext>
            </a:extLst>
          </p:cNvPr>
          <p:cNvSpPr txBox="1"/>
          <p:nvPr/>
        </p:nvSpPr>
        <p:spPr>
          <a:xfrm>
            <a:off x="1431985" y="1889185"/>
            <a:ext cx="9834113" cy="646331"/>
          </a:xfrm>
          <a:prstGeom prst="rect">
            <a:avLst/>
          </a:prstGeom>
          <a:noFill/>
        </p:spPr>
        <p:txBody>
          <a:bodyPr wrap="square" rtlCol="0">
            <a:spAutoFit/>
          </a:bodyPr>
          <a:lstStyle/>
          <a:p>
            <a:r>
              <a:rPr lang="en-US" dirty="0"/>
              <a:t>Column level encryptions enables us to keep our secret columns encrypted and protect anyone else from snooping into our database!</a:t>
            </a:r>
          </a:p>
        </p:txBody>
      </p:sp>
      <p:pic>
        <p:nvPicPr>
          <p:cNvPr id="2052" name="Picture 4" descr="Image result for top secret">
            <a:extLst>
              <a:ext uri="{FF2B5EF4-FFF2-40B4-BE49-F238E27FC236}">
                <a16:creationId xmlns:a16="http://schemas.microsoft.com/office/drawing/2014/main" id="{9001A939-9661-4B24-B656-007677F66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985" y="2620991"/>
            <a:ext cx="2235679" cy="223567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381D7F8-E2B1-468B-8216-B44E90C2A3E3}"/>
              </a:ext>
            </a:extLst>
          </p:cNvPr>
          <p:cNvPicPr>
            <a:picLocks noChangeAspect="1"/>
          </p:cNvPicPr>
          <p:nvPr/>
        </p:nvPicPr>
        <p:blipFill>
          <a:blip r:embed="rId3"/>
          <a:stretch>
            <a:fillRect/>
          </a:stretch>
        </p:blipFill>
        <p:spPr>
          <a:xfrm>
            <a:off x="3838754" y="2535515"/>
            <a:ext cx="3502325" cy="4098875"/>
          </a:xfrm>
          <a:prstGeom prst="rect">
            <a:avLst/>
          </a:prstGeom>
        </p:spPr>
      </p:pic>
      <p:sp>
        <p:nvSpPr>
          <p:cNvPr id="5" name="Arrow: Left 4">
            <a:extLst>
              <a:ext uri="{FF2B5EF4-FFF2-40B4-BE49-F238E27FC236}">
                <a16:creationId xmlns:a16="http://schemas.microsoft.com/office/drawing/2014/main" id="{311DCDDD-3486-4DAF-9652-CA549AF26B26}"/>
              </a:ext>
            </a:extLst>
          </p:cNvPr>
          <p:cNvSpPr/>
          <p:nvPr/>
        </p:nvSpPr>
        <p:spPr>
          <a:xfrm>
            <a:off x="7548113" y="2777706"/>
            <a:ext cx="543464" cy="3191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0172B0F-50CA-4826-B189-FBA2A9363FED}"/>
              </a:ext>
            </a:extLst>
          </p:cNvPr>
          <p:cNvSpPr txBox="1"/>
          <p:nvPr/>
        </p:nvSpPr>
        <p:spPr>
          <a:xfrm>
            <a:off x="8091577" y="2696773"/>
            <a:ext cx="2173857" cy="784830"/>
          </a:xfrm>
          <a:prstGeom prst="rect">
            <a:avLst/>
          </a:prstGeom>
          <a:noFill/>
        </p:spPr>
        <p:txBody>
          <a:bodyPr wrap="square" rtlCol="0">
            <a:spAutoFit/>
          </a:bodyPr>
          <a:lstStyle/>
          <a:p>
            <a:r>
              <a:rPr lang="en-US" sz="1500" dirty="0"/>
              <a:t>This very long code provides a very subtle effect</a:t>
            </a:r>
          </a:p>
        </p:txBody>
      </p:sp>
      <p:pic>
        <p:nvPicPr>
          <p:cNvPr id="7" name="Picture 6">
            <a:extLst>
              <a:ext uri="{FF2B5EF4-FFF2-40B4-BE49-F238E27FC236}">
                <a16:creationId xmlns:a16="http://schemas.microsoft.com/office/drawing/2014/main" id="{B129CFED-136B-484B-B48F-53B4C0553030}"/>
              </a:ext>
            </a:extLst>
          </p:cNvPr>
          <p:cNvPicPr>
            <a:picLocks noChangeAspect="1"/>
          </p:cNvPicPr>
          <p:nvPr/>
        </p:nvPicPr>
        <p:blipFill>
          <a:blip r:embed="rId4"/>
          <a:stretch>
            <a:fillRect/>
          </a:stretch>
        </p:blipFill>
        <p:spPr>
          <a:xfrm>
            <a:off x="7654537" y="5313505"/>
            <a:ext cx="4186621" cy="1205458"/>
          </a:xfrm>
          <a:prstGeom prst="rect">
            <a:avLst/>
          </a:prstGeom>
        </p:spPr>
      </p:pic>
      <p:sp>
        <p:nvSpPr>
          <p:cNvPr id="8" name="Arrow: Down 7">
            <a:extLst>
              <a:ext uri="{FF2B5EF4-FFF2-40B4-BE49-F238E27FC236}">
                <a16:creationId xmlns:a16="http://schemas.microsoft.com/office/drawing/2014/main" id="{5887FB8B-3CE9-4B3D-A889-F846F3CCE788}"/>
              </a:ext>
            </a:extLst>
          </p:cNvPr>
          <p:cNvSpPr/>
          <p:nvPr/>
        </p:nvSpPr>
        <p:spPr>
          <a:xfrm>
            <a:off x="9644331" y="426293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CD4F7D3-0847-4D9E-B27D-C8FC012611AA}"/>
              </a:ext>
            </a:extLst>
          </p:cNvPr>
          <p:cNvSpPr txBox="1"/>
          <p:nvPr/>
        </p:nvSpPr>
        <p:spPr>
          <a:xfrm>
            <a:off x="8393501" y="3913748"/>
            <a:ext cx="3303917" cy="323165"/>
          </a:xfrm>
          <a:prstGeom prst="rect">
            <a:avLst/>
          </a:prstGeom>
          <a:noFill/>
        </p:spPr>
        <p:txBody>
          <a:bodyPr wrap="square" rtlCol="0">
            <a:spAutoFit/>
          </a:bodyPr>
          <a:lstStyle/>
          <a:p>
            <a:r>
              <a:rPr lang="en-US" sz="1500" dirty="0" err="1"/>
              <a:t>Whooosh</a:t>
            </a:r>
            <a:r>
              <a:rPr lang="en-US" sz="1500" dirty="0"/>
              <a:t>! All passwords invisible !!</a:t>
            </a:r>
          </a:p>
        </p:txBody>
      </p:sp>
    </p:spTree>
    <p:extLst>
      <p:ext uri="{BB962C8B-B14F-4D97-AF65-F5344CB8AC3E}">
        <p14:creationId xmlns:p14="http://schemas.microsoft.com/office/powerpoint/2010/main" val="3558927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Freeform 6">
            <a:extLst>
              <a:ext uri="{FF2B5EF4-FFF2-40B4-BE49-F238E27FC236}">
                <a16:creationId xmlns:a16="http://schemas.microsoft.com/office/drawing/2014/main" id="{1DF61F47-37EC-408A-BDC8-E491FB5E5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42" name="Rectangle 41">
            <a:extLst>
              <a:ext uri="{FF2B5EF4-FFF2-40B4-BE49-F238E27FC236}">
                <a16:creationId xmlns:a16="http://schemas.microsoft.com/office/drawing/2014/main" id="{68157995-9098-42A2-8E36-8BA9015D7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4" name="Rectangle 43">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AC9EA4A-A99F-4690-9526-5145B2975BB3}"/>
              </a:ext>
            </a:extLst>
          </p:cNvPr>
          <p:cNvSpPr>
            <a:spLocks noGrp="1"/>
          </p:cNvSpPr>
          <p:nvPr>
            <p:ph type="title"/>
          </p:nvPr>
        </p:nvSpPr>
        <p:spPr>
          <a:xfrm>
            <a:off x="761996" y="344285"/>
            <a:ext cx="10668004" cy="1113295"/>
          </a:xfrm>
        </p:spPr>
        <p:txBody>
          <a:bodyPr vert="horz" lIns="91440" tIns="45720" rIns="91440" bIns="45720" rtlCol="0" anchor="b">
            <a:normAutofit/>
          </a:bodyPr>
          <a:lstStyle/>
          <a:p>
            <a:pPr algn="ctr"/>
            <a:r>
              <a:rPr lang="en-US" dirty="0"/>
              <a:t>Functions and triggers</a:t>
            </a:r>
          </a:p>
        </p:txBody>
      </p:sp>
      <p:sp>
        <p:nvSpPr>
          <p:cNvPr id="2" name="Rectangle 1">
            <a:extLst>
              <a:ext uri="{FF2B5EF4-FFF2-40B4-BE49-F238E27FC236}">
                <a16:creationId xmlns:a16="http://schemas.microsoft.com/office/drawing/2014/main" id="{F5274E74-8A20-4D19-9B26-607E9F18DE27}"/>
              </a:ext>
            </a:extLst>
          </p:cNvPr>
          <p:cNvSpPr/>
          <p:nvPr/>
        </p:nvSpPr>
        <p:spPr>
          <a:xfrm>
            <a:off x="761996" y="1785257"/>
            <a:ext cx="10668004" cy="3894183"/>
          </a:xfrm>
          <a:prstGeom prst="rect">
            <a:avLst/>
          </a:prstGeom>
        </p:spPr>
        <p:txBody>
          <a:bodyPr vert="horz" lIns="91440" tIns="45720" rIns="91440" bIns="45720" rtlCol="0">
            <a:normAutofit fontScale="85000" lnSpcReduction="20000"/>
          </a:bodyPr>
          <a:lstStyle/>
          <a:p>
            <a:pPr indent="-228600" defTabSz="914400">
              <a:spcBef>
                <a:spcPts val="700"/>
              </a:spcBef>
              <a:buClr>
                <a:schemeClr val="tx2"/>
              </a:buClr>
            </a:pPr>
            <a:r>
              <a:rPr lang="en-US" sz="1500" dirty="0">
                <a:solidFill>
                  <a:schemeClr val="tx1">
                    <a:lumMod val="65000"/>
                    <a:lumOff val="35000"/>
                  </a:schemeClr>
                </a:solidFill>
              </a:rPr>
              <a:t>FUNCTION </a:t>
            </a:r>
            <a:r>
              <a:rPr lang="en-US" sz="1500" b="1" dirty="0" err="1">
                <a:solidFill>
                  <a:schemeClr val="tx1">
                    <a:lumMod val="65000"/>
                    <a:lumOff val="35000"/>
                  </a:schemeClr>
                </a:solidFill>
              </a:rPr>
              <a:t>CalcLinePrice</a:t>
            </a:r>
            <a:endParaRPr lang="en-US" sz="1500" b="1" dirty="0">
              <a:solidFill>
                <a:schemeClr val="tx1">
                  <a:lumMod val="65000"/>
                  <a:lumOff val="35000"/>
                </a:schemeClr>
              </a:solidFill>
            </a:endParaRPr>
          </a:p>
          <a:p>
            <a:pPr indent="-228600" defTabSz="914400">
              <a:spcBef>
                <a:spcPts val="700"/>
              </a:spcBef>
              <a:buClr>
                <a:schemeClr val="tx2"/>
              </a:buClr>
            </a:pPr>
            <a:r>
              <a:rPr lang="en-US" sz="1500" b="1" dirty="0">
                <a:solidFill>
                  <a:schemeClr val="tx1">
                    <a:lumMod val="65000"/>
                    <a:lumOff val="35000"/>
                  </a:schemeClr>
                </a:solidFill>
              </a:rPr>
              <a:t>It appends a computed column line price to the table Foodbank Transaction which provides a item wise, order or donation value according to the unit( Weight or Quantity) in which they are ordered or donated</a:t>
            </a:r>
          </a:p>
          <a:p>
            <a:pPr indent="-228600" defTabSz="914400">
              <a:spcBef>
                <a:spcPts val="700"/>
              </a:spcBef>
              <a:buClr>
                <a:schemeClr val="tx2"/>
              </a:buClr>
            </a:pPr>
            <a:r>
              <a:rPr lang="en-US" sz="1500" dirty="0">
                <a:solidFill>
                  <a:schemeClr val="tx1">
                    <a:lumMod val="65000"/>
                    <a:lumOff val="35000"/>
                  </a:schemeClr>
                </a:solidFill>
              </a:rPr>
              <a:t>ALTER TABLE FOODBANK_TRANSACTIONADD </a:t>
            </a:r>
            <a:r>
              <a:rPr lang="en-US" sz="1500" dirty="0" err="1">
                <a:solidFill>
                  <a:schemeClr val="tx1">
                    <a:lumMod val="65000"/>
                    <a:lumOff val="35000"/>
                  </a:schemeClr>
                </a:solidFill>
              </a:rPr>
              <a:t>LinePrice</a:t>
            </a:r>
            <a:r>
              <a:rPr lang="en-US" sz="1500" dirty="0">
                <a:solidFill>
                  <a:schemeClr val="tx1">
                    <a:lumMod val="65000"/>
                    <a:lumOff val="35000"/>
                  </a:schemeClr>
                </a:solidFill>
              </a:rPr>
              <a:t> AS (</a:t>
            </a:r>
            <a:r>
              <a:rPr lang="en-US" sz="1500" dirty="0" err="1">
                <a:solidFill>
                  <a:schemeClr val="tx1">
                    <a:lumMod val="65000"/>
                    <a:lumOff val="35000"/>
                  </a:schemeClr>
                </a:solidFill>
              </a:rPr>
              <a:t>dbo.fn_CalcLinePrice</a:t>
            </a:r>
            <a:r>
              <a:rPr lang="en-US" sz="1500" dirty="0">
                <a:solidFill>
                  <a:schemeClr val="tx1">
                    <a:lumMod val="65000"/>
                    <a:lumOff val="35000"/>
                  </a:schemeClr>
                </a:solidFill>
              </a:rPr>
              <a:t>(</a:t>
            </a:r>
            <a:r>
              <a:rPr lang="en-US" sz="1500" dirty="0" err="1">
                <a:solidFill>
                  <a:schemeClr val="tx1">
                    <a:lumMod val="65000"/>
                    <a:lumOff val="35000"/>
                  </a:schemeClr>
                </a:solidFill>
              </a:rPr>
              <a:t>FoodbankTxID</a:t>
            </a:r>
            <a:r>
              <a:rPr lang="en-US" sz="1500" dirty="0">
                <a:solidFill>
                  <a:schemeClr val="tx1">
                    <a:lumMod val="65000"/>
                    <a:lumOff val="35000"/>
                  </a:schemeClr>
                </a:solidFill>
              </a:rPr>
              <a:t>));</a:t>
            </a:r>
          </a:p>
          <a:p>
            <a:pPr indent="-228600" defTabSz="914400">
              <a:spcBef>
                <a:spcPts val="700"/>
              </a:spcBef>
              <a:buClr>
                <a:schemeClr val="tx2"/>
              </a:buClr>
            </a:pPr>
            <a:endParaRPr lang="en-US" sz="1500" dirty="0">
              <a:solidFill>
                <a:schemeClr val="tx1">
                  <a:lumMod val="65000"/>
                  <a:lumOff val="35000"/>
                </a:schemeClr>
              </a:solidFill>
            </a:endParaRPr>
          </a:p>
          <a:p>
            <a:pPr indent="-228600" defTabSz="914400">
              <a:spcBef>
                <a:spcPts val="700"/>
              </a:spcBef>
              <a:buClr>
                <a:schemeClr val="tx2"/>
              </a:buClr>
            </a:pPr>
            <a:r>
              <a:rPr lang="en-US" sz="1500" dirty="0">
                <a:solidFill>
                  <a:schemeClr val="tx1">
                    <a:lumMod val="65000"/>
                    <a:lumOff val="35000"/>
                  </a:schemeClr>
                </a:solidFill>
              </a:rPr>
              <a:t>FUNCTION </a:t>
            </a:r>
            <a:r>
              <a:rPr lang="en-US" sz="1500" b="1" dirty="0" err="1">
                <a:solidFill>
                  <a:schemeClr val="tx1">
                    <a:lumMod val="65000"/>
                    <a:lumOff val="35000"/>
                  </a:schemeClr>
                </a:solidFill>
              </a:rPr>
              <a:t>AllowOrders</a:t>
            </a:r>
            <a:endParaRPr lang="en-US" sz="1500" b="1" dirty="0">
              <a:solidFill>
                <a:schemeClr val="tx1">
                  <a:lumMod val="65000"/>
                  <a:lumOff val="35000"/>
                </a:schemeClr>
              </a:solidFill>
            </a:endParaRPr>
          </a:p>
          <a:p>
            <a:pPr indent="-228600" defTabSz="914400">
              <a:spcBef>
                <a:spcPts val="700"/>
              </a:spcBef>
              <a:buClr>
                <a:schemeClr val="tx2"/>
              </a:buClr>
            </a:pPr>
            <a:r>
              <a:rPr lang="en-US" sz="1500" b="1" dirty="0">
                <a:solidFill>
                  <a:schemeClr val="tx1">
                    <a:lumMod val="65000"/>
                    <a:lumOff val="35000"/>
                  </a:schemeClr>
                </a:solidFill>
              </a:rPr>
              <a:t>This function adds a constraint on the Orders table, which prevents an order when order amount is greater than the quantity available in the inventory, is placed </a:t>
            </a:r>
          </a:p>
          <a:p>
            <a:pPr indent="-228600" defTabSz="914400">
              <a:spcBef>
                <a:spcPts val="700"/>
              </a:spcBef>
              <a:buClr>
                <a:schemeClr val="tx2"/>
              </a:buClr>
            </a:pPr>
            <a:r>
              <a:rPr lang="en-US" sz="1500" dirty="0">
                <a:solidFill>
                  <a:schemeClr val="tx1">
                    <a:lumMod val="65000"/>
                    <a:lumOff val="35000"/>
                  </a:schemeClr>
                </a:solidFill>
              </a:rPr>
              <a:t>ALTER TABLE ORDERS ADD CONSTRAINT </a:t>
            </a:r>
            <a:r>
              <a:rPr lang="en-US" sz="1500" dirty="0" err="1">
                <a:solidFill>
                  <a:schemeClr val="tx1">
                    <a:lumMod val="65000"/>
                    <a:lumOff val="35000"/>
                  </a:schemeClr>
                </a:solidFill>
              </a:rPr>
              <a:t>BanOrders</a:t>
            </a:r>
            <a:r>
              <a:rPr lang="en-US" sz="1500" dirty="0">
                <a:solidFill>
                  <a:schemeClr val="tx1">
                    <a:lumMod val="65000"/>
                    <a:lumOff val="35000"/>
                  </a:schemeClr>
                </a:solidFill>
              </a:rPr>
              <a:t> CHECK (</a:t>
            </a:r>
            <a:r>
              <a:rPr lang="en-US" sz="1500" dirty="0" err="1">
                <a:solidFill>
                  <a:schemeClr val="tx1">
                    <a:lumMod val="65000"/>
                    <a:lumOff val="35000"/>
                  </a:schemeClr>
                </a:solidFill>
              </a:rPr>
              <a:t>dbo.AllowOrders</a:t>
            </a:r>
            <a:r>
              <a:rPr lang="en-US" sz="1500" dirty="0">
                <a:solidFill>
                  <a:schemeClr val="tx1">
                    <a:lumMod val="65000"/>
                    <a:lumOff val="35000"/>
                  </a:schemeClr>
                </a:solidFill>
              </a:rPr>
              <a:t>(</a:t>
            </a:r>
            <a:r>
              <a:rPr lang="en-US" sz="1500" dirty="0" err="1">
                <a:solidFill>
                  <a:schemeClr val="tx1">
                    <a:lumMod val="65000"/>
                    <a:lumOff val="35000"/>
                  </a:schemeClr>
                </a:solidFill>
              </a:rPr>
              <a:t>InventoryID</a:t>
            </a:r>
            <a:r>
              <a:rPr lang="en-US" sz="1500" dirty="0">
                <a:solidFill>
                  <a:schemeClr val="tx1">
                    <a:lumMod val="65000"/>
                    <a:lumOff val="35000"/>
                  </a:schemeClr>
                </a:solidFill>
              </a:rPr>
              <a:t>, Quantity, Weight) != 0);</a:t>
            </a:r>
          </a:p>
          <a:p>
            <a:pPr indent="-228600" defTabSz="914400">
              <a:spcBef>
                <a:spcPts val="700"/>
              </a:spcBef>
              <a:buClr>
                <a:schemeClr val="tx2"/>
              </a:buClr>
            </a:pPr>
            <a:endParaRPr lang="en-US" sz="1500" dirty="0">
              <a:solidFill>
                <a:schemeClr val="tx1">
                  <a:lumMod val="65000"/>
                  <a:lumOff val="35000"/>
                </a:schemeClr>
              </a:solidFill>
            </a:endParaRPr>
          </a:p>
          <a:p>
            <a:pPr indent="-228600" defTabSz="914400">
              <a:spcBef>
                <a:spcPts val="700"/>
              </a:spcBef>
              <a:buClr>
                <a:schemeClr val="tx2"/>
              </a:buClr>
            </a:pPr>
            <a:r>
              <a:rPr lang="en-US" sz="1500" dirty="0">
                <a:solidFill>
                  <a:schemeClr val="tx1">
                    <a:lumMod val="65000"/>
                    <a:lumOff val="35000"/>
                  </a:schemeClr>
                </a:solidFill>
              </a:rPr>
              <a:t>FUNCTION </a:t>
            </a:r>
            <a:r>
              <a:rPr lang="en-US" sz="1500" b="1" dirty="0" err="1">
                <a:solidFill>
                  <a:schemeClr val="tx1">
                    <a:lumMod val="65000"/>
                    <a:lumOff val="35000"/>
                  </a:schemeClr>
                </a:solidFill>
              </a:rPr>
              <a:t>AllowDonation</a:t>
            </a:r>
            <a:endParaRPr lang="en-US" sz="1500" b="1" dirty="0">
              <a:solidFill>
                <a:schemeClr val="tx1">
                  <a:lumMod val="65000"/>
                  <a:lumOff val="35000"/>
                </a:schemeClr>
              </a:solidFill>
            </a:endParaRPr>
          </a:p>
          <a:p>
            <a:pPr indent="-228600" defTabSz="914400">
              <a:spcBef>
                <a:spcPts val="700"/>
              </a:spcBef>
              <a:buClr>
                <a:schemeClr val="tx2"/>
              </a:buClr>
            </a:pPr>
            <a:r>
              <a:rPr lang="en-US" sz="1500" b="1" dirty="0">
                <a:solidFill>
                  <a:schemeClr val="tx1">
                    <a:lumMod val="65000"/>
                    <a:lumOff val="35000"/>
                  </a:schemeClr>
                </a:solidFill>
              </a:rPr>
              <a:t>This table level constraint prevents donations on an inactive foodbank</a:t>
            </a:r>
          </a:p>
          <a:p>
            <a:pPr indent="-228600" defTabSz="914400">
              <a:spcBef>
                <a:spcPts val="700"/>
              </a:spcBef>
              <a:buClr>
                <a:schemeClr val="tx2"/>
              </a:buClr>
            </a:pPr>
            <a:r>
              <a:rPr lang="en-US" sz="1500" dirty="0">
                <a:solidFill>
                  <a:schemeClr val="tx1">
                    <a:lumMod val="65000"/>
                    <a:lumOff val="35000"/>
                  </a:schemeClr>
                </a:solidFill>
              </a:rPr>
              <a:t>ALTER TABLE DONATIONS ADD CONSTRAINT </a:t>
            </a:r>
            <a:r>
              <a:rPr lang="en-US" sz="1500" dirty="0" err="1">
                <a:solidFill>
                  <a:schemeClr val="tx1">
                    <a:lumMod val="65000"/>
                    <a:lumOff val="35000"/>
                  </a:schemeClr>
                </a:solidFill>
              </a:rPr>
              <a:t>BanDonation</a:t>
            </a:r>
            <a:r>
              <a:rPr lang="en-US" sz="1500" dirty="0">
                <a:solidFill>
                  <a:schemeClr val="tx1">
                    <a:lumMod val="65000"/>
                    <a:lumOff val="35000"/>
                  </a:schemeClr>
                </a:solidFill>
              </a:rPr>
              <a:t> CHECK (</a:t>
            </a:r>
            <a:r>
              <a:rPr lang="en-US" sz="1500" dirty="0" err="1">
                <a:solidFill>
                  <a:schemeClr val="tx1">
                    <a:lumMod val="65000"/>
                    <a:lumOff val="35000"/>
                  </a:schemeClr>
                </a:solidFill>
              </a:rPr>
              <a:t>dbo.AllowDonation</a:t>
            </a:r>
            <a:r>
              <a:rPr lang="en-US" sz="1500" dirty="0">
                <a:solidFill>
                  <a:schemeClr val="tx1">
                    <a:lumMod val="65000"/>
                    <a:lumOff val="35000"/>
                  </a:schemeClr>
                </a:solidFill>
              </a:rPr>
              <a:t>(</a:t>
            </a:r>
            <a:r>
              <a:rPr lang="en-US" sz="1500" dirty="0" err="1">
                <a:solidFill>
                  <a:schemeClr val="tx1">
                    <a:lumMod val="65000"/>
                    <a:lumOff val="35000"/>
                  </a:schemeClr>
                </a:solidFill>
              </a:rPr>
              <a:t>InventoryID</a:t>
            </a:r>
            <a:r>
              <a:rPr lang="en-US" sz="1500" dirty="0">
                <a:solidFill>
                  <a:schemeClr val="tx1">
                    <a:lumMod val="65000"/>
                    <a:lumOff val="35000"/>
                  </a:schemeClr>
                </a:solidFill>
              </a:rPr>
              <a:t>) != 0);</a:t>
            </a:r>
          </a:p>
          <a:p>
            <a:pPr indent="-228600" defTabSz="914400">
              <a:spcBef>
                <a:spcPts val="700"/>
              </a:spcBef>
              <a:buClr>
                <a:schemeClr val="tx2"/>
              </a:buClr>
            </a:pPr>
            <a:endParaRPr lang="en-US" sz="1500" dirty="0">
              <a:solidFill>
                <a:schemeClr val="tx1">
                  <a:lumMod val="65000"/>
                  <a:lumOff val="35000"/>
                </a:schemeClr>
              </a:solidFill>
            </a:endParaRPr>
          </a:p>
          <a:p>
            <a:pPr indent="-228600" defTabSz="914400">
              <a:spcBef>
                <a:spcPts val="700"/>
              </a:spcBef>
              <a:buClr>
                <a:schemeClr val="tx2"/>
              </a:buClr>
            </a:pPr>
            <a:r>
              <a:rPr lang="en-US" sz="1500" dirty="0">
                <a:solidFill>
                  <a:schemeClr val="tx1">
                    <a:lumMod val="65000"/>
                    <a:lumOff val="35000"/>
                  </a:schemeClr>
                </a:solidFill>
              </a:rPr>
              <a:t>TRIGGER </a:t>
            </a:r>
            <a:r>
              <a:rPr lang="en-US" sz="1500" b="1" dirty="0" err="1">
                <a:solidFill>
                  <a:schemeClr val="tx1">
                    <a:lumMod val="65000"/>
                    <a:lumOff val="35000"/>
                  </a:schemeClr>
                </a:solidFill>
              </a:rPr>
              <a:t>AddFunds</a:t>
            </a:r>
            <a:r>
              <a:rPr lang="en-US" sz="1500" b="1" dirty="0">
                <a:solidFill>
                  <a:schemeClr val="tx1">
                    <a:lumMod val="65000"/>
                    <a:lumOff val="35000"/>
                  </a:schemeClr>
                </a:solidFill>
              </a:rPr>
              <a:t>   </a:t>
            </a:r>
            <a:r>
              <a:rPr lang="en-US" sz="1500" dirty="0">
                <a:solidFill>
                  <a:schemeClr val="tx1">
                    <a:lumMod val="65000"/>
                    <a:lumOff val="35000"/>
                  </a:schemeClr>
                </a:solidFill>
              </a:rPr>
              <a:t>ON FUND_RAISER   AFTER INSERT</a:t>
            </a:r>
          </a:p>
          <a:p>
            <a:pPr indent="-228600" defTabSz="914400">
              <a:spcBef>
                <a:spcPts val="700"/>
              </a:spcBef>
              <a:buClr>
                <a:schemeClr val="tx2"/>
              </a:buClr>
            </a:pPr>
            <a:r>
              <a:rPr lang="en-US" sz="1500" b="1" dirty="0">
                <a:solidFill>
                  <a:schemeClr val="tx1">
                    <a:lumMod val="65000"/>
                    <a:lumOff val="35000"/>
                  </a:schemeClr>
                </a:solidFill>
              </a:rPr>
              <a:t>Updates  funds column in Foodbank entity on new entry in fundraiser entity</a:t>
            </a:r>
          </a:p>
        </p:txBody>
      </p:sp>
      <p:sp>
        <p:nvSpPr>
          <p:cNvPr id="46" name="Freeform: Shape 45">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26322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D17CD7-01B2-42A0-9762-0C2517A4BCD7}"/>
              </a:ext>
            </a:extLst>
          </p:cNvPr>
          <p:cNvSpPr/>
          <p:nvPr/>
        </p:nvSpPr>
        <p:spPr>
          <a:xfrm>
            <a:off x="911142" y="1775823"/>
            <a:ext cx="10544175" cy="3306354"/>
          </a:xfrm>
          <a:prstGeom prst="rect">
            <a:avLst/>
          </a:prstGeom>
        </p:spPr>
        <p:txBody>
          <a:bodyPr wrap="square">
            <a:spAutoFit/>
          </a:bodyPr>
          <a:lstStyle/>
          <a:p>
            <a:pPr marL="742950" lvl="1" indent="-285750">
              <a:lnSpc>
                <a:spcPct val="150000"/>
              </a:lnSpc>
              <a:buFont typeface="Arial" panose="020B0604020202020204" pitchFamily="34" charset="0"/>
              <a:buChar char="•"/>
            </a:pPr>
            <a:r>
              <a:rPr lang="en-US" sz="1500" b="1" dirty="0" err="1"/>
              <a:t>vDisplayInActiveFoodBanks</a:t>
            </a:r>
            <a:r>
              <a:rPr lang="en-US" sz="1500" dirty="0"/>
              <a:t> : This View displays the inactive Food Banks in the database and help us in identifying Inactive Foodbanks that can be filtered out from day to day operations</a:t>
            </a:r>
          </a:p>
          <a:p>
            <a:pPr lvl="2">
              <a:lnSpc>
                <a:spcPct val="150000"/>
              </a:lnSpc>
            </a:pPr>
            <a:r>
              <a:rPr lang="en-US" sz="1200" dirty="0"/>
              <a:t>CREATE VIEW </a:t>
            </a:r>
            <a:r>
              <a:rPr lang="en-US" sz="1200" dirty="0" err="1"/>
              <a:t>vDisplayInActiveFoodBanks</a:t>
            </a:r>
            <a:endParaRPr lang="en-US" sz="1200" dirty="0"/>
          </a:p>
          <a:p>
            <a:pPr lvl="2">
              <a:lnSpc>
                <a:spcPct val="150000"/>
              </a:lnSpc>
            </a:pPr>
            <a:r>
              <a:rPr lang="en-US" sz="1200" dirty="0"/>
              <a:t>AS</a:t>
            </a:r>
          </a:p>
          <a:p>
            <a:pPr lvl="2">
              <a:lnSpc>
                <a:spcPct val="150000"/>
              </a:lnSpc>
            </a:pPr>
            <a:r>
              <a:rPr lang="en-US" sz="1200" dirty="0"/>
              <a:t>SELECT </a:t>
            </a:r>
            <a:r>
              <a:rPr lang="en-US" sz="1200" dirty="0" err="1"/>
              <a:t>fb.Name</a:t>
            </a:r>
            <a:r>
              <a:rPr lang="en-US" sz="1200" dirty="0"/>
              <a:t> AS 'Food Bank',  CONCAT(</a:t>
            </a:r>
            <a:r>
              <a:rPr lang="en-US" sz="1200" dirty="0" err="1"/>
              <a:t>addr.Street</a:t>
            </a:r>
            <a:r>
              <a:rPr lang="en-US" sz="1200" dirty="0"/>
              <a:t>,', ', </a:t>
            </a:r>
            <a:r>
              <a:rPr lang="en-US" sz="1200" dirty="0" err="1"/>
              <a:t>addr.City</a:t>
            </a:r>
            <a:r>
              <a:rPr lang="en-US" sz="1200" dirty="0"/>
              <a:t>,', ', </a:t>
            </a:r>
            <a:r>
              <a:rPr lang="en-US" sz="1200" dirty="0" err="1"/>
              <a:t>addr.Zip</a:t>
            </a:r>
            <a:r>
              <a:rPr lang="en-US" sz="1200" dirty="0"/>
              <a:t>) AS 'Address', </a:t>
            </a:r>
            <a:r>
              <a:rPr lang="en-US" sz="1200" dirty="0" err="1"/>
              <a:t>fb.Funds</a:t>
            </a:r>
            <a:r>
              <a:rPr lang="en-US" sz="1200" dirty="0"/>
              <a:t> AS 'Total Funds Raised'</a:t>
            </a:r>
          </a:p>
          <a:p>
            <a:pPr lvl="2">
              <a:lnSpc>
                <a:spcPct val="150000"/>
              </a:lnSpc>
            </a:pPr>
            <a:r>
              <a:rPr lang="en-US" sz="1200" dirty="0"/>
              <a:t>FROM </a:t>
            </a:r>
            <a:r>
              <a:rPr lang="en-US" sz="1200" dirty="0" err="1"/>
              <a:t>FoodBank</a:t>
            </a:r>
            <a:r>
              <a:rPr lang="en-US" sz="1200" dirty="0"/>
              <a:t> fb</a:t>
            </a:r>
          </a:p>
          <a:p>
            <a:pPr lvl="2">
              <a:lnSpc>
                <a:spcPct val="150000"/>
              </a:lnSpc>
            </a:pPr>
            <a:r>
              <a:rPr lang="en-US" sz="1200" dirty="0"/>
              <a:t>JOIN Address </a:t>
            </a:r>
            <a:r>
              <a:rPr lang="en-US" sz="1200" dirty="0" err="1"/>
              <a:t>addr</a:t>
            </a:r>
            <a:endParaRPr lang="en-US" sz="1200" dirty="0"/>
          </a:p>
          <a:p>
            <a:pPr lvl="2">
              <a:lnSpc>
                <a:spcPct val="150000"/>
              </a:lnSpc>
            </a:pPr>
            <a:r>
              <a:rPr lang="en-US" sz="1200" dirty="0"/>
              <a:t>ON </a:t>
            </a:r>
            <a:r>
              <a:rPr lang="en-US" sz="1200" dirty="0" err="1"/>
              <a:t>fb.AddressID</a:t>
            </a:r>
            <a:r>
              <a:rPr lang="en-US" sz="1200" dirty="0"/>
              <a:t> = </a:t>
            </a:r>
            <a:r>
              <a:rPr lang="en-US" sz="1200" dirty="0" err="1"/>
              <a:t>addr.AddressID</a:t>
            </a:r>
            <a:endParaRPr lang="en-US" sz="1200" dirty="0"/>
          </a:p>
          <a:p>
            <a:pPr lvl="2">
              <a:lnSpc>
                <a:spcPct val="150000"/>
              </a:lnSpc>
            </a:pPr>
            <a:r>
              <a:rPr lang="en-US" sz="1200" dirty="0"/>
              <a:t>WHERE </a:t>
            </a:r>
            <a:r>
              <a:rPr lang="en-US" sz="1200" dirty="0" err="1"/>
              <a:t>fb.Status</a:t>
            </a:r>
            <a:r>
              <a:rPr lang="en-US" sz="1200" dirty="0"/>
              <a:t> = 'Inactive';</a:t>
            </a:r>
          </a:p>
          <a:p>
            <a:pPr lvl="2">
              <a:lnSpc>
                <a:spcPct val="150000"/>
              </a:lnSpc>
            </a:pPr>
            <a:r>
              <a:rPr lang="en-US" sz="1200" dirty="0"/>
              <a:t>GO;</a:t>
            </a:r>
          </a:p>
          <a:p>
            <a:pPr lvl="1">
              <a:lnSpc>
                <a:spcPct val="150000"/>
              </a:lnSpc>
            </a:pPr>
            <a:endParaRPr lang="en-US" sz="1500" dirty="0"/>
          </a:p>
        </p:txBody>
      </p:sp>
      <p:pic>
        <p:nvPicPr>
          <p:cNvPr id="4" name="Picture 3"/>
          <p:cNvPicPr>
            <a:picLocks noChangeAspect="1"/>
          </p:cNvPicPr>
          <p:nvPr/>
        </p:nvPicPr>
        <p:blipFill>
          <a:blip r:embed="rId2"/>
          <a:stretch>
            <a:fillRect/>
          </a:stretch>
        </p:blipFill>
        <p:spPr>
          <a:xfrm>
            <a:off x="6345088" y="4429035"/>
            <a:ext cx="4280967" cy="2176463"/>
          </a:xfrm>
          <a:prstGeom prst="rect">
            <a:avLst/>
          </a:prstGeom>
        </p:spPr>
      </p:pic>
      <p:sp>
        <p:nvSpPr>
          <p:cNvPr id="5" name="Title 2">
            <a:extLst>
              <a:ext uri="{FF2B5EF4-FFF2-40B4-BE49-F238E27FC236}">
                <a16:creationId xmlns:a16="http://schemas.microsoft.com/office/drawing/2014/main" id="{CEFAF4D7-828A-41DF-A437-C65CF21A1DDF}"/>
              </a:ext>
            </a:extLst>
          </p:cNvPr>
          <p:cNvSpPr txBox="1">
            <a:spLocks/>
          </p:cNvSpPr>
          <p:nvPr/>
        </p:nvSpPr>
        <p:spPr>
          <a:xfrm>
            <a:off x="761996" y="344285"/>
            <a:ext cx="10668004" cy="111329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dirty="0"/>
              <a:t>VIEWS</a:t>
            </a:r>
          </a:p>
        </p:txBody>
      </p:sp>
    </p:spTree>
    <p:extLst>
      <p:ext uri="{BB962C8B-B14F-4D97-AF65-F5344CB8AC3E}">
        <p14:creationId xmlns:p14="http://schemas.microsoft.com/office/powerpoint/2010/main" val="3558127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15C266-35BC-48A3-B512-FE9D5D173AAF}"/>
              </a:ext>
            </a:extLst>
          </p:cNvPr>
          <p:cNvSpPr/>
          <p:nvPr/>
        </p:nvSpPr>
        <p:spPr>
          <a:xfrm>
            <a:off x="923925" y="409575"/>
            <a:ext cx="8220075" cy="6214843"/>
          </a:xfrm>
          <a:prstGeom prst="rect">
            <a:avLst/>
          </a:prstGeom>
        </p:spPr>
        <p:txBody>
          <a:bodyPr wrap="square">
            <a:spAutoFit/>
          </a:bodyPr>
          <a:lstStyle/>
          <a:p>
            <a:pPr marL="742950" lvl="1" indent="-285750">
              <a:lnSpc>
                <a:spcPct val="150000"/>
              </a:lnSpc>
              <a:buFont typeface="Arial" panose="020B0604020202020204" pitchFamily="34" charset="0"/>
              <a:buChar char="•"/>
            </a:pPr>
            <a:r>
              <a:rPr lang="en-US" sz="1500" b="1" dirty="0" err="1"/>
              <a:t>vFoodItemsLeft</a:t>
            </a:r>
            <a:r>
              <a:rPr lang="en-US" sz="1500" dirty="0"/>
              <a:t>: What is a foodbank Inventory management system without a view that tracks Food bank Inventory</a:t>
            </a:r>
          </a:p>
          <a:p>
            <a:pPr marL="742950" lvl="1" indent="-285750">
              <a:lnSpc>
                <a:spcPct val="150000"/>
              </a:lnSpc>
              <a:buFont typeface="Arial" panose="020B0604020202020204" pitchFamily="34" charset="0"/>
              <a:buChar char="•"/>
            </a:pPr>
            <a:r>
              <a:rPr lang="en-US" sz="1500" b="1" dirty="0"/>
              <a:t>Provides comprehensive tracking of food item of  a particular kind remaining in the inventory of  particular food bank !</a:t>
            </a:r>
          </a:p>
          <a:p>
            <a:pPr lvl="2">
              <a:lnSpc>
                <a:spcPct val="150000"/>
              </a:lnSpc>
            </a:pPr>
            <a:r>
              <a:rPr lang="en-US" sz="1200" dirty="0"/>
              <a:t>CREATE VIEW </a:t>
            </a:r>
            <a:r>
              <a:rPr lang="en-US" sz="1200" dirty="0" err="1"/>
              <a:t>vFoodItemsLeft</a:t>
            </a:r>
            <a:endParaRPr lang="en-US" sz="1200" dirty="0"/>
          </a:p>
          <a:p>
            <a:pPr lvl="2">
              <a:lnSpc>
                <a:spcPct val="150000"/>
              </a:lnSpc>
            </a:pPr>
            <a:r>
              <a:rPr lang="en-US" sz="1200" dirty="0"/>
              <a:t>AS</a:t>
            </a:r>
          </a:p>
          <a:p>
            <a:pPr lvl="2">
              <a:lnSpc>
                <a:spcPct val="150000"/>
              </a:lnSpc>
            </a:pPr>
            <a:r>
              <a:rPr lang="en-US" sz="1200" dirty="0"/>
              <a:t>SELECT </a:t>
            </a:r>
            <a:r>
              <a:rPr lang="en-US" sz="1200" dirty="0" err="1"/>
              <a:t>foo.Name</a:t>
            </a:r>
            <a:r>
              <a:rPr lang="en-US" sz="1200" dirty="0"/>
              <a:t> AS 'Food Bank', </a:t>
            </a:r>
            <a:r>
              <a:rPr lang="en-US" sz="1200" dirty="0" err="1"/>
              <a:t>inv.Name</a:t>
            </a:r>
            <a:r>
              <a:rPr lang="en-US" sz="1200" dirty="0"/>
              <a:t> AS 'Food Item', </a:t>
            </a:r>
          </a:p>
          <a:p>
            <a:pPr lvl="2">
              <a:lnSpc>
                <a:spcPct val="150000"/>
              </a:lnSpc>
            </a:pPr>
            <a:r>
              <a:rPr lang="en-US" sz="1200" dirty="0"/>
              <a:t>(ISNULL(il.Quantity,0) - ISNULL(SUM(</a:t>
            </a:r>
            <a:r>
              <a:rPr lang="en-US" sz="1200" dirty="0" err="1"/>
              <a:t>od.Quantity</a:t>
            </a:r>
            <a:r>
              <a:rPr lang="en-US" sz="1200" dirty="0"/>
              <a:t>),0) + ISNULL(SUM(</a:t>
            </a:r>
            <a:r>
              <a:rPr lang="en-US" sz="1200" dirty="0" err="1"/>
              <a:t>do.Quantity</a:t>
            </a:r>
            <a:r>
              <a:rPr lang="en-US" sz="1200" dirty="0"/>
              <a:t>),0)) AS [Total Quantity Left], </a:t>
            </a:r>
          </a:p>
          <a:p>
            <a:pPr lvl="2">
              <a:lnSpc>
                <a:spcPct val="150000"/>
              </a:lnSpc>
            </a:pPr>
            <a:r>
              <a:rPr lang="en-US" sz="1200" dirty="0"/>
              <a:t>(ISNULL(il.Weight,0) - ISNULL(SUM(</a:t>
            </a:r>
            <a:r>
              <a:rPr lang="en-US" sz="1200" dirty="0" err="1"/>
              <a:t>od.Weight</a:t>
            </a:r>
            <a:r>
              <a:rPr lang="en-US" sz="1200" dirty="0"/>
              <a:t>),0) + ISNULL(SUM(</a:t>
            </a:r>
            <a:r>
              <a:rPr lang="en-US" sz="1200" dirty="0" err="1"/>
              <a:t>do.Weight</a:t>
            </a:r>
            <a:r>
              <a:rPr lang="en-US" sz="1200" dirty="0"/>
              <a:t>),0)) AS [Total kgs left]</a:t>
            </a:r>
          </a:p>
          <a:p>
            <a:pPr lvl="2">
              <a:lnSpc>
                <a:spcPct val="150000"/>
              </a:lnSpc>
            </a:pPr>
            <a:r>
              <a:rPr lang="en-US" sz="1200" dirty="0"/>
              <a:t>FROM INVENTORY_LOCATION </a:t>
            </a:r>
            <a:r>
              <a:rPr lang="en-US" sz="1200" dirty="0" err="1"/>
              <a:t>il</a:t>
            </a:r>
            <a:endParaRPr lang="en-US" sz="1200" dirty="0"/>
          </a:p>
          <a:p>
            <a:pPr lvl="2">
              <a:lnSpc>
                <a:spcPct val="150000"/>
              </a:lnSpc>
            </a:pPr>
            <a:r>
              <a:rPr lang="en-US" sz="1200" dirty="0"/>
              <a:t>FULL JOIN ORDERS od</a:t>
            </a:r>
          </a:p>
          <a:p>
            <a:pPr lvl="2">
              <a:lnSpc>
                <a:spcPct val="150000"/>
              </a:lnSpc>
            </a:pPr>
            <a:r>
              <a:rPr lang="en-US" sz="1200" dirty="0"/>
              <a:t>ON </a:t>
            </a:r>
            <a:r>
              <a:rPr lang="en-US" sz="1200" dirty="0" err="1"/>
              <a:t>il.InventoryID</a:t>
            </a:r>
            <a:r>
              <a:rPr lang="en-US" sz="1200" dirty="0"/>
              <a:t> = </a:t>
            </a:r>
            <a:r>
              <a:rPr lang="en-US" sz="1200" dirty="0" err="1"/>
              <a:t>od.InventoryID</a:t>
            </a:r>
            <a:endParaRPr lang="en-US" sz="1200" dirty="0"/>
          </a:p>
          <a:p>
            <a:pPr lvl="2">
              <a:lnSpc>
                <a:spcPct val="150000"/>
              </a:lnSpc>
            </a:pPr>
            <a:r>
              <a:rPr lang="en-US" sz="1200" dirty="0"/>
              <a:t>FULL JOIN DONATIONS do</a:t>
            </a:r>
          </a:p>
          <a:p>
            <a:pPr lvl="2">
              <a:lnSpc>
                <a:spcPct val="150000"/>
              </a:lnSpc>
            </a:pPr>
            <a:r>
              <a:rPr lang="en-US" sz="1200" dirty="0"/>
              <a:t>ON </a:t>
            </a:r>
            <a:r>
              <a:rPr lang="en-US" sz="1200" dirty="0" err="1"/>
              <a:t>il.InventoryID</a:t>
            </a:r>
            <a:r>
              <a:rPr lang="en-US" sz="1200" dirty="0"/>
              <a:t> = </a:t>
            </a:r>
            <a:r>
              <a:rPr lang="en-US" sz="1200" dirty="0" err="1"/>
              <a:t>do.InventoryID</a:t>
            </a:r>
            <a:endParaRPr lang="en-US" sz="1200" dirty="0"/>
          </a:p>
          <a:p>
            <a:pPr lvl="2">
              <a:lnSpc>
                <a:spcPct val="150000"/>
              </a:lnSpc>
            </a:pPr>
            <a:r>
              <a:rPr lang="en-US" sz="1200" dirty="0"/>
              <a:t>JOIN INVENTORY inv</a:t>
            </a:r>
          </a:p>
          <a:p>
            <a:pPr lvl="2">
              <a:lnSpc>
                <a:spcPct val="150000"/>
              </a:lnSpc>
            </a:pPr>
            <a:r>
              <a:rPr lang="en-US" sz="1200" dirty="0"/>
              <a:t>ON </a:t>
            </a:r>
            <a:r>
              <a:rPr lang="en-US" sz="1200" dirty="0" err="1"/>
              <a:t>inv.FoodItemID</a:t>
            </a:r>
            <a:r>
              <a:rPr lang="en-US" sz="1200" dirty="0"/>
              <a:t> = </a:t>
            </a:r>
            <a:r>
              <a:rPr lang="en-US" sz="1200" dirty="0" err="1"/>
              <a:t>il.FoodItemID</a:t>
            </a:r>
            <a:endParaRPr lang="en-US" sz="1200" dirty="0"/>
          </a:p>
          <a:p>
            <a:pPr lvl="2">
              <a:lnSpc>
                <a:spcPct val="150000"/>
              </a:lnSpc>
            </a:pPr>
            <a:r>
              <a:rPr lang="en-US" sz="1200" dirty="0"/>
              <a:t>JOIN FOODBANK foo</a:t>
            </a:r>
          </a:p>
          <a:p>
            <a:pPr lvl="2">
              <a:lnSpc>
                <a:spcPct val="150000"/>
              </a:lnSpc>
            </a:pPr>
            <a:r>
              <a:rPr lang="en-US" sz="1200" dirty="0"/>
              <a:t>ON </a:t>
            </a:r>
            <a:r>
              <a:rPr lang="en-US" sz="1200" dirty="0" err="1"/>
              <a:t>foo.FoodbankID</a:t>
            </a:r>
            <a:r>
              <a:rPr lang="en-US" sz="1200" dirty="0"/>
              <a:t> = </a:t>
            </a:r>
            <a:r>
              <a:rPr lang="en-US" sz="1200" dirty="0" err="1"/>
              <a:t>il.FoodbankID</a:t>
            </a:r>
            <a:endParaRPr lang="en-US" sz="1200" dirty="0"/>
          </a:p>
          <a:p>
            <a:pPr lvl="2">
              <a:lnSpc>
                <a:spcPct val="150000"/>
              </a:lnSpc>
            </a:pPr>
            <a:r>
              <a:rPr lang="en-US" sz="1200" dirty="0"/>
              <a:t>GROUP BY </a:t>
            </a:r>
            <a:r>
              <a:rPr lang="en-US" sz="1200" dirty="0" err="1"/>
              <a:t>il.FoodBankID</a:t>
            </a:r>
            <a:r>
              <a:rPr lang="en-US" sz="1200" dirty="0"/>
              <a:t>, </a:t>
            </a:r>
            <a:r>
              <a:rPr lang="en-US" sz="1200" dirty="0" err="1"/>
              <a:t>il.Quantity</a:t>
            </a:r>
            <a:r>
              <a:rPr lang="en-US" sz="1200" dirty="0"/>
              <a:t>, </a:t>
            </a:r>
            <a:r>
              <a:rPr lang="en-US" sz="1200" dirty="0" err="1"/>
              <a:t>il.Weight</a:t>
            </a:r>
            <a:r>
              <a:rPr lang="en-US" sz="1200" dirty="0"/>
              <a:t>, </a:t>
            </a:r>
            <a:r>
              <a:rPr lang="en-US" sz="1200" dirty="0" err="1"/>
              <a:t>inv.Name</a:t>
            </a:r>
            <a:r>
              <a:rPr lang="en-US" sz="1200" dirty="0"/>
              <a:t>, </a:t>
            </a:r>
            <a:r>
              <a:rPr lang="en-US" sz="1200" dirty="0" err="1"/>
              <a:t>foo.Name</a:t>
            </a:r>
            <a:r>
              <a:rPr lang="en-US" sz="1200" dirty="0"/>
              <a:t>;</a:t>
            </a:r>
          </a:p>
          <a:p>
            <a:pPr lvl="2">
              <a:lnSpc>
                <a:spcPct val="150000"/>
              </a:lnSpc>
            </a:pPr>
            <a:r>
              <a:rPr lang="en-US" sz="1200" dirty="0"/>
              <a:t>GO;</a:t>
            </a:r>
          </a:p>
          <a:p>
            <a:pPr lvl="2">
              <a:lnSpc>
                <a:spcPct val="150000"/>
              </a:lnSpc>
            </a:pPr>
            <a:r>
              <a:rPr lang="en-US" sz="1500" dirty="0"/>
              <a:t>									  			</a:t>
            </a:r>
            <a:endParaRPr lang="en-US" dirty="0"/>
          </a:p>
        </p:txBody>
      </p:sp>
      <p:pic>
        <p:nvPicPr>
          <p:cNvPr id="3" name="Picture 2">
            <a:extLst>
              <a:ext uri="{FF2B5EF4-FFF2-40B4-BE49-F238E27FC236}">
                <a16:creationId xmlns:a16="http://schemas.microsoft.com/office/drawing/2014/main" id="{E294484A-9970-4D78-B89D-0A2939303A7F}"/>
              </a:ext>
            </a:extLst>
          </p:cNvPr>
          <p:cNvPicPr>
            <a:picLocks noChangeAspect="1"/>
          </p:cNvPicPr>
          <p:nvPr/>
        </p:nvPicPr>
        <p:blipFill>
          <a:blip r:embed="rId2"/>
          <a:stretch>
            <a:fillRect/>
          </a:stretch>
        </p:blipFill>
        <p:spPr>
          <a:xfrm>
            <a:off x="6817179" y="3332324"/>
            <a:ext cx="4016031" cy="2954202"/>
          </a:xfrm>
          <a:prstGeom prst="rect">
            <a:avLst/>
          </a:prstGeom>
        </p:spPr>
      </p:pic>
    </p:spTree>
    <p:extLst>
      <p:ext uri="{BB962C8B-B14F-4D97-AF65-F5344CB8AC3E}">
        <p14:creationId xmlns:p14="http://schemas.microsoft.com/office/powerpoint/2010/main" val="875911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D17CD7-01B2-42A0-9762-0C2517A4BCD7}"/>
              </a:ext>
            </a:extLst>
          </p:cNvPr>
          <p:cNvSpPr/>
          <p:nvPr/>
        </p:nvSpPr>
        <p:spPr>
          <a:xfrm>
            <a:off x="923925" y="423651"/>
            <a:ext cx="10415328" cy="6145593"/>
          </a:xfrm>
          <a:prstGeom prst="rect">
            <a:avLst/>
          </a:prstGeom>
        </p:spPr>
        <p:txBody>
          <a:bodyPr wrap="square">
            <a:spAutoFit/>
          </a:bodyPr>
          <a:lstStyle/>
          <a:p>
            <a:pPr marL="742950" lvl="1" indent="-285750">
              <a:lnSpc>
                <a:spcPct val="150000"/>
              </a:lnSpc>
              <a:buFont typeface="Arial" panose="020B0604020202020204" pitchFamily="34" charset="0"/>
              <a:buChar char="•"/>
            </a:pPr>
            <a:r>
              <a:rPr lang="en-US" sz="1500" b="1" dirty="0" err="1"/>
              <a:t>vTotalOrderAmount</a:t>
            </a:r>
            <a:r>
              <a:rPr lang="en-US" sz="1500" dirty="0"/>
              <a:t> </a:t>
            </a:r>
            <a:r>
              <a:rPr lang="en-US" sz="1500" b="1" dirty="0"/>
              <a:t>: </a:t>
            </a:r>
            <a:r>
              <a:rPr lang="en-US" sz="1500" dirty="0"/>
              <a:t>This view displays the Total order amount for each food bank in terms of monetary value and thus helps us keep track of the expenditure of the food bank !</a:t>
            </a:r>
          </a:p>
          <a:p>
            <a:pPr lvl="2">
              <a:lnSpc>
                <a:spcPct val="150000"/>
              </a:lnSpc>
            </a:pPr>
            <a:r>
              <a:rPr lang="en-US" sz="1200" dirty="0"/>
              <a:t>CREATE VIEW </a:t>
            </a:r>
            <a:r>
              <a:rPr lang="en-US" sz="1200" dirty="0" err="1"/>
              <a:t>vTotalOrderAmount</a:t>
            </a:r>
            <a:endParaRPr lang="en-US" sz="1200" dirty="0"/>
          </a:p>
          <a:p>
            <a:pPr lvl="2">
              <a:lnSpc>
                <a:spcPct val="150000"/>
              </a:lnSpc>
            </a:pPr>
            <a:r>
              <a:rPr lang="en-US" sz="1200" dirty="0"/>
              <a:t>AS</a:t>
            </a:r>
          </a:p>
          <a:p>
            <a:pPr lvl="2">
              <a:lnSpc>
                <a:spcPct val="150000"/>
              </a:lnSpc>
            </a:pPr>
            <a:r>
              <a:rPr lang="en-US" sz="1200" dirty="0"/>
              <a:t>SELECT </a:t>
            </a:r>
            <a:r>
              <a:rPr lang="en-US" sz="1200" dirty="0" err="1"/>
              <a:t>fb.Name</a:t>
            </a:r>
            <a:r>
              <a:rPr lang="en-US" sz="1200" dirty="0"/>
              <a:t> AS 'Food Bank',  SUM(</a:t>
            </a:r>
            <a:r>
              <a:rPr lang="en-US" sz="1200" dirty="0" err="1"/>
              <a:t>LinePrice</a:t>
            </a:r>
            <a:r>
              <a:rPr lang="en-US" sz="1200" dirty="0"/>
              <a:t>) AS 'Total Order Amount'</a:t>
            </a:r>
          </a:p>
          <a:p>
            <a:pPr lvl="2">
              <a:lnSpc>
                <a:spcPct val="150000"/>
              </a:lnSpc>
            </a:pPr>
            <a:r>
              <a:rPr lang="en-US" sz="1200" dirty="0"/>
              <a:t>FROM </a:t>
            </a:r>
            <a:r>
              <a:rPr lang="en-US" sz="1200" dirty="0" err="1"/>
              <a:t>FoodBank</a:t>
            </a:r>
            <a:r>
              <a:rPr lang="en-US" sz="1200" dirty="0"/>
              <a:t> fb</a:t>
            </a:r>
          </a:p>
          <a:p>
            <a:pPr lvl="2">
              <a:lnSpc>
                <a:spcPct val="150000"/>
              </a:lnSpc>
            </a:pPr>
            <a:r>
              <a:rPr lang="en-US" sz="1200" dirty="0"/>
              <a:t>JOIN [TRANSACTION HEADER] </a:t>
            </a:r>
            <a:r>
              <a:rPr lang="en-US" sz="1200" dirty="0" err="1"/>
              <a:t>th</a:t>
            </a:r>
            <a:endParaRPr lang="en-US" sz="1200" dirty="0"/>
          </a:p>
          <a:p>
            <a:pPr lvl="2">
              <a:lnSpc>
                <a:spcPct val="150000"/>
              </a:lnSpc>
            </a:pPr>
            <a:r>
              <a:rPr lang="en-US" sz="1200" dirty="0"/>
              <a:t>ON </a:t>
            </a:r>
            <a:r>
              <a:rPr lang="en-US" sz="1200" dirty="0" err="1"/>
              <a:t>fb.FoodbankID</a:t>
            </a:r>
            <a:r>
              <a:rPr lang="en-US" sz="1200" dirty="0"/>
              <a:t> = </a:t>
            </a:r>
            <a:r>
              <a:rPr lang="en-US" sz="1200" dirty="0" err="1"/>
              <a:t>th.FoodbankID</a:t>
            </a:r>
            <a:endParaRPr lang="en-US" sz="1200" dirty="0"/>
          </a:p>
          <a:p>
            <a:pPr lvl="2">
              <a:lnSpc>
                <a:spcPct val="150000"/>
              </a:lnSpc>
            </a:pPr>
            <a:r>
              <a:rPr lang="en-US" sz="1200" dirty="0"/>
              <a:t>JOIN FOODBANK_TRANSACTION ft</a:t>
            </a:r>
          </a:p>
          <a:p>
            <a:pPr lvl="2">
              <a:lnSpc>
                <a:spcPct val="150000"/>
              </a:lnSpc>
            </a:pPr>
            <a:r>
              <a:rPr lang="en-US" sz="1200" dirty="0"/>
              <a:t>ON </a:t>
            </a:r>
            <a:r>
              <a:rPr lang="en-US" sz="1200" dirty="0" err="1"/>
              <a:t>ft.TransactionHeaderID</a:t>
            </a:r>
            <a:r>
              <a:rPr lang="en-US" sz="1200" dirty="0"/>
              <a:t> = </a:t>
            </a:r>
            <a:r>
              <a:rPr lang="en-US" sz="1200" dirty="0" err="1"/>
              <a:t>th.TransactionHeaderID</a:t>
            </a:r>
            <a:endParaRPr lang="en-US" sz="1200" dirty="0"/>
          </a:p>
          <a:p>
            <a:pPr lvl="2">
              <a:lnSpc>
                <a:spcPct val="150000"/>
              </a:lnSpc>
            </a:pPr>
            <a:r>
              <a:rPr lang="en-US" sz="1200" dirty="0"/>
              <a:t>WHERE </a:t>
            </a:r>
            <a:r>
              <a:rPr lang="en-US" sz="1200" dirty="0" err="1"/>
              <a:t>fb.Status</a:t>
            </a:r>
            <a:r>
              <a:rPr lang="en-US" sz="1200" dirty="0"/>
              <a:t> = 'Active'</a:t>
            </a:r>
          </a:p>
          <a:p>
            <a:pPr lvl="2">
              <a:lnSpc>
                <a:spcPct val="150000"/>
              </a:lnSpc>
            </a:pPr>
            <a:r>
              <a:rPr lang="en-US" sz="1200" dirty="0"/>
              <a:t>AND </a:t>
            </a:r>
            <a:r>
              <a:rPr lang="en-US" sz="1200" dirty="0" err="1"/>
              <a:t>th.OrderID</a:t>
            </a:r>
            <a:r>
              <a:rPr lang="en-US" sz="1200" dirty="0"/>
              <a:t> IS NOT NULL</a:t>
            </a:r>
          </a:p>
          <a:p>
            <a:pPr lvl="2">
              <a:lnSpc>
                <a:spcPct val="150000"/>
              </a:lnSpc>
            </a:pPr>
            <a:r>
              <a:rPr lang="en-US" sz="1200" dirty="0"/>
              <a:t>GROUP BY </a:t>
            </a:r>
            <a:r>
              <a:rPr lang="en-US" sz="1200" dirty="0" err="1"/>
              <a:t>fb.Name</a:t>
            </a:r>
            <a:r>
              <a:rPr lang="en-US" sz="1200" dirty="0"/>
              <a:t>, </a:t>
            </a:r>
            <a:r>
              <a:rPr lang="en-US" sz="1200" dirty="0" err="1"/>
              <a:t>fb.FoodbankID</a:t>
            </a:r>
            <a:r>
              <a:rPr lang="en-US" sz="1200" dirty="0"/>
              <a:t>;</a:t>
            </a:r>
          </a:p>
          <a:p>
            <a:pPr lvl="2">
              <a:lnSpc>
                <a:spcPct val="150000"/>
              </a:lnSpc>
            </a:pPr>
            <a:r>
              <a:rPr lang="en-US" sz="1200" dirty="0"/>
              <a:t>GO;</a:t>
            </a:r>
          </a:p>
          <a:p>
            <a:pPr marL="742950" lvl="1" indent="-285750">
              <a:lnSpc>
                <a:spcPct val="150000"/>
              </a:lnSpc>
              <a:buFont typeface="Arial" panose="020B0604020202020204" pitchFamily="34" charset="0"/>
              <a:buChar char="•"/>
            </a:pPr>
            <a:endParaRPr lang="en-US" sz="1500" dirty="0"/>
          </a:p>
          <a:p>
            <a:pPr marL="742950" lvl="1" indent="-285750">
              <a:lnSpc>
                <a:spcPct val="150000"/>
              </a:lnSpc>
              <a:buFont typeface="Arial" panose="020B0604020202020204" pitchFamily="34" charset="0"/>
              <a:buChar char="•"/>
            </a:pPr>
            <a:endParaRPr lang="en-US" sz="1500" dirty="0"/>
          </a:p>
          <a:p>
            <a:pPr lvl="1">
              <a:lnSpc>
                <a:spcPct val="150000"/>
              </a:lnSpc>
            </a:pPr>
            <a:endParaRPr lang="en-US" sz="1500" dirty="0"/>
          </a:p>
          <a:p>
            <a:pPr marL="742950" lvl="1" indent="-285750">
              <a:lnSpc>
                <a:spcPct val="150000"/>
              </a:lnSpc>
              <a:buFont typeface="Arial" panose="020B0604020202020204" pitchFamily="34" charset="0"/>
              <a:buChar char="•"/>
            </a:pPr>
            <a:endParaRPr lang="en-US" sz="1500" dirty="0"/>
          </a:p>
          <a:p>
            <a:pPr lvl="1">
              <a:lnSpc>
                <a:spcPct val="150000"/>
              </a:lnSpc>
            </a:pPr>
            <a:endParaRPr lang="en-US" sz="1500" dirty="0"/>
          </a:p>
          <a:p>
            <a:pPr lvl="2">
              <a:lnSpc>
                <a:spcPct val="150000"/>
              </a:lnSpc>
            </a:pPr>
            <a:r>
              <a:rPr lang="en-US" sz="1500" dirty="0"/>
              <a:t>									  										</a:t>
            </a:r>
          </a:p>
        </p:txBody>
      </p:sp>
      <p:pic>
        <p:nvPicPr>
          <p:cNvPr id="3" name="Picture 2"/>
          <p:cNvPicPr>
            <a:picLocks noChangeAspect="1"/>
          </p:cNvPicPr>
          <p:nvPr/>
        </p:nvPicPr>
        <p:blipFill>
          <a:blip r:embed="rId2"/>
          <a:stretch>
            <a:fillRect/>
          </a:stretch>
        </p:blipFill>
        <p:spPr>
          <a:xfrm>
            <a:off x="6320088" y="3152775"/>
            <a:ext cx="4252662" cy="3028949"/>
          </a:xfrm>
          <a:prstGeom prst="rect">
            <a:avLst/>
          </a:prstGeom>
        </p:spPr>
      </p:pic>
    </p:spTree>
    <p:extLst>
      <p:ext uri="{BB962C8B-B14F-4D97-AF65-F5344CB8AC3E}">
        <p14:creationId xmlns:p14="http://schemas.microsoft.com/office/powerpoint/2010/main" val="2983078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2080ED-E951-43C1-8F5F-0CCF90071A8F}"/>
              </a:ext>
            </a:extLst>
          </p:cNvPr>
          <p:cNvSpPr/>
          <p:nvPr/>
        </p:nvSpPr>
        <p:spPr>
          <a:xfrm>
            <a:off x="895350" y="733425"/>
            <a:ext cx="10829925" cy="4630242"/>
          </a:xfrm>
          <a:prstGeom prst="rect">
            <a:avLst/>
          </a:prstGeom>
        </p:spPr>
        <p:txBody>
          <a:bodyPr wrap="square">
            <a:spAutoFit/>
          </a:bodyPr>
          <a:lstStyle/>
          <a:p>
            <a:pPr lvl="1">
              <a:lnSpc>
                <a:spcPct val="150000"/>
              </a:lnSpc>
            </a:pPr>
            <a:r>
              <a:rPr lang="en-US" sz="1500" b="1" dirty="0" err="1"/>
              <a:t>vUsersServed</a:t>
            </a:r>
            <a:r>
              <a:rPr lang="en-US" sz="1500" b="1" dirty="0"/>
              <a:t> :  </a:t>
            </a:r>
            <a:r>
              <a:rPr lang="en-US" sz="1500" dirty="0"/>
              <a:t>This view helps us gather insight onto the number of Users and Households served by each of the Food Banks !</a:t>
            </a:r>
          </a:p>
          <a:p>
            <a:pPr lvl="1">
              <a:lnSpc>
                <a:spcPct val="150000"/>
              </a:lnSpc>
            </a:pPr>
            <a:r>
              <a:rPr lang="en-US" sz="1500" dirty="0"/>
              <a:t>                     </a:t>
            </a:r>
          </a:p>
          <a:p>
            <a:pPr lvl="1">
              <a:lnSpc>
                <a:spcPct val="150000"/>
              </a:lnSpc>
            </a:pPr>
            <a:r>
              <a:rPr lang="en-US" sz="1200" dirty="0"/>
              <a:t>CREATE VIEW </a:t>
            </a:r>
            <a:r>
              <a:rPr lang="en-US" sz="1200" dirty="0" err="1"/>
              <a:t>vUsersServed</a:t>
            </a:r>
            <a:endParaRPr lang="en-US" sz="1200" dirty="0"/>
          </a:p>
          <a:p>
            <a:pPr lvl="1">
              <a:lnSpc>
                <a:spcPct val="150000"/>
              </a:lnSpc>
            </a:pPr>
            <a:r>
              <a:rPr lang="en-US" sz="1200" dirty="0"/>
              <a:t>AS</a:t>
            </a:r>
          </a:p>
          <a:p>
            <a:pPr lvl="1">
              <a:lnSpc>
                <a:spcPct val="150000"/>
              </a:lnSpc>
            </a:pPr>
            <a:r>
              <a:rPr lang="en-US" sz="1200" dirty="0"/>
              <a:t>WITH TEMP</a:t>
            </a:r>
          </a:p>
          <a:p>
            <a:pPr lvl="1">
              <a:lnSpc>
                <a:spcPct val="150000"/>
              </a:lnSpc>
            </a:pPr>
            <a:r>
              <a:rPr lang="en-US" sz="1200" dirty="0"/>
              <a:t>AS</a:t>
            </a:r>
          </a:p>
          <a:p>
            <a:pPr lvl="1">
              <a:lnSpc>
                <a:spcPct val="150000"/>
              </a:lnSpc>
            </a:pPr>
            <a:r>
              <a:rPr lang="en-US" sz="1200" dirty="0"/>
              <a:t>(SELECT </a:t>
            </a:r>
            <a:r>
              <a:rPr lang="en-US" sz="1200" dirty="0" err="1"/>
              <a:t>UserID</a:t>
            </a:r>
            <a:r>
              <a:rPr lang="en-US" sz="1200" dirty="0"/>
              <a:t>, COUNT(</a:t>
            </a:r>
            <a:r>
              <a:rPr lang="en-US" sz="1200" dirty="0" err="1"/>
              <a:t>HouseholdID</a:t>
            </a:r>
            <a:r>
              <a:rPr lang="en-US" sz="1200" dirty="0"/>
              <a:t>) AS '</a:t>
            </a:r>
            <a:r>
              <a:rPr lang="en-US" sz="1200" dirty="0" err="1"/>
              <a:t>Total_Members</a:t>
            </a:r>
            <a:r>
              <a:rPr lang="en-US" sz="1200" dirty="0"/>
              <a:t>' FROM HOUSEHOLD</a:t>
            </a:r>
          </a:p>
          <a:p>
            <a:pPr lvl="1">
              <a:lnSpc>
                <a:spcPct val="150000"/>
              </a:lnSpc>
            </a:pPr>
            <a:r>
              <a:rPr lang="en-US" sz="1200" dirty="0"/>
              <a:t>GROUP BY </a:t>
            </a:r>
            <a:r>
              <a:rPr lang="en-US" sz="1200" dirty="0" err="1"/>
              <a:t>UserID</a:t>
            </a:r>
            <a:r>
              <a:rPr lang="en-US" sz="1200" dirty="0"/>
              <a:t>)</a:t>
            </a:r>
          </a:p>
          <a:p>
            <a:pPr lvl="1">
              <a:lnSpc>
                <a:spcPct val="150000"/>
              </a:lnSpc>
            </a:pPr>
            <a:r>
              <a:rPr lang="en-US" sz="1200" dirty="0"/>
              <a:t>SELECT </a:t>
            </a:r>
            <a:r>
              <a:rPr lang="en-US" sz="1200" dirty="0" err="1"/>
              <a:t>fb.Name</a:t>
            </a:r>
            <a:r>
              <a:rPr lang="en-US" sz="1200" dirty="0"/>
              <a:t>  AS 'Food Bank', COUNT(</a:t>
            </a:r>
            <a:r>
              <a:rPr lang="en-US" sz="1200" dirty="0" err="1"/>
              <a:t>us.UserID</a:t>
            </a:r>
            <a:r>
              <a:rPr lang="en-US" sz="1200" dirty="0"/>
              <a:t>) AS 'Households served', SUM(</a:t>
            </a:r>
            <a:r>
              <a:rPr lang="en-US" sz="1200" dirty="0" err="1"/>
              <a:t>Total_Members</a:t>
            </a:r>
            <a:r>
              <a:rPr lang="en-US" sz="1200" dirty="0"/>
              <a:t>) AS 'Total Users Served'</a:t>
            </a:r>
          </a:p>
          <a:p>
            <a:pPr lvl="1">
              <a:lnSpc>
                <a:spcPct val="150000"/>
              </a:lnSpc>
            </a:pPr>
            <a:r>
              <a:rPr lang="en-US" sz="1200" dirty="0"/>
              <a:t>FROM </a:t>
            </a:r>
            <a:r>
              <a:rPr lang="en-US" sz="1200" dirty="0" err="1"/>
              <a:t>dbo</a:t>
            </a:r>
            <a:r>
              <a:rPr lang="en-US" sz="1200" dirty="0"/>
              <a:t>.[USER] us</a:t>
            </a:r>
          </a:p>
          <a:p>
            <a:pPr lvl="1">
              <a:lnSpc>
                <a:spcPct val="150000"/>
              </a:lnSpc>
            </a:pPr>
            <a:r>
              <a:rPr lang="en-US" sz="1200" dirty="0"/>
              <a:t>JOIN </a:t>
            </a:r>
            <a:r>
              <a:rPr lang="en-US" sz="1200" dirty="0" err="1"/>
              <a:t>FoodBank</a:t>
            </a:r>
            <a:r>
              <a:rPr lang="en-US" sz="1200" dirty="0"/>
              <a:t> fb</a:t>
            </a:r>
          </a:p>
          <a:p>
            <a:pPr lvl="1">
              <a:lnSpc>
                <a:spcPct val="150000"/>
              </a:lnSpc>
            </a:pPr>
            <a:r>
              <a:rPr lang="en-US" sz="1200" dirty="0"/>
              <a:t>ON </a:t>
            </a:r>
            <a:r>
              <a:rPr lang="en-US" sz="1200" dirty="0" err="1"/>
              <a:t>us.FoodbankID</a:t>
            </a:r>
            <a:r>
              <a:rPr lang="en-US" sz="1200" dirty="0"/>
              <a:t> = </a:t>
            </a:r>
            <a:r>
              <a:rPr lang="en-US" sz="1200" dirty="0" err="1"/>
              <a:t>fb.FoodbankID</a:t>
            </a:r>
            <a:endParaRPr lang="en-US" sz="1200" dirty="0"/>
          </a:p>
          <a:p>
            <a:pPr lvl="1">
              <a:lnSpc>
                <a:spcPct val="150000"/>
              </a:lnSpc>
            </a:pPr>
            <a:r>
              <a:rPr lang="en-US" sz="1200" dirty="0"/>
              <a:t>JOIN TEMP t</a:t>
            </a:r>
          </a:p>
          <a:p>
            <a:pPr lvl="1">
              <a:lnSpc>
                <a:spcPct val="150000"/>
              </a:lnSpc>
            </a:pPr>
            <a:r>
              <a:rPr lang="en-US" sz="1200" dirty="0"/>
              <a:t>ON </a:t>
            </a:r>
            <a:r>
              <a:rPr lang="en-US" sz="1200" dirty="0" err="1"/>
              <a:t>t.UserID</a:t>
            </a:r>
            <a:r>
              <a:rPr lang="en-US" sz="1200" dirty="0"/>
              <a:t> = </a:t>
            </a:r>
            <a:r>
              <a:rPr lang="en-US" sz="1200" dirty="0" err="1"/>
              <a:t>us.UserID</a:t>
            </a:r>
            <a:endParaRPr lang="en-US" sz="1200" dirty="0"/>
          </a:p>
          <a:p>
            <a:pPr lvl="1">
              <a:lnSpc>
                <a:spcPct val="150000"/>
              </a:lnSpc>
            </a:pPr>
            <a:r>
              <a:rPr lang="en-US" sz="1200" dirty="0"/>
              <a:t>GROUP BY </a:t>
            </a:r>
            <a:r>
              <a:rPr lang="en-US" sz="1200" dirty="0" err="1"/>
              <a:t>fb.Name</a:t>
            </a:r>
            <a:r>
              <a:rPr lang="en-US" sz="1200" dirty="0"/>
              <a:t>;</a:t>
            </a:r>
          </a:p>
          <a:p>
            <a:pPr lvl="1">
              <a:lnSpc>
                <a:spcPct val="150000"/>
              </a:lnSpc>
            </a:pPr>
            <a:r>
              <a:rPr lang="en-US" sz="1200" dirty="0"/>
              <a:t>GO;</a:t>
            </a:r>
          </a:p>
        </p:txBody>
      </p:sp>
      <p:pic>
        <p:nvPicPr>
          <p:cNvPr id="3" name="Picture 2">
            <a:extLst>
              <a:ext uri="{FF2B5EF4-FFF2-40B4-BE49-F238E27FC236}">
                <a16:creationId xmlns:a16="http://schemas.microsoft.com/office/drawing/2014/main" id="{A3A50F02-B2FF-4F31-8F53-D4860B45A670}"/>
              </a:ext>
            </a:extLst>
          </p:cNvPr>
          <p:cNvPicPr>
            <a:picLocks noChangeAspect="1"/>
          </p:cNvPicPr>
          <p:nvPr/>
        </p:nvPicPr>
        <p:blipFill>
          <a:blip r:embed="rId2"/>
          <a:stretch>
            <a:fillRect/>
          </a:stretch>
        </p:blipFill>
        <p:spPr>
          <a:xfrm>
            <a:off x="5977010" y="3429000"/>
            <a:ext cx="5319640" cy="3004205"/>
          </a:xfrm>
          <a:prstGeom prst="rect">
            <a:avLst/>
          </a:prstGeom>
        </p:spPr>
      </p:pic>
    </p:spTree>
    <p:extLst>
      <p:ext uri="{BB962C8B-B14F-4D97-AF65-F5344CB8AC3E}">
        <p14:creationId xmlns:p14="http://schemas.microsoft.com/office/powerpoint/2010/main" val="1128308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B3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BCBC21C7-DD01-42AF-B361-1D1E458F9B7D}"/>
              </a:ext>
            </a:extLst>
          </p:cNvPr>
          <p:cNvPicPr>
            <a:picLocks noChangeAspect="1"/>
          </p:cNvPicPr>
          <p:nvPr/>
        </p:nvPicPr>
        <p:blipFill>
          <a:blip r:embed="rId2"/>
          <a:stretch>
            <a:fillRect/>
          </a:stretch>
        </p:blipFill>
        <p:spPr>
          <a:xfrm>
            <a:off x="477012" y="539953"/>
            <a:ext cx="10790428" cy="5837987"/>
          </a:xfrm>
          <a:prstGeom prst="rect">
            <a:avLst/>
          </a:prstGeom>
        </p:spPr>
      </p:pic>
    </p:spTree>
    <p:extLst>
      <p:ext uri="{BB962C8B-B14F-4D97-AF65-F5344CB8AC3E}">
        <p14:creationId xmlns:p14="http://schemas.microsoft.com/office/powerpoint/2010/main" val="118938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social media post&#10;&#10;Description automatically generated">
            <a:extLst>
              <a:ext uri="{FF2B5EF4-FFF2-40B4-BE49-F238E27FC236}">
                <a16:creationId xmlns:a16="http://schemas.microsoft.com/office/drawing/2014/main" id="{BDB5E774-63F8-4539-8ADC-6B22D3FB50BE}"/>
              </a:ext>
            </a:extLst>
          </p:cNvPr>
          <p:cNvPicPr>
            <a:picLocks noChangeAspect="1"/>
          </p:cNvPicPr>
          <p:nvPr/>
        </p:nvPicPr>
        <p:blipFill>
          <a:blip r:embed="rId2"/>
          <a:stretch>
            <a:fillRect/>
          </a:stretch>
        </p:blipFill>
        <p:spPr>
          <a:xfrm>
            <a:off x="558800" y="550063"/>
            <a:ext cx="11084560" cy="5827877"/>
          </a:xfrm>
          <a:prstGeom prst="rect">
            <a:avLst/>
          </a:prstGeom>
        </p:spPr>
      </p:pic>
    </p:spTree>
    <p:extLst>
      <p:ext uri="{BB962C8B-B14F-4D97-AF65-F5344CB8AC3E}">
        <p14:creationId xmlns:p14="http://schemas.microsoft.com/office/powerpoint/2010/main" val="1984350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B6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5E80A952-5F8D-44B4-95B0-99B5B5857047}"/>
              </a:ext>
            </a:extLst>
          </p:cNvPr>
          <p:cNvPicPr>
            <a:picLocks noChangeAspect="1"/>
          </p:cNvPicPr>
          <p:nvPr/>
        </p:nvPicPr>
        <p:blipFill>
          <a:blip r:embed="rId2"/>
          <a:stretch>
            <a:fillRect/>
          </a:stretch>
        </p:blipFill>
        <p:spPr>
          <a:xfrm>
            <a:off x="477012" y="480060"/>
            <a:ext cx="11156188" cy="5897880"/>
          </a:xfrm>
          <a:prstGeom prst="rect">
            <a:avLst/>
          </a:prstGeom>
        </p:spPr>
      </p:pic>
    </p:spTree>
    <p:extLst>
      <p:ext uri="{BB962C8B-B14F-4D97-AF65-F5344CB8AC3E}">
        <p14:creationId xmlns:p14="http://schemas.microsoft.com/office/powerpoint/2010/main" val="217400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96583-4940-4784-BC4C-001A697E87FB}"/>
              </a:ext>
            </a:extLst>
          </p:cNvPr>
          <p:cNvSpPr>
            <a:spLocks noGrp="1"/>
          </p:cNvSpPr>
          <p:nvPr>
            <p:ph type="title"/>
          </p:nvPr>
        </p:nvSpPr>
        <p:spPr>
          <a:xfrm>
            <a:off x="1251679" y="645106"/>
            <a:ext cx="3384329" cy="5421435"/>
          </a:xfrm>
        </p:spPr>
        <p:txBody>
          <a:bodyPr anchor="ctr">
            <a:normAutofit/>
          </a:bodyPr>
          <a:lstStyle/>
          <a:p>
            <a:r>
              <a:rPr lang="en-US" sz="4000"/>
              <a:t>Content</a:t>
            </a:r>
          </a:p>
        </p:txBody>
      </p:sp>
      <p:graphicFrame>
        <p:nvGraphicFramePr>
          <p:cNvPr id="5" name="Content Placeholder 2">
            <a:extLst>
              <a:ext uri="{FF2B5EF4-FFF2-40B4-BE49-F238E27FC236}">
                <a16:creationId xmlns:a16="http://schemas.microsoft.com/office/drawing/2014/main" id="{E97DEF4A-BD7D-4A6C-A220-1724D7295D95}"/>
              </a:ext>
            </a:extLst>
          </p:cNvPr>
          <p:cNvGraphicFramePr>
            <a:graphicFrameLocks noGrp="1"/>
          </p:cNvGraphicFramePr>
          <p:nvPr>
            <p:ph idx="1"/>
            <p:extLst>
              <p:ext uri="{D42A27DB-BD31-4B8C-83A1-F6EECF244321}">
                <p14:modId xmlns:p14="http://schemas.microsoft.com/office/powerpoint/2010/main" val="3587364484"/>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6206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8" name="Rectangle 8">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0">
            <a:extLst>
              <a:ext uri="{FF2B5EF4-FFF2-40B4-BE49-F238E27FC236}">
                <a16:creationId xmlns:a16="http://schemas.microsoft.com/office/drawing/2014/main" id="{8A25BF79-9ED2-4290-8C48-1AB107B67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233E515-995E-42E7-AAAC-CBFED8812F97}"/>
              </a:ext>
            </a:extLst>
          </p:cNvPr>
          <p:cNvSpPr/>
          <p:nvPr/>
        </p:nvSpPr>
        <p:spPr>
          <a:xfrm>
            <a:off x="3457575" y="1952625"/>
            <a:ext cx="5326924" cy="4667249"/>
          </a:xfrm>
          <a:prstGeom prst="rect">
            <a:avLst/>
          </a:prstGeom>
        </p:spPr>
        <p:txBody>
          <a:bodyPr vert="horz" lIns="91440" tIns="45720" rIns="91440" bIns="45720" rtlCol="0" anchor="b">
            <a:normAutofit fontScale="70000" lnSpcReduction="20000"/>
          </a:bodyPr>
          <a:lstStyle/>
          <a:p>
            <a:pPr lvl="1" defTabSz="914400">
              <a:lnSpc>
                <a:spcPct val="90000"/>
              </a:lnSpc>
              <a:spcBef>
                <a:spcPct val="0"/>
              </a:spcBef>
              <a:spcAft>
                <a:spcPts val="600"/>
              </a:spcAft>
            </a:pPr>
            <a:r>
              <a:rPr lang="en-US" sz="7800" b="1" cap="all" spc="800" dirty="0">
                <a:solidFill>
                  <a:schemeClr val="tx1">
                    <a:lumMod val="95000"/>
                    <a:lumOff val="5000"/>
                  </a:schemeClr>
                </a:solidFill>
                <a:latin typeface="+mj-lt"/>
                <a:ea typeface="+mj-ea"/>
                <a:cs typeface="+mj-cs"/>
              </a:rPr>
              <a:t>	THANK YOU</a:t>
            </a:r>
            <a:r>
              <a:rPr lang="en-US" sz="5200" b="1" cap="all" spc="800" dirty="0">
                <a:solidFill>
                  <a:schemeClr val="tx1">
                    <a:lumMod val="95000"/>
                    <a:lumOff val="5000"/>
                  </a:schemeClr>
                </a:solidFill>
                <a:latin typeface="+mj-lt"/>
                <a:ea typeface="+mj-ea"/>
                <a:cs typeface="+mj-cs"/>
              </a:rPr>
              <a:t> 			</a:t>
            </a:r>
          </a:p>
          <a:p>
            <a:pPr lvl="1" defTabSz="914400">
              <a:lnSpc>
                <a:spcPct val="90000"/>
              </a:lnSpc>
              <a:spcBef>
                <a:spcPct val="0"/>
              </a:spcBef>
              <a:spcAft>
                <a:spcPts val="600"/>
              </a:spcAft>
            </a:pPr>
            <a:endParaRPr lang="en-US" sz="5200" b="1" cap="all" spc="800" dirty="0">
              <a:solidFill>
                <a:schemeClr val="tx1">
                  <a:lumMod val="95000"/>
                  <a:lumOff val="5000"/>
                </a:schemeClr>
              </a:solidFill>
              <a:latin typeface="Algerian" panose="04020705040A02060702" pitchFamily="82" charset="0"/>
              <a:ea typeface="+mj-ea"/>
              <a:cs typeface="+mj-cs"/>
            </a:endParaRPr>
          </a:p>
          <a:p>
            <a:pPr lvl="1" defTabSz="914400">
              <a:lnSpc>
                <a:spcPct val="90000"/>
              </a:lnSpc>
              <a:spcBef>
                <a:spcPct val="0"/>
              </a:spcBef>
              <a:spcAft>
                <a:spcPts val="600"/>
              </a:spcAft>
            </a:pPr>
            <a:r>
              <a:rPr lang="en-US" sz="4600" b="1" cap="all" spc="800" dirty="0">
                <a:solidFill>
                  <a:schemeClr val="tx1">
                    <a:lumMod val="95000"/>
                    <a:lumOff val="5000"/>
                  </a:schemeClr>
                </a:solidFill>
                <a:latin typeface="+mj-lt"/>
                <a:ea typeface="+mj-ea"/>
                <a:cs typeface="+mj-cs"/>
              </a:rPr>
              <a:t>	Any Questions?</a:t>
            </a:r>
            <a:r>
              <a:rPr lang="en-US" sz="5200" b="1" cap="all" spc="800" dirty="0">
                <a:solidFill>
                  <a:schemeClr val="tx1">
                    <a:lumMod val="95000"/>
                    <a:lumOff val="5000"/>
                  </a:schemeClr>
                </a:solidFill>
                <a:latin typeface="+mj-lt"/>
                <a:ea typeface="+mj-ea"/>
                <a:cs typeface="+mj-cs"/>
              </a:rPr>
              <a:t> </a:t>
            </a:r>
          </a:p>
          <a:p>
            <a:pPr lvl="1" defTabSz="914400">
              <a:lnSpc>
                <a:spcPct val="90000"/>
              </a:lnSpc>
              <a:spcBef>
                <a:spcPct val="0"/>
              </a:spcBef>
              <a:spcAft>
                <a:spcPts val="600"/>
              </a:spcAft>
            </a:pPr>
            <a:r>
              <a:rPr lang="en-US" sz="3600" b="1" cap="all" spc="800" dirty="0">
                <a:solidFill>
                  <a:schemeClr val="tx1">
                    <a:lumMod val="95000"/>
                    <a:lumOff val="5000"/>
                  </a:schemeClr>
                </a:solidFill>
                <a:latin typeface="Algerian" panose="04020705040A02060702" pitchFamily="82" charset="0"/>
                <a:ea typeface="+mj-ea"/>
                <a:cs typeface="+mj-cs"/>
              </a:rPr>
              <a:t>						</a:t>
            </a:r>
            <a:endParaRPr lang="en-US" sz="1600" cap="all" spc="800" dirty="0">
              <a:solidFill>
                <a:schemeClr val="tx1">
                  <a:lumMod val="95000"/>
                  <a:lumOff val="5000"/>
                </a:schemeClr>
              </a:solidFill>
              <a:latin typeface="+mj-lt"/>
              <a:ea typeface="+mj-ea"/>
              <a:cs typeface="+mj-cs"/>
            </a:endParaRPr>
          </a:p>
          <a:p>
            <a:pPr lvl="1" defTabSz="914400">
              <a:lnSpc>
                <a:spcPct val="90000"/>
              </a:lnSpc>
              <a:spcBef>
                <a:spcPct val="0"/>
              </a:spcBef>
              <a:spcAft>
                <a:spcPts val="600"/>
              </a:spcAft>
            </a:pPr>
            <a:endParaRPr lang="en-US" sz="1600" cap="all" spc="800" dirty="0">
              <a:solidFill>
                <a:schemeClr val="tx1">
                  <a:lumMod val="95000"/>
                  <a:lumOff val="5000"/>
                </a:schemeClr>
              </a:solidFill>
              <a:latin typeface="+mj-lt"/>
              <a:ea typeface="+mj-ea"/>
              <a:cs typeface="+mj-cs"/>
            </a:endParaRPr>
          </a:p>
          <a:p>
            <a:pPr marL="742950" lvl="1" indent="-285750" defTabSz="914400">
              <a:lnSpc>
                <a:spcPct val="90000"/>
              </a:lnSpc>
              <a:spcBef>
                <a:spcPct val="0"/>
              </a:spcBef>
              <a:spcAft>
                <a:spcPts val="600"/>
              </a:spcAft>
            </a:pPr>
            <a:endParaRPr lang="en-US" sz="1600" cap="all" spc="800" dirty="0">
              <a:solidFill>
                <a:schemeClr val="tx1">
                  <a:lumMod val="95000"/>
                  <a:lumOff val="5000"/>
                </a:schemeClr>
              </a:solidFill>
              <a:latin typeface="+mj-lt"/>
              <a:ea typeface="+mj-ea"/>
              <a:cs typeface="+mj-cs"/>
            </a:endParaRPr>
          </a:p>
          <a:p>
            <a:pPr marL="742950" lvl="1" indent="-285750" defTabSz="914400">
              <a:lnSpc>
                <a:spcPct val="90000"/>
              </a:lnSpc>
              <a:spcBef>
                <a:spcPct val="0"/>
              </a:spcBef>
              <a:spcAft>
                <a:spcPts val="600"/>
              </a:spcAft>
            </a:pPr>
            <a:endParaRPr lang="en-US" sz="1600" cap="all" spc="800" dirty="0">
              <a:solidFill>
                <a:schemeClr val="tx1">
                  <a:lumMod val="95000"/>
                  <a:lumOff val="5000"/>
                </a:schemeClr>
              </a:solidFill>
              <a:latin typeface="+mj-lt"/>
              <a:ea typeface="+mj-ea"/>
              <a:cs typeface="+mj-cs"/>
            </a:endParaRPr>
          </a:p>
          <a:p>
            <a:pPr marL="742950" lvl="1" indent="-285750" defTabSz="914400">
              <a:lnSpc>
                <a:spcPct val="90000"/>
              </a:lnSpc>
              <a:spcBef>
                <a:spcPct val="0"/>
              </a:spcBef>
              <a:spcAft>
                <a:spcPts val="600"/>
              </a:spcAft>
            </a:pPr>
            <a:endParaRPr lang="en-US" sz="1600" cap="all" spc="800" dirty="0">
              <a:solidFill>
                <a:schemeClr val="tx1">
                  <a:lumMod val="95000"/>
                  <a:lumOff val="5000"/>
                </a:schemeClr>
              </a:solidFill>
              <a:latin typeface="+mj-lt"/>
              <a:ea typeface="+mj-ea"/>
              <a:cs typeface="+mj-cs"/>
            </a:endParaRPr>
          </a:p>
          <a:p>
            <a:pPr lvl="1" defTabSz="914400">
              <a:lnSpc>
                <a:spcPct val="90000"/>
              </a:lnSpc>
              <a:spcBef>
                <a:spcPct val="0"/>
              </a:spcBef>
              <a:spcAft>
                <a:spcPts val="600"/>
              </a:spcAft>
            </a:pPr>
            <a:endParaRPr lang="en-US" sz="1600" cap="all" spc="800" dirty="0">
              <a:solidFill>
                <a:schemeClr val="tx1">
                  <a:lumMod val="95000"/>
                  <a:lumOff val="5000"/>
                </a:schemeClr>
              </a:solidFill>
              <a:latin typeface="+mj-lt"/>
              <a:ea typeface="+mj-ea"/>
              <a:cs typeface="+mj-cs"/>
            </a:endParaRPr>
          </a:p>
          <a:p>
            <a:pPr lvl="2" defTabSz="914400">
              <a:lnSpc>
                <a:spcPct val="90000"/>
              </a:lnSpc>
              <a:spcBef>
                <a:spcPct val="0"/>
              </a:spcBef>
              <a:spcAft>
                <a:spcPts val="600"/>
              </a:spcAft>
            </a:pPr>
            <a:r>
              <a:rPr lang="en-US" sz="1600" cap="all" spc="800" dirty="0">
                <a:solidFill>
                  <a:schemeClr val="tx1">
                    <a:lumMod val="95000"/>
                    <a:lumOff val="5000"/>
                  </a:schemeClr>
                </a:solidFill>
                <a:latin typeface="+mj-lt"/>
                <a:ea typeface="+mj-ea"/>
                <a:cs typeface="+mj-cs"/>
              </a:rPr>
              <a:t>									  										</a:t>
            </a:r>
          </a:p>
        </p:txBody>
      </p:sp>
      <p:sp>
        <p:nvSpPr>
          <p:cNvPr id="20" name="Freeform: Shape 12">
            <a:extLst>
              <a:ext uri="{FF2B5EF4-FFF2-40B4-BE49-F238E27FC236}">
                <a16:creationId xmlns:a16="http://schemas.microsoft.com/office/drawing/2014/main" id="{68A549F5-BF47-4351-BA22-B59919984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921728" cy="6858000"/>
          </a:xfrm>
          <a:custGeom>
            <a:avLst/>
            <a:gdLst>
              <a:gd name="connsiteX0" fmla="*/ 0 w 2921728"/>
              <a:gd name="connsiteY0" fmla="*/ 0 h 6858000"/>
              <a:gd name="connsiteX1" fmla="*/ 2035903 w 2921728"/>
              <a:gd name="connsiteY1" fmla="*/ 0 h 6858000"/>
              <a:gd name="connsiteX2" fmla="*/ 2202677 w 2921728"/>
              <a:gd name="connsiteY2" fmla="*/ 0 h 6858000"/>
              <a:gd name="connsiteX3" fmla="*/ 2745516 w 2921728"/>
              <a:gd name="connsiteY3" fmla="*/ 0 h 6858000"/>
              <a:gd name="connsiteX4" fmla="*/ 2747103 w 2921728"/>
              <a:gd name="connsiteY4" fmla="*/ 68263 h 6858000"/>
              <a:gd name="connsiteX5" fmla="*/ 2755041 w 2921728"/>
              <a:gd name="connsiteY5" fmla="*/ 128588 h 6858000"/>
              <a:gd name="connsiteX6" fmla="*/ 2766153 w 2921728"/>
              <a:gd name="connsiteY6" fmla="*/ 180975 h 6858000"/>
              <a:gd name="connsiteX7" fmla="*/ 2780441 w 2921728"/>
              <a:gd name="connsiteY7" fmla="*/ 227013 h 6858000"/>
              <a:gd name="connsiteX8" fmla="*/ 2796316 w 2921728"/>
              <a:gd name="connsiteY8" fmla="*/ 268288 h 6858000"/>
              <a:gd name="connsiteX9" fmla="*/ 2815366 w 2921728"/>
              <a:gd name="connsiteY9" fmla="*/ 304800 h 6858000"/>
              <a:gd name="connsiteX10" fmla="*/ 2834416 w 2921728"/>
              <a:gd name="connsiteY10" fmla="*/ 342900 h 6858000"/>
              <a:gd name="connsiteX11" fmla="*/ 2853466 w 2921728"/>
              <a:gd name="connsiteY11" fmla="*/ 381000 h 6858000"/>
              <a:gd name="connsiteX12" fmla="*/ 2869341 w 2921728"/>
              <a:gd name="connsiteY12" fmla="*/ 417513 h 6858000"/>
              <a:gd name="connsiteX13" fmla="*/ 2885216 w 2921728"/>
              <a:gd name="connsiteY13" fmla="*/ 458788 h 6858000"/>
              <a:gd name="connsiteX14" fmla="*/ 2901091 w 2921728"/>
              <a:gd name="connsiteY14" fmla="*/ 504825 h 6858000"/>
              <a:gd name="connsiteX15" fmla="*/ 2912203 w 2921728"/>
              <a:gd name="connsiteY15" fmla="*/ 557213 h 6858000"/>
              <a:gd name="connsiteX16" fmla="*/ 2918553 w 2921728"/>
              <a:gd name="connsiteY16" fmla="*/ 617538 h 6858000"/>
              <a:gd name="connsiteX17" fmla="*/ 2921728 w 2921728"/>
              <a:gd name="connsiteY17" fmla="*/ 685800 h 6858000"/>
              <a:gd name="connsiteX18" fmla="*/ 2918553 w 2921728"/>
              <a:gd name="connsiteY18" fmla="*/ 754063 h 6858000"/>
              <a:gd name="connsiteX19" fmla="*/ 2912203 w 2921728"/>
              <a:gd name="connsiteY19" fmla="*/ 814388 h 6858000"/>
              <a:gd name="connsiteX20" fmla="*/ 2901091 w 2921728"/>
              <a:gd name="connsiteY20" fmla="*/ 866775 h 6858000"/>
              <a:gd name="connsiteX21" fmla="*/ 2885216 w 2921728"/>
              <a:gd name="connsiteY21" fmla="*/ 912813 h 6858000"/>
              <a:gd name="connsiteX22" fmla="*/ 2869341 w 2921728"/>
              <a:gd name="connsiteY22" fmla="*/ 954088 h 6858000"/>
              <a:gd name="connsiteX23" fmla="*/ 2853466 w 2921728"/>
              <a:gd name="connsiteY23" fmla="*/ 990600 h 6858000"/>
              <a:gd name="connsiteX24" fmla="*/ 2834416 w 2921728"/>
              <a:gd name="connsiteY24" fmla="*/ 1028700 h 6858000"/>
              <a:gd name="connsiteX25" fmla="*/ 2815366 w 2921728"/>
              <a:gd name="connsiteY25" fmla="*/ 1066800 h 6858000"/>
              <a:gd name="connsiteX26" fmla="*/ 2796316 w 2921728"/>
              <a:gd name="connsiteY26" fmla="*/ 1103313 h 6858000"/>
              <a:gd name="connsiteX27" fmla="*/ 2780441 w 2921728"/>
              <a:gd name="connsiteY27" fmla="*/ 1144588 h 6858000"/>
              <a:gd name="connsiteX28" fmla="*/ 2766153 w 2921728"/>
              <a:gd name="connsiteY28" fmla="*/ 1190625 h 6858000"/>
              <a:gd name="connsiteX29" fmla="*/ 2755041 w 2921728"/>
              <a:gd name="connsiteY29" fmla="*/ 1243013 h 6858000"/>
              <a:gd name="connsiteX30" fmla="*/ 2747103 w 2921728"/>
              <a:gd name="connsiteY30" fmla="*/ 1303338 h 6858000"/>
              <a:gd name="connsiteX31" fmla="*/ 2745516 w 2921728"/>
              <a:gd name="connsiteY31" fmla="*/ 1371600 h 6858000"/>
              <a:gd name="connsiteX32" fmla="*/ 2747103 w 2921728"/>
              <a:gd name="connsiteY32" fmla="*/ 1439863 h 6858000"/>
              <a:gd name="connsiteX33" fmla="*/ 2755041 w 2921728"/>
              <a:gd name="connsiteY33" fmla="*/ 1500188 h 6858000"/>
              <a:gd name="connsiteX34" fmla="*/ 2766153 w 2921728"/>
              <a:gd name="connsiteY34" fmla="*/ 1552575 h 6858000"/>
              <a:gd name="connsiteX35" fmla="*/ 2780441 w 2921728"/>
              <a:gd name="connsiteY35" fmla="*/ 1598613 h 6858000"/>
              <a:gd name="connsiteX36" fmla="*/ 2796316 w 2921728"/>
              <a:gd name="connsiteY36" fmla="*/ 1639888 h 6858000"/>
              <a:gd name="connsiteX37" fmla="*/ 2815366 w 2921728"/>
              <a:gd name="connsiteY37" fmla="*/ 1676400 h 6858000"/>
              <a:gd name="connsiteX38" fmla="*/ 2834416 w 2921728"/>
              <a:gd name="connsiteY38" fmla="*/ 1714500 h 6858000"/>
              <a:gd name="connsiteX39" fmla="*/ 2853466 w 2921728"/>
              <a:gd name="connsiteY39" fmla="*/ 1752600 h 6858000"/>
              <a:gd name="connsiteX40" fmla="*/ 2869341 w 2921728"/>
              <a:gd name="connsiteY40" fmla="*/ 1789113 h 6858000"/>
              <a:gd name="connsiteX41" fmla="*/ 2885216 w 2921728"/>
              <a:gd name="connsiteY41" fmla="*/ 1830388 h 6858000"/>
              <a:gd name="connsiteX42" fmla="*/ 2901091 w 2921728"/>
              <a:gd name="connsiteY42" fmla="*/ 1876425 h 6858000"/>
              <a:gd name="connsiteX43" fmla="*/ 2912203 w 2921728"/>
              <a:gd name="connsiteY43" fmla="*/ 1928813 h 6858000"/>
              <a:gd name="connsiteX44" fmla="*/ 2918553 w 2921728"/>
              <a:gd name="connsiteY44" fmla="*/ 1989138 h 6858000"/>
              <a:gd name="connsiteX45" fmla="*/ 2921728 w 2921728"/>
              <a:gd name="connsiteY45" fmla="*/ 2057400 h 6858000"/>
              <a:gd name="connsiteX46" fmla="*/ 2918553 w 2921728"/>
              <a:gd name="connsiteY46" fmla="*/ 2125663 h 6858000"/>
              <a:gd name="connsiteX47" fmla="*/ 2912203 w 2921728"/>
              <a:gd name="connsiteY47" fmla="*/ 2185988 h 6858000"/>
              <a:gd name="connsiteX48" fmla="*/ 2901091 w 2921728"/>
              <a:gd name="connsiteY48" fmla="*/ 2238375 h 6858000"/>
              <a:gd name="connsiteX49" fmla="*/ 2885216 w 2921728"/>
              <a:gd name="connsiteY49" fmla="*/ 2284413 h 6858000"/>
              <a:gd name="connsiteX50" fmla="*/ 2869341 w 2921728"/>
              <a:gd name="connsiteY50" fmla="*/ 2325688 h 6858000"/>
              <a:gd name="connsiteX51" fmla="*/ 2853466 w 2921728"/>
              <a:gd name="connsiteY51" fmla="*/ 2362200 h 6858000"/>
              <a:gd name="connsiteX52" fmla="*/ 2834416 w 2921728"/>
              <a:gd name="connsiteY52" fmla="*/ 2400300 h 6858000"/>
              <a:gd name="connsiteX53" fmla="*/ 2815366 w 2921728"/>
              <a:gd name="connsiteY53" fmla="*/ 2438400 h 6858000"/>
              <a:gd name="connsiteX54" fmla="*/ 2796316 w 2921728"/>
              <a:gd name="connsiteY54" fmla="*/ 2474913 h 6858000"/>
              <a:gd name="connsiteX55" fmla="*/ 2780441 w 2921728"/>
              <a:gd name="connsiteY55" fmla="*/ 2516188 h 6858000"/>
              <a:gd name="connsiteX56" fmla="*/ 2766153 w 2921728"/>
              <a:gd name="connsiteY56" fmla="*/ 2562225 h 6858000"/>
              <a:gd name="connsiteX57" fmla="*/ 2755041 w 2921728"/>
              <a:gd name="connsiteY57" fmla="*/ 2614613 h 6858000"/>
              <a:gd name="connsiteX58" fmla="*/ 2747103 w 2921728"/>
              <a:gd name="connsiteY58" fmla="*/ 2674938 h 6858000"/>
              <a:gd name="connsiteX59" fmla="*/ 2745516 w 2921728"/>
              <a:gd name="connsiteY59" fmla="*/ 2743200 h 6858000"/>
              <a:gd name="connsiteX60" fmla="*/ 2747103 w 2921728"/>
              <a:gd name="connsiteY60" fmla="*/ 2811463 h 6858000"/>
              <a:gd name="connsiteX61" fmla="*/ 2755041 w 2921728"/>
              <a:gd name="connsiteY61" fmla="*/ 2871788 h 6858000"/>
              <a:gd name="connsiteX62" fmla="*/ 2766153 w 2921728"/>
              <a:gd name="connsiteY62" fmla="*/ 2924175 h 6858000"/>
              <a:gd name="connsiteX63" fmla="*/ 2780441 w 2921728"/>
              <a:gd name="connsiteY63" fmla="*/ 2970213 h 6858000"/>
              <a:gd name="connsiteX64" fmla="*/ 2796316 w 2921728"/>
              <a:gd name="connsiteY64" fmla="*/ 3011488 h 6858000"/>
              <a:gd name="connsiteX65" fmla="*/ 2815366 w 2921728"/>
              <a:gd name="connsiteY65" fmla="*/ 3048000 h 6858000"/>
              <a:gd name="connsiteX66" fmla="*/ 2834416 w 2921728"/>
              <a:gd name="connsiteY66" fmla="*/ 3086100 h 6858000"/>
              <a:gd name="connsiteX67" fmla="*/ 2853466 w 2921728"/>
              <a:gd name="connsiteY67" fmla="*/ 3124200 h 6858000"/>
              <a:gd name="connsiteX68" fmla="*/ 2869341 w 2921728"/>
              <a:gd name="connsiteY68" fmla="*/ 3160713 h 6858000"/>
              <a:gd name="connsiteX69" fmla="*/ 2885216 w 2921728"/>
              <a:gd name="connsiteY69" fmla="*/ 3201988 h 6858000"/>
              <a:gd name="connsiteX70" fmla="*/ 2901091 w 2921728"/>
              <a:gd name="connsiteY70" fmla="*/ 3248025 h 6858000"/>
              <a:gd name="connsiteX71" fmla="*/ 2912203 w 2921728"/>
              <a:gd name="connsiteY71" fmla="*/ 3300413 h 6858000"/>
              <a:gd name="connsiteX72" fmla="*/ 2918553 w 2921728"/>
              <a:gd name="connsiteY72" fmla="*/ 3360738 h 6858000"/>
              <a:gd name="connsiteX73" fmla="*/ 2921728 w 2921728"/>
              <a:gd name="connsiteY73" fmla="*/ 3427413 h 6858000"/>
              <a:gd name="connsiteX74" fmla="*/ 2918553 w 2921728"/>
              <a:gd name="connsiteY74" fmla="*/ 3497263 h 6858000"/>
              <a:gd name="connsiteX75" fmla="*/ 2912203 w 2921728"/>
              <a:gd name="connsiteY75" fmla="*/ 3557588 h 6858000"/>
              <a:gd name="connsiteX76" fmla="*/ 2901091 w 2921728"/>
              <a:gd name="connsiteY76" fmla="*/ 3609975 h 6858000"/>
              <a:gd name="connsiteX77" fmla="*/ 2885216 w 2921728"/>
              <a:gd name="connsiteY77" fmla="*/ 3656013 h 6858000"/>
              <a:gd name="connsiteX78" fmla="*/ 2869341 w 2921728"/>
              <a:gd name="connsiteY78" fmla="*/ 3697288 h 6858000"/>
              <a:gd name="connsiteX79" fmla="*/ 2853466 w 2921728"/>
              <a:gd name="connsiteY79" fmla="*/ 3733800 h 6858000"/>
              <a:gd name="connsiteX80" fmla="*/ 2834416 w 2921728"/>
              <a:gd name="connsiteY80" fmla="*/ 3771900 h 6858000"/>
              <a:gd name="connsiteX81" fmla="*/ 2815366 w 2921728"/>
              <a:gd name="connsiteY81" fmla="*/ 3810000 h 6858000"/>
              <a:gd name="connsiteX82" fmla="*/ 2796316 w 2921728"/>
              <a:gd name="connsiteY82" fmla="*/ 3846513 h 6858000"/>
              <a:gd name="connsiteX83" fmla="*/ 2780441 w 2921728"/>
              <a:gd name="connsiteY83" fmla="*/ 3887788 h 6858000"/>
              <a:gd name="connsiteX84" fmla="*/ 2766153 w 2921728"/>
              <a:gd name="connsiteY84" fmla="*/ 3933825 h 6858000"/>
              <a:gd name="connsiteX85" fmla="*/ 2755041 w 2921728"/>
              <a:gd name="connsiteY85" fmla="*/ 3986213 h 6858000"/>
              <a:gd name="connsiteX86" fmla="*/ 2747103 w 2921728"/>
              <a:gd name="connsiteY86" fmla="*/ 4046538 h 6858000"/>
              <a:gd name="connsiteX87" fmla="*/ 2745516 w 2921728"/>
              <a:gd name="connsiteY87" fmla="*/ 4114800 h 6858000"/>
              <a:gd name="connsiteX88" fmla="*/ 2747103 w 2921728"/>
              <a:gd name="connsiteY88" fmla="*/ 4183063 h 6858000"/>
              <a:gd name="connsiteX89" fmla="*/ 2755041 w 2921728"/>
              <a:gd name="connsiteY89" fmla="*/ 4243388 h 6858000"/>
              <a:gd name="connsiteX90" fmla="*/ 2766153 w 2921728"/>
              <a:gd name="connsiteY90" fmla="*/ 4295775 h 6858000"/>
              <a:gd name="connsiteX91" fmla="*/ 2780441 w 2921728"/>
              <a:gd name="connsiteY91" fmla="*/ 4341813 h 6858000"/>
              <a:gd name="connsiteX92" fmla="*/ 2796316 w 2921728"/>
              <a:gd name="connsiteY92" fmla="*/ 4383088 h 6858000"/>
              <a:gd name="connsiteX93" fmla="*/ 2815366 w 2921728"/>
              <a:gd name="connsiteY93" fmla="*/ 4419600 h 6858000"/>
              <a:gd name="connsiteX94" fmla="*/ 2853466 w 2921728"/>
              <a:gd name="connsiteY94" fmla="*/ 4495800 h 6858000"/>
              <a:gd name="connsiteX95" fmla="*/ 2869341 w 2921728"/>
              <a:gd name="connsiteY95" fmla="*/ 4532313 h 6858000"/>
              <a:gd name="connsiteX96" fmla="*/ 2885216 w 2921728"/>
              <a:gd name="connsiteY96" fmla="*/ 4573588 h 6858000"/>
              <a:gd name="connsiteX97" fmla="*/ 2901091 w 2921728"/>
              <a:gd name="connsiteY97" fmla="*/ 4619625 h 6858000"/>
              <a:gd name="connsiteX98" fmla="*/ 2912203 w 2921728"/>
              <a:gd name="connsiteY98" fmla="*/ 4672013 h 6858000"/>
              <a:gd name="connsiteX99" fmla="*/ 2918553 w 2921728"/>
              <a:gd name="connsiteY99" fmla="*/ 4732338 h 6858000"/>
              <a:gd name="connsiteX100" fmla="*/ 2921728 w 2921728"/>
              <a:gd name="connsiteY100" fmla="*/ 4800600 h 6858000"/>
              <a:gd name="connsiteX101" fmla="*/ 2918553 w 2921728"/>
              <a:gd name="connsiteY101" fmla="*/ 4868863 h 6858000"/>
              <a:gd name="connsiteX102" fmla="*/ 2912203 w 2921728"/>
              <a:gd name="connsiteY102" fmla="*/ 4929188 h 6858000"/>
              <a:gd name="connsiteX103" fmla="*/ 2901091 w 2921728"/>
              <a:gd name="connsiteY103" fmla="*/ 4981575 h 6858000"/>
              <a:gd name="connsiteX104" fmla="*/ 2885216 w 2921728"/>
              <a:gd name="connsiteY104" fmla="*/ 5027613 h 6858000"/>
              <a:gd name="connsiteX105" fmla="*/ 2869341 w 2921728"/>
              <a:gd name="connsiteY105" fmla="*/ 5068888 h 6858000"/>
              <a:gd name="connsiteX106" fmla="*/ 2853466 w 2921728"/>
              <a:gd name="connsiteY106" fmla="*/ 5105400 h 6858000"/>
              <a:gd name="connsiteX107" fmla="*/ 2834416 w 2921728"/>
              <a:gd name="connsiteY107" fmla="*/ 5143500 h 6858000"/>
              <a:gd name="connsiteX108" fmla="*/ 2815366 w 2921728"/>
              <a:gd name="connsiteY108" fmla="*/ 5181600 h 6858000"/>
              <a:gd name="connsiteX109" fmla="*/ 2796316 w 2921728"/>
              <a:gd name="connsiteY109" fmla="*/ 5218113 h 6858000"/>
              <a:gd name="connsiteX110" fmla="*/ 2780441 w 2921728"/>
              <a:gd name="connsiteY110" fmla="*/ 5259388 h 6858000"/>
              <a:gd name="connsiteX111" fmla="*/ 2766153 w 2921728"/>
              <a:gd name="connsiteY111" fmla="*/ 5305425 h 6858000"/>
              <a:gd name="connsiteX112" fmla="*/ 2755041 w 2921728"/>
              <a:gd name="connsiteY112" fmla="*/ 5357813 h 6858000"/>
              <a:gd name="connsiteX113" fmla="*/ 2747103 w 2921728"/>
              <a:gd name="connsiteY113" fmla="*/ 5418138 h 6858000"/>
              <a:gd name="connsiteX114" fmla="*/ 2745516 w 2921728"/>
              <a:gd name="connsiteY114" fmla="*/ 5486400 h 6858000"/>
              <a:gd name="connsiteX115" fmla="*/ 2747103 w 2921728"/>
              <a:gd name="connsiteY115" fmla="*/ 5554663 h 6858000"/>
              <a:gd name="connsiteX116" fmla="*/ 2755041 w 2921728"/>
              <a:gd name="connsiteY116" fmla="*/ 5614988 h 6858000"/>
              <a:gd name="connsiteX117" fmla="*/ 2766153 w 2921728"/>
              <a:gd name="connsiteY117" fmla="*/ 5667375 h 6858000"/>
              <a:gd name="connsiteX118" fmla="*/ 2780441 w 2921728"/>
              <a:gd name="connsiteY118" fmla="*/ 5713413 h 6858000"/>
              <a:gd name="connsiteX119" fmla="*/ 2796316 w 2921728"/>
              <a:gd name="connsiteY119" fmla="*/ 5754688 h 6858000"/>
              <a:gd name="connsiteX120" fmla="*/ 2815366 w 2921728"/>
              <a:gd name="connsiteY120" fmla="*/ 5791200 h 6858000"/>
              <a:gd name="connsiteX121" fmla="*/ 2834416 w 2921728"/>
              <a:gd name="connsiteY121" fmla="*/ 5829300 h 6858000"/>
              <a:gd name="connsiteX122" fmla="*/ 2853466 w 2921728"/>
              <a:gd name="connsiteY122" fmla="*/ 5867400 h 6858000"/>
              <a:gd name="connsiteX123" fmla="*/ 2869341 w 2921728"/>
              <a:gd name="connsiteY123" fmla="*/ 5903913 h 6858000"/>
              <a:gd name="connsiteX124" fmla="*/ 2885216 w 2921728"/>
              <a:gd name="connsiteY124" fmla="*/ 5945188 h 6858000"/>
              <a:gd name="connsiteX125" fmla="*/ 2901091 w 2921728"/>
              <a:gd name="connsiteY125" fmla="*/ 5991225 h 6858000"/>
              <a:gd name="connsiteX126" fmla="*/ 2912203 w 2921728"/>
              <a:gd name="connsiteY126" fmla="*/ 6043613 h 6858000"/>
              <a:gd name="connsiteX127" fmla="*/ 2918553 w 2921728"/>
              <a:gd name="connsiteY127" fmla="*/ 6103938 h 6858000"/>
              <a:gd name="connsiteX128" fmla="*/ 2921728 w 2921728"/>
              <a:gd name="connsiteY128" fmla="*/ 6172200 h 6858000"/>
              <a:gd name="connsiteX129" fmla="*/ 2918553 w 2921728"/>
              <a:gd name="connsiteY129" fmla="*/ 6240463 h 6858000"/>
              <a:gd name="connsiteX130" fmla="*/ 2912203 w 2921728"/>
              <a:gd name="connsiteY130" fmla="*/ 6300788 h 6858000"/>
              <a:gd name="connsiteX131" fmla="*/ 2901091 w 2921728"/>
              <a:gd name="connsiteY131" fmla="*/ 6353175 h 6858000"/>
              <a:gd name="connsiteX132" fmla="*/ 2885216 w 2921728"/>
              <a:gd name="connsiteY132" fmla="*/ 6399213 h 6858000"/>
              <a:gd name="connsiteX133" fmla="*/ 2869341 w 2921728"/>
              <a:gd name="connsiteY133" fmla="*/ 6440488 h 6858000"/>
              <a:gd name="connsiteX134" fmla="*/ 2853466 w 2921728"/>
              <a:gd name="connsiteY134" fmla="*/ 6477000 h 6858000"/>
              <a:gd name="connsiteX135" fmla="*/ 2834416 w 2921728"/>
              <a:gd name="connsiteY135" fmla="*/ 6515100 h 6858000"/>
              <a:gd name="connsiteX136" fmla="*/ 2815366 w 2921728"/>
              <a:gd name="connsiteY136" fmla="*/ 6553200 h 6858000"/>
              <a:gd name="connsiteX137" fmla="*/ 2796316 w 2921728"/>
              <a:gd name="connsiteY137" fmla="*/ 6589713 h 6858000"/>
              <a:gd name="connsiteX138" fmla="*/ 2780441 w 2921728"/>
              <a:gd name="connsiteY138" fmla="*/ 6630988 h 6858000"/>
              <a:gd name="connsiteX139" fmla="*/ 2766153 w 2921728"/>
              <a:gd name="connsiteY139" fmla="*/ 6677025 h 6858000"/>
              <a:gd name="connsiteX140" fmla="*/ 2755041 w 2921728"/>
              <a:gd name="connsiteY140" fmla="*/ 6729413 h 6858000"/>
              <a:gd name="connsiteX141" fmla="*/ 2747103 w 2921728"/>
              <a:gd name="connsiteY141" fmla="*/ 6789738 h 6858000"/>
              <a:gd name="connsiteX142" fmla="*/ 2745516 w 2921728"/>
              <a:gd name="connsiteY142" fmla="*/ 6858000 h 6858000"/>
              <a:gd name="connsiteX143" fmla="*/ 2202677 w 2921728"/>
              <a:gd name="connsiteY143" fmla="*/ 6858000 h 6858000"/>
              <a:gd name="connsiteX144" fmla="*/ 2035903 w 2921728"/>
              <a:gd name="connsiteY144" fmla="*/ 6858000 h 6858000"/>
              <a:gd name="connsiteX145" fmla="*/ 0 w 2921728"/>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921728" h="6858000">
                <a:moveTo>
                  <a:pt x="0" y="0"/>
                </a:moveTo>
                <a:lnTo>
                  <a:pt x="2035903" y="0"/>
                </a:lnTo>
                <a:lnTo>
                  <a:pt x="2202677" y="0"/>
                </a:lnTo>
                <a:lnTo>
                  <a:pt x="2745516" y="0"/>
                </a:lnTo>
                <a:lnTo>
                  <a:pt x="2747103" y="68263"/>
                </a:lnTo>
                <a:lnTo>
                  <a:pt x="2755041" y="128588"/>
                </a:lnTo>
                <a:lnTo>
                  <a:pt x="2766153" y="180975"/>
                </a:lnTo>
                <a:lnTo>
                  <a:pt x="2780441" y="227013"/>
                </a:lnTo>
                <a:lnTo>
                  <a:pt x="2796316" y="268288"/>
                </a:lnTo>
                <a:lnTo>
                  <a:pt x="2815366" y="304800"/>
                </a:lnTo>
                <a:lnTo>
                  <a:pt x="2834416" y="342900"/>
                </a:lnTo>
                <a:lnTo>
                  <a:pt x="2853466" y="381000"/>
                </a:lnTo>
                <a:lnTo>
                  <a:pt x="2869341" y="417513"/>
                </a:lnTo>
                <a:lnTo>
                  <a:pt x="2885216" y="458788"/>
                </a:lnTo>
                <a:lnTo>
                  <a:pt x="2901091" y="504825"/>
                </a:lnTo>
                <a:lnTo>
                  <a:pt x="2912203" y="557213"/>
                </a:lnTo>
                <a:lnTo>
                  <a:pt x="2918553" y="617538"/>
                </a:lnTo>
                <a:lnTo>
                  <a:pt x="2921728" y="685800"/>
                </a:lnTo>
                <a:lnTo>
                  <a:pt x="2918553" y="754063"/>
                </a:lnTo>
                <a:lnTo>
                  <a:pt x="2912203" y="814388"/>
                </a:lnTo>
                <a:lnTo>
                  <a:pt x="2901091" y="866775"/>
                </a:lnTo>
                <a:lnTo>
                  <a:pt x="2885216" y="912813"/>
                </a:lnTo>
                <a:lnTo>
                  <a:pt x="2869341" y="954088"/>
                </a:lnTo>
                <a:lnTo>
                  <a:pt x="2853466" y="990600"/>
                </a:lnTo>
                <a:lnTo>
                  <a:pt x="2834416" y="1028700"/>
                </a:lnTo>
                <a:lnTo>
                  <a:pt x="2815366" y="1066800"/>
                </a:lnTo>
                <a:lnTo>
                  <a:pt x="2796316" y="1103313"/>
                </a:lnTo>
                <a:lnTo>
                  <a:pt x="2780441" y="1144588"/>
                </a:lnTo>
                <a:lnTo>
                  <a:pt x="2766153" y="1190625"/>
                </a:lnTo>
                <a:lnTo>
                  <a:pt x="2755041" y="1243013"/>
                </a:lnTo>
                <a:lnTo>
                  <a:pt x="2747103" y="1303338"/>
                </a:lnTo>
                <a:lnTo>
                  <a:pt x="2745516" y="1371600"/>
                </a:lnTo>
                <a:lnTo>
                  <a:pt x="2747103" y="1439863"/>
                </a:lnTo>
                <a:lnTo>
                  <a:pt x="2755041" y="1500188"/>
                </a:lnTo>
                <a:lnTo>
                  <a:pt x="2766153" y="1552575"/>
                </a:lnTo>
                <a:lnTo>
                  <a:pt x="2780441" y="1598613"/>
                </a:lnTo>
                <a:lnTo>
                  <a:pt x="2796316" y="1639888"/>
                </a:lnTo>
                <a:lnTo>
                  <a:pt x="2815366" y="1676400"/>
                </a:lnTo>
                <a:lnTo>
                  <a:pt x="2834416" y="1714500"/>
                </a:lnTo>
                <a:lnTo>
                  <a:pt x="2853466" y="1752600"/>
                </a:lnTo>
                <a:lnTo>
                  <a:pt x="2869341" y="1789113"/>
                </a:lnTo>
                <a:lnTo>
                  <a:pt x="2885216" y="1830388"/>
                </a:lnTo>
                <a:lnTo>
                  <a:pt x="2901091" y="1876425"/>
                </a:lnTo>
                <a:lnTo>
                  <a:pt x="2912203" y="1928813"/>
                </a:lnTo>
                <a:lnTo>
                  <a:pt x="2918553" y="1989138"/>
                </a:lnTo>
                <a:lnTo>
                  <a:pt x="2921728" y="2057400"/>
                </a:lnTo>
                <a:lnTo>
                  <a:pt x="2918553" y="2125663"/>
                </a:lnTo>
                <a:lnTo>
                  <a:pt x="2912203" y="2185988"/>
                </a:lnTo>
                <a:lnTo>
                  <a:pt x="2901091" y="2238375"/>
                </a:lnTo>
                <a:lnTo>
                  <a:pt x="2885216" y="2284413"/>
                </a:lnTo>
                <a:lnTo>
                  <a:pt x="2869341" y="2325688"/>
                </a:lnTo>
                <a:lnTo>
                  <a:pt x="2853466" y="2362200"/>
                </a:lnTo>
                <a:lnTo>
                  <a:pt x="2834416" y="2400300"/>
                </a:lnTo>
                <a:lnTo>
                  <a:pt x="2815366" y="2438400"/>
                </a:lnTo>
                <a:lnTo>
                  <a:pt x="2796316" y="2474913"/>
                </a:lnTo>
                <a:lnTo>
                  <a:pt x="2780441" y="2516188"/>
                </a:lnTo>
                <a:lnTo>
                  <a:pt x="2766153" y="2562225"/>
                </a:lnTo>
                <a:lnTo>
                  <a:pt x="2755041" y="2614613"/>
                </a:lnTo>
                <a:lnTo>
                  <a:pt x="2747103" y="2674938"/>
                </a:lnTo>
                <a:lnTo>
                  <a:pt x="2745516" y="2743200"/>
                </a:lnTo>
                <a:lnTo>
                  <a:pt x="2747103" y="2811463"/>
                </a:lnTo>
                <a:lnTo>
                  <a:pt x="2755041" y="2871788"/>
                </a:lnTo>
                <a:lnTo>
                  <a:pt x="2766153" y="2924175"/>
                </a:lnTo>
                <a:lnTo>
                  <a:pt x="2780441" y="2970213"/>
                </a:lnTo>
                <a:lnTo>
                  <a:pt x="2796316" y="3011488"/>
                </a:lnTo>
                <a:lnTo>
                  <a:pt x="2815366" y="3048000"/>
                </a:lnTo>
                <a:lnTo>
                  <a:pt x="2834416" y="3086100"/>
                </a:lnTo>
                <a:lnTo>
                  <a:pt x="2853466" y="3124200"/>
                </a:lnTo>
                <a:lnTo>
                  <a:pt x="2869341" y="3160713"/>
                </a:lnTo>
                <a:lnTo>
                  <a:pt x="2885216" y="3201988"/>
                </a:lnTo>
                <a:lnTo>
                  <a:pt x="2901091" y="3248025"/>
                </a:lnTo>
                <a:lnTo>
                  <a:pt x="2912203" y="3300413"/>
                </a:lnTo>
                <a:lnTo>
                  <a:pt x="2918553" y="3360738"/>
                </a:lnTo>
                <a:lnTo>
                  <a:pt x="2921728" y="3427413"/>
                </a:lnTo>
                <a:lnTo>
                  <a:pt x="2918553" y="3497263"/>
                </a:lnTo>
                <a:lnTo>
                  <a:pt x="2912203" y="3557588"/>
                </a:lnTo>
                <a:lnTo>
                  <a:pt x="2901091" y="3609975"/>
                </a:lnTo>
                <a:lnTo>
                  <a:pt x="2885216" y="3656013"/>
                </a:lnTo>
                <a:lnTo>
                  <a:pt x="2869341" y="3697288"/>
                </a:lnTo>
                <a:lnTo>
                  <a:pt x="2853466" y="3733800"/>
                </a:lnTo>
                <a:lnTo>
                  <a:pt x="2834416" y="3771900"/>
                </a:lnTo>
                <a:lnTo>
                  <a:pt x="2815366" y="3810000"/>
                </a:lnTo>
                <a:lnTo>
                  <a:pt x="2796316" y="3846513"/>
                </a:lnTo>
                <a:lnTo>
                  <a:pt x="2780441" y="3887788"/>
                </a:lnTo>
                <a:lnTo>
                  <a:pt x="2766153" y="3933825"/>
                </a:lnTo>
                <a:lnTo>
                  <a:pt x="2755041" y="3986213"/>
                </a:lnTo>
                <a:lnTo>
                  <a:pt x="2747103" y="4046538"/>
                </a:lnTo>
                <a:lnTo>
                  <a:pt x="2745516" y="4114800"/>
                </a:lnTo>
                <a:lnTo>
                  <a:pt x="2747103" y="4183063"/>
                </a:lnTo>
                <a:lnTo>
                  <a:pt x="2755041" y="4243388"/>
                </a:lnTo>
                <a:lnTo>
                  <a:pt x="2766153" y="4295775"/>
                </a:lnTo>
                <a:lnTo>
                  <a:pt x="2780441" y="4341813"/>
                </a:lnTo>
                <a:lnTo>
                  <a:pt x="2796316" y="4383088"/>
                </a:lnTo>
                <a:lnTo>
                  <a:pt x="2815366" y="4419600"/>
                </a:lnTo>
                <a:lnTo>
                  <a:pt x="2853466" y="4495800"/>
                </a:lnTo>
                <a:lnTo>
                  <a:pt x="2869341" y="4532313"/>
                </a:lnTo>
                <a:lnTo>
                  <a:pt x="2885216" y="4573588"/>
                </a:lnTo>
                <a:lnTo>
                  <a:pt x="2901091" y="4619625"/>
                </a:lnTo>
                <a:lnTo>
                  <a:pt x="2912203" y="4672013"/>
                </a:lnTo>
                <a:lnTo>
                  <a:pt x="2918553" y="4732338"/>
                </a:lnTo>
                <a:lnTo>
                  <a:pt x="2921728" y="4800600"/>
                </a:lnTo>
                <a:lnTo>
                  <a:pt x="2918553" y="4868863"/>
                </a:lnTo>
                <a:lnTo>
                  <a:pt x="2912203" y="4929188"/>
                </a:lnTo>
                <a:lnTo>
                  <a:pt x="2901091" y="4981575"/>
                </a:lnTo>
                <a:lnTo>
                  <a:pt x="2885216" y="5027613"/>
                </a:lnTo>
                <a:lnTo>
                  <a:pt x="2869341" y="5068888"/>
                </a:lnTo>
                <a:lnTo>
                  <a:pt x="2853466" y="5105400"/>
                </a:lnTo>
                <a:lnTo>
                  <a:pt x="2834416" y="5143500"/>
                </a:lnTo>
                <a:lnTo>
                  <a:pt x="2815366" y="5181600"/>
                </a:lnTo>
                <a:lnTo>
                  <a:pt x="2796316" y="5218113"/>
                </a:lnTo>
                <a:lnTo>
                  <a:pt x="2780441" y="5259388"/>
                </a:lnTo>
                <a:lnTo>
                  <a:pt x="2766153" y="5305425"/>
                </a:lnTo>
                <a:lnTo>
                  <a:pt x="2755041" y="5357813"/>
                </a:lnTo>
                <a:lnTo>
                  <a:pt x="2747103" y="5418138"/>
                </a:lnTo>
                <a:lnTo>
                  <a:pt x="2745516" y="5486400"/>
                </a:lnTo>
                <a:lnTo>
                  <a:pt x="2747103" y="5554663"/>
                </a:lnTo>
                <a:lnTo>
                  <a:pt x="2755041" y="5614988"/>
                </a:lnTo>
                <a:lnTo>
                  <a:pt x="2766153" y="5667375"/>
                </a:lnTo>
                <a:lnTo>
                  <a:pt x="2780441" y="5713413"/>
                </a:lnTo>
                <a:lnTo>
                  <a:pt x="2796316" y="5754688"/>
                </a:lnTo>
                <a:lnTo>
                  <a:pt x="2815366" y="5791200"/>
                </a:lnTo>
                <a:lnTo>
                  <a:pt x="2834416" y="5829300"/>
                </a:lnTo>
                <a:lnTo>
                  <a:pt x="2853466" y="5867400"/>
                </a:lnTo>
                <a:lnTo>
                  <a:pt x="2869341" y="5903913"/>
                </a:lnTo>
                <a:lnTo>
                  <a:pt x="2885216" y="5945188"/>
                </a:lnTo>
                <a:lnTo>
                  <a:pt x="2901091" y="5991225"/>
                </a:lnTo>
                <a:lnTo>
                  <a:pt x="2912203" y="6043613"/>
                </a:lnTo>
                <a:lnTo>
                  <a:pt x="2918553" y="6103938"/>
                </a:lnTo>
                <a:lnTo>
                  <a:pt x="2921728" y="6172200"/>
                </a:lnTo>
                <a:lnTo>
                  <a:pt x="2918553" y="6240463"/>
                </a:lnTo>
                <a:lnTo>
                  <a:pt x="2912203" y="6300788"/>
                </a:lnTo>
                <a:lnTo>
                  <a:pt x="2901091" y="6353175"/>
                </a:lnTo>
                <a:lnTo>
                  <a:pt x="2885216" y="6399213"/>
                </a:lnTo>
                <a:lnTo>
                  <a:pt x="2869341" y="6440488"/>
                </a:lnTo>
                <a:lnTo>
                  <a:pt x="2853466" y="6477000"/>
                </a:lnTo>
                <a:lnTo>
                  <a:pt x="2834416" y="6515100"/>
                </a:lnTo>
                <a:lnTo>
                  <a:pt x="2815366" y="6553200"/>
                </a:lnTo>
                <a:lnTo>
                  <a:pt x="2796316" y="6589713"/>
                </a:lnTo>
                <a:lnTo>
                  <a:pt x="2780441" y="6630988"/>
                </a:lnTo>
                <a:lnTo>
                  <a:pt x="2766153" y="6677025"/>
                </a:lnTo>
                <a:lnTo>
                  <a:pt x="2755041" y="6729413"/>
                </a:lnTo>
                <a:lnTo>
                  <a:pt x="2747103" y="6789738"/>
                </a:lnTo>
                <a:lnTo>
                  <a:pt x="2745516" y="6858000"/>
                </a:lnTo>
                <a:lnTo>
                  <a:pt x="2202677" y="6858000"/>
                </a:lnTo>
                <a:lnTo>
                  <a:pt x="2035903" y="6858000"/>
                </a:lnTo>
                <a:lnTo>
                  <a:pt x="0" y="6858000"/>
                </a:lnTo>
                <a:close/>
              </a:path>
            </a:pathLst>
          </a:custGeom>
          <a:solidFill>
            <a:schemeClr val="accent1"/>
          </a:solidFill>
          <a:ln w="0">
            <a:noFill/>
            <a:prstDash val="solid"/>
            <a:round/>
            <a:headEnd/>
            <a:tailEnd/>
          </a:ln>
        </p:spPr>
      </p:sp>
      <p:sp>
        <p:nvSpPr>
          <p:cNvPr id="21" name="Rectangle 14">
            <a:extLst>
              <a:ext uri="{FF2B5EF4-FFF2-40B4-BE49-F238E27FC236}">
                <a16:creationId xmlns:a16="http://schemas.microsoft.com/office/drawing/2014/main" id="{C467EAEF-38A1-4DBE-A2A7-C4288EC25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3563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63520" y="396240"/>
            <a:ext cx="7487920" cy="609600"/>
          </a:xfrm>
          <a:prstGeom prst="rect">
            <a:avLst/>
          </a:prstGeom>
        </p:spPr>
      </p:pic>
      <p:pic>
        <p:nvPicPr>
          <p:cNvPr id="3" name="Picture 2"/>
          <p:cNvPicPr>
            <a:picLocks noChangeAspect="1"/>
          </p:cNvPicPr>
          <p:nvPr/>
        </p:nvPicPr>
        <p:blipFill>
          <a:blip r:embed="rId3"/>
          <a:stretch>
            <a:fillRect/>
          </a:stretch>
        </p:blipFill>
        <p:spPr>
          <a:xfrm>
            <a:off x="7447280" y="3159760"/>
            <a:ext cx="4343753" cy="3513447"/>
          </a:xfrm>
          <a:prstGeom prst="rect">
            <a:avLst/>
          </a:prstGeom>
        </p:spPr>
      </p:pic>
      <p:pic>
        <p:nvPicPr>
          <p:cNvPr id="5" name="Picture 4"/>
          <p:cNvPicPr>
            <a:picLocks noChangeAspect="1"/>
          </p:cNvPicPr>
          <p:nvPr/>
        </p:nvPicPr>
        <p:blipFill>
          <a:blip r:embed="rId4"/>
          <a:stretch>
            <a:fillRect/>
          </a:stretch>
        </p:blipFill>
        <p:spPr>
          <a:xfrm>
            <a:off x="1173481" y="1492670"/>
            <a:ext cx="6273799" cy="3872659"/>
          </a:xfrm>
          <a:prstGeom prst="rect">
            <a:avLst/>
          </a:prstGeom>
        </p:spPr>
      </p:pic>
    </p:spTree>
    <p:extLst>
      <p:ext uri="{BB962C8B-B14F-4D97-AF65-F5344CB8AC3E}">
        <p14:creationId xmlns:p14="http://schemas.microsoft.com/office/powerpoint/2010/main" val="2011329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90854" y="634928"/>
            <a:ext cx="5257800" cy="3114675"/>
          </a:xfrm>
          <a:prstGeom prst="rect">
            <a:avLst/>
          </a:prstGeom>
        </p:spPr>
      </p:pic>
      <p:pic>
        <p:nvPicPr>
          <p:cNvPr id="3" name="Picture 2"/>
          <p:cNvPicPr>
            <a:picLocks noChangeAspect="1"/>
          </p:cNvPicPr>
          <p:nvPr/>
        </p:nvPicPr>
        <p:blipFill>
          <a:blip r:embed="rId3"/>
          <a:stretch>
            <a:fillRect/>
          </a:stretch>
        </p:blipFill>
        <p:spPr>
          <a:xfrm>
            <a:off x="1018307" y="634927"/>
            <a:ext cx="5275119" cy="3114675"/>
          </a:xfrm>
          <a:prstGeom prst="rect">
            <a:avLst/>
          </a:prstGeom>
        </p:spPr>
      </p:pic>
      <p:pic>
        <p:nvPicPr>
          <p:cNvPr id="4" name="Picture 3"/>
          <p:cNvPicPr>
            <a:picLocks noChangeAspect="1"/>
          </p:cNvPicPr>
          <p:nvPr/>
        </p:nvPicPr>
        <p:blipFill>
          <a:blip r:embed="rId4"/>
          <a:stretch>
            <a:fillRect/>
          </a:stretch>
        </p:blipFill>
        <p:spPr>
          <a:xfrm>
            <a:off x="6490854" y="150452"/>
            <a:ext cx="4981575" cy="190500"/>
          </a:xfrm>
          <a:prstGeom prst="rect">
            <a:avLst/>
          </a:prstGeom>
        </p:spPr>
      </p:pic>
      <p:pic>
        <p:nvPicPr>
          <p:cNvPr id="5" name="Picture 4"/>
          <p:cNvPicPr>
            <a:picLocks noChangeAspect="1"/>
          </p:cNvPicPr>
          <p:nvPr/>
        </p:nvPicPr>
        <p:blipFill>
          <a:blip r:embed="rId5"/>
          <a:stretch>
            <a:fillRect/>
          </a:stretch>
        </p:blipFill>
        <p:spPr>
          <a:xfrm>
            <a:off x="2713873" y="4439154"/>
            <a:ext cx="6764253" cy="1885517"/>
          </a:xfrm>
          <a:prstGeom prst="rect">
            <a:avLst/>
          </a:prstGeom>
        </p:spPr>
      </p:pic>
    </p:spTree>
    <p:extLst>
      <p:ext uri="{BB962C8B-B14F-4D97-AF65-F5344CB8AC3E}">
        <p14:creationId xmlns:p14="http://schemas.microsoft.com/office/powerpoint/2010/main" val="3495557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C4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3552825" y="480059"/>
            <a:ext cx="5267325" cy="5897879"/>
          </a:xfrm>
          <a:prstGeom prst="rect">
            <a:avLst/>
          </a:prstGeom>
        </p:spPr>
      </p:pic>
    </p:spTree>
    <p:extLst>
      <p:ext uri="{BB962C8B-B14F-4D97-AF65-F5344CB8AC3E}">
        <p14:creationId xmlns:p14="http://schemas.microsoft.com/office/powerpoint/2010/main" val="3491564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9126" r="-3" b="3547"/>
          <a:stretch/>
        </p:blipFill>
        <p:spPr>
          <a:xfrm>
            <a:off x="5162052" y="3272588"/>
            <a:ext cx="6105382" cy="3585411"/>
          </a:xfrm>
          <a:prstGeom prst="rect">
            <a:avLst/>
          </a:prstGeom>
        </p:spPr>
      </p:pic>
      <p:pic>
        <p:nvPicPr>
          <p:cNvPr id="5" name="Picture 4"/>
          <p:cNvPicPr>
            <a:picLocks noChangeAspect="1"/>
          </p:cNvPicPr>
          <p:nvPr/>
        </p:nvPicPr>
        <p:blipFill rotWithShape="1">
          <a:blip r:embed="rId3"/>
          <a:srcRect r="1" b="19538"/>
          <a:stretch/>
        </p:blipFill>
        <p:spPr>
          <a:xfrm>
            <a:off x="20" y="9"/>
            <a:ext cx="7279893" cy="3895335"/>
          </a:xfrm>
          <a:custGeom>
            <a:avLst/>
            <a:gdLst>
              <a:gd name="connsiteX0" fmla="*/ 0 w 7279913"/>
              <a:gd name="connsiteY0" fmla="*/ 0 h 3895335"/>
              <a:gd name="connsiteX1" fmla="*/ 7279913 w 7279913"/>
              <a:gd name="connsiteY1" fmla="*/ 0 h 3895335"/>
              <a:gd name="connsiteX2" fmla="*/ 7279913 w 7279913"/>
              <a:gd name="connsiteY2" fmla="*/ 3116976 h 3895335"/>
              <a:gd name="connsiteX3" fmla="*/ 5011287 w 7279913"/>
              <a:gd name="connsiteY3" fmla="*/ 3116976 h 3895335"/>
              <a:gd name="connsiteX4" fmla="*/ 5011287 w 7279913"/>
              <a:gd name="connsiteY4" fmla="*/ 3895335 h 3895335"/>
              <a:gd name="connsiteX5" fmla="*/ 0 w 7279913"/>
              <a:gd name="connsiteY5" fmla="*/ 3895335 h 389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79913" h="3895335">
                <a:moveTo>
                  <a:pt x="0" y="0"/>
                </a:moveTo>
                <a:lnTo>
                  <a:pt x="7279913" y="0"/>
                </a:lnTo>
                <a:lnTo>
                  <a:pt x="7279913" y="3116976"/>
                </a:lnTo>
                <a:lnTo>
                  <a:pt x="5011287" y="3116976"/>
                </a:lnTo>
                <a:lnTo>
                  <a:pt x="5011287" y="3895335"/>
                </a:lnTo>
                <a:lnTo>
                  <a:pt x="0" y="3895335"/>
                </a:lnTo>
                <a:close/>
              </a:path>
            </a:pathLst>
          </a:custGeom>
        </p:spPr>
      </p:pic>
      <p:pic>
        <p:nvPicPr>
          <p:cNvPr id="3" name="Picture 2"/>
          <p:cNvPicPr>
            <a:picLocks noChangeAspect="1"/>
          </p:cNvPicPr>
          <p:nvPr/>
        </p:nvPicPr>
        <p:blipFill rotWithShape="1">
          <a:blip r:embed="rId4"/>
          <a:srcRect l="16773" r="1027"/>
          <a:stretch/>
        </p:blipFill>
        <p:spPr>
          <a:xfrm>
            <a:off x="7458302" y="-22547"/>
            <a:ext cx="3809132" cy="3139531"/>
          </a:xfrm>
          <a:prstGeom prst="rect">
            <a:avLst/>
          </a:prstGeom>
        </p:spPr>
      </p:pic>
      <p:pic>
        <p:nvPicPr>
          <p:cNvPr id="2" name="Picture 1"/>
          <p:cNvPicPr>
            <a:picLocks noChangeAspect="1"/>
          </p:cNvPicPr>
          <p:nvPr/>
        </p:nvPicPr>
        <p:blipFill rotWithShape="1">
          <a:blip r:embed="rId5"/>
          <a:srcRect t="3739" b="12619"/>
          <a:stretch/>
        </p:blipFill>
        <p:spPr>
          <a:xfrm>
            <a:off x="1" y="4065775"/>
            <a:ext cx="5001186" cy="2792224"/>
          </a:xfrm>
          <a:prstGeom prst="rect">
            <a:avLst/>
          </a:prstGeom>
        </p:spPr>
      </p:pic>
      <p:sp>
        <p:nvSpPr>
          <p:cNvPr id="20" name="Rectangle 9">
            <a:extLst>
              <a:ext uri="{FF2B5EF4-FFF2-40B4-BE49-F238E27FC236}">
                <a16:creationId xmlns:a16="http://schemas.microsoft.com/office/drawing/2014/main" id="{25414FA1-2D4C-41DB-83DE-4F3E38C10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23904" y="0"/>
            <a:ext cx="768096"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9000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1" name="Rectangle 20">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3" name="Rectangle 22">
            <a:extLst>
              <a:ext uri="{FF2B5EF4-FFF2-40B4-BE49-F238E27FC236}">
                <a16:creationId xmlns:a16="http://schemas.microsoft.com/office/drawing/2014/main" id="{DFEF8384-2545-4ACD-9071-49DD1CFC4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Freeform 22">
            <a:extLst>
              <a:ext uri="{FF2B5EF4-FFF2-40B4-BE49-F238E27FC236}">
                <a16:creationId xmlns:a16="http://schemas.microsoft.com/office/drawing/2014/main" id="{F77DB8FA-61A7-4DE7-A777-6D258D172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3" name="Title 2">
            <a:extLst>
              <a:ext uri="{FF2B5EF4-FFF2-40B4-BE49-F238E27FC236}">
                <a16:creationId xmlns:a16="http://schemas.microsoft.com/office/drawing/2014/main" id="{39DD5EC5-A12E-4C71-81D5-81C60DAA6AC5}"/>
              </a:ext>
            </a:extLst>
          </p:cNvPr>
          <p:cNvSpPr>
            <a:spLocks noGrp="1"/>
          </p:cNvSpPr>
          <p:nvPr>
            <p:ph type="title" idx="4294967295"/>
          </p:nvPr>
        </p:nvSpPr>
        <p:spPr>
          <a:xfrm>
            <a:off x="644854" y="643464"/>
            <a:ext cx="3437290" cy="4374850"/>
          </a:xfrm>
        </p:spPr>
        <p:txBody>
          <a:bodyPr vert="horz" lIns="91440" tIns="45720" rIns="91440" bIns="45720" rtlCol="0" anchor="ctr">
            <a:normAutofit/>
          </a:bodyPr>
          <a:lstStyle/>
          <a:p>
            <a:pPr algn="ctr"/>
            <a:r>
              <a:rPr lang="en-US" sz="2900" spc="800" dirty="0">
                <a:solidFill>
                  <a:srgbClr val="2A1A00"/>
                </a:solidFill>
              </a:rPr>
              <a:t>Foodbank entity relationship diagram</a:t>
            </a:r>
          </a:p>
        </p:txBody>
      </p:sp>
      <p:pic>
        <p:nvPicPr>
          <p:cNvPr id="2" name="Picture 1">
            <a:extLst>
              <a:ext uri="{FF2B5EF4-FFF2-40B4-BE49-F238E27FC236}">
                <a16:creationId xmlns:a16="http://schemas.microsoft.com/office/drawing/2014/main" id="{EF7859DA-AEE9-4966-AA83-CB34E2D93589}"/>
              </a:ext>
            </a:extLst>
          </p:cNvPr>
          <p:cNvPicPr>
            <a:picLocks noChangeAspect="1"/>
          </p:cNvPicPr>
          <p:nvPr/>
        </p:nvPicPr>
        <p:blipFill>
          <a:blip r:embed="rId2"/>
          <a:stretch>
            <a:fillRect/>
          </a:stretch>
        </p:blipFill>
        <p:spPr>
          <a:xfrm>
            <a:off x="4714240" y="20320"/>
            <a:ext cx="7341629" cy="6837680"/>
          </a:xfrm>
          <a:prstGeom prst="rect">
            <a:avLst/>
          </a:prstGeom>
        </p:spPr>
      </p:pic>
    </p:spTree>
    <p:extLst>
      <p:ext uri="{BB962C8B-B14F-4D97-AF65-F5344CB8AC3E}">
        <p14:creationId xmlns:p14="http://schemas.microsoft.com/office/powerpoint/2010/main" val="4089672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D09F5552-39CF-49BE-9BA3-F2C2E97DD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8" name="Rectangle 27">
            <a:extLst>
              <a:ext uri="{FF2B5EF4-FFF2-40B4-BE49-F238E27FC236}">
                <a16:creationId xmlns:a16="http://schemas.microsoft.com/office/drawing/2014/main" id="{6CCDD5D4-DC0E-4B2C-8B6B-FCAA00ECE0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0" name="Rectangle 2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2">
            <a:extLst>
              <a:ext uri="{FF2B5EF4-FFF2-40B4-BE49-F238E27FC236}">
                <a16:creationId xmlns:a16="http://schemas.microsoft.com/office/drawing/2014/main" id="{9BF4E3CC-8CB3-4BEC-9512-F55AA2529F69}"/>
              </a:ext>
            </a:extLst>
          </p:cNvPr>
          <p:cNvSpPr txBox="1">
            <a:spLocks/>
          </p:cNvSpPr>
          <p:nvPr/>
        </p:nvSpPr>
        <p:spPr>
          <a:xfrm>
            <a:off x="8050787" y="482321"/>
            <a:ext cx="3656581" cy="55716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spcAft>
                <a:spcPts val="600"/>
              </a:spcAft>
            </a:pPr>
            <a:r>
              <a:rPr lang="en-US" sz="3600" dirty="0"/>
              <a:t>Database implementation</a:t>
            </a:r>
          </a:p>
        </p:txBody>
      </p:sp>
      <p:sp>
        <p:nvSpPr>
          <p:cNvPr id="3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34" name="Rectangle 3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TextBox 5">
            <a:extLst>
              <a:ext uri="{FF2B5EF4-FFF2-40B4-BE49-F238E27FC236}">
                <a16:creationId xmlns:a16="http://schemas.microsoft.com/office/drawing/2014/main" id="{2F9216B5-E739-449B-9E26-C3AE03E6AFFD}"/>
              </a:ext>
            </a:extLst>
          </p:cNvPr>
          <p:cNvGraphicFramePr/>
          <p:nvPr>
            <p:extLst>
              <p:ext uri="{D42A27DB-BD31-4B8C-83A1-F6EECF244321}">
                <p14:modId xmlns:p14="http://schemas.microsoft.com/office/powerpoint/2010/main" val="3419269815"/>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522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9C9BB5-2343-4DF3-A2D5-19B061CB603F}"/>
              </a:ext>
            </a:extLst>
          </p:cNvPr>
          <p:cNvSpPr txBox="1">
            <a:spLocks/>
          </p:cNvSpPr>
          <p:nvPr/>
        </p:nvSpPr>
        <p:spPr>
          <a:xfrm>
            <a:off x="761996" y="344285"/>
            <a:ext cx="10668004" cy="111329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dirty="0"/>
              <a:t>COLUMN LEVEL CONSTRAINTS</a:t>
            </a:r>
          </a:p>
        </p:txBody>
      </p:sp>
      <p:sp>
        <p:nvSpPr>
          <p:cNvPr id="9" name="TextBox 8">
            <a:extLst>
              <a:ext uri="{FF2B5EF4-FFF2-40B4-BE49-F238E27FC236}">
                <a16:creationId xmlns:a16="http://schemas.microsoft.com/office/drawing/2014/main" id="{64ECE55E-7B1C-4CEA-A11E-4874DA3C4BD5}"/>
              </a:ext>
            </a:extLst>
          </p:cNvPr>
          <p:cNvSpPr txBox="1"/>
          <p:nvPr/>
        </p:nvSpPr>
        <p:spPr>
          <a:xfrm>
            <a:off x="1086928" y="1535502"/>
            <a:ext cx="10668004" cy="646331"/>
          </a:xfrm>
          <a:prstGeom prst="rect">
            <a:avLst/>
          </a:prstGeom>
          <a:noFill/>
        </p:spPr>
        <p:txBody>
          <a:bodyPr wrap="square" rtlCol="0">
            <a:spAutoFit/>
          </a:bodyPr>
          <a:lstStyle/>
          <a:p>
            <a:r>
              <a:rPr lang="en-US" dirty="0"/>
              <a:t>Column level Constraints lets us perform validations on field values. Our Database implements it as follows !</a:t>
            </a:r>
          </a:p>
          <a:p>
            <a:pPr marL="285750" indent="-285750">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AE7B4D91-99AA-42D6-8A63-0202EED9F78A}"/>
              </a:ext>
            </a:extLst>
          </p:cNvPr>
          <p:cNvPicPr>
            <a:picLocks noChangeAspect="1"/>
          </p:cNvPicPr>
          <p:nvPr/>
        </p:nvPicPr>
        <p:blipFill>
          <a:blip r:embed="rId2"/>
          <a:stretch>
            <a:fillRect/>
          </a:stretch>
        </p:blipFill>
        <p:spPr>
          <a:xfrm>
            <a:off x="1086928" y="1996835"/>
            <a:ext cx="3942272" cy="2036298"/>
          </a:xfrm>
          <a:prstGeom prst="rect">
            <a:avLst/>
          </a:prstGeom>
        </p:spPr>
      </p:pic>
      <p:sp>
        <p:nvSpPr>
          <p:cNvPr id="12" name="Arrow: Left 11">
            <a:extLst>
              <a:ext uri="{FF2B5EF4-FFF2-40B4-BE49-F238E27FC236}">
                <a16:creationId xmlns:a16="http://schemas.microsoft.com/office/drawing/2014/main" id="{65D472AF-ACF9-4DEB-831C-8C8BA834A15B}"/>
              </a:ext>
            </a:extLst>
          </p:cNvPr>
          <p:cNvSpPr/>
          <p:nvPr/>
        </p:nvSpPr>
        <p:spPr>
          <a:xfrm>
            <a:off x="5029200" y="3398807"/>
            <a:ext cx="526212" cy="3105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F59EB79-773A-4323-BD59-B2E38903ACD3}"/>
              </a:ext>
            </a:extLst>
          </p:cNvPr>
          <p:cNvSpPr txBox="1"/>
          <p:nvPr/>
        </p:nvSpPr>
        <p:spPr>
          <a:xfrm>
            <a:off x="5555412" y="2747871"/>
            <a:ext cx="2173856" cy="1246495"/>
          </a:xfrm>
          <a:prstGeom prst="rect">
            <a:avLst/>
          </a:prstGeom>
          <a:noFill/>
        </p:spPr>
        <p:txBody>
          <a:bodyPr wrap="square" rtlCol="0">
            <a:spAutoFit/>
          </a:bodyPr>
          <a:lstStyle/>
          <a:p>
            <a:r>
              <a:rPr lang="en-US" sz="1500" dirty="0"/>
              <a:t>Our Check only allows </a:t>
            </a:r>
            <a:r>
              <a:rPr lang="en-US" sz="1500" dirty="0" err="1"/>
              <a:t>Employee.Type</a:t>
            </a:r>
            <a:r>
              <a:rPr lang="en-US" sz="1500" dirty="0"/>
              <a:t> to be from either of the two values and not anything else !</a:t>
            </a:r>
          </a:p>
        </p:txBody>
      </p:sp>
      <p:pic>
        <p:nvPicPr>
          <p:cNvPr id="14" name="Picture 13">
            <a:extLst>
              <a:ext uri="{FF2B5EF4-FFF2-40B4-BE49-F238E27FC236}">
                <a16:creationId xmlns:a16="http://schemas.microsoft.com/office/drawing/2014/main" id="{4AD3474C-CD81-4900-AE46-3228AE5C7A9F}"/>
              </a:ext>
            </a:extLst>
          </p:cNvPr>
          <p:cNvPicPr>
            <a:picLocks noChangeAspect="1"/>
          </p:cNvPicPr>
          <p:nvPr/>
        </p:nvPicPr>
        <p:blipFill>
          <a:blip r:embed="rId3"/>
          <a:stretch>
            <a:fillRect/>
          </a:stretch>
        </p:blipFill>
        <p:spPr>
          <a:xfrm>
            <a:off x="5292306" y="4351203"/>
            <a:ext cx="6317826" cy="2191109"/>
          </a:xfrm>
          <a:prstGeom prst="rect">
            <a:avLst/>
          </a:prstGeom>
        </p:spPr>
      </p:pic>
      <p:sp>
        <p:nvSpPr>
          <p:cNvPr id="15" name="Arrow: Right 14">
            <a:extLst>
              <a:ext uri="{FF2B5EF4-FFF2-40B4-BE49-F238E27FC236}">
                <a16:creationId xmlns:a16="http://schemas.microsoft.com/office/drawing/2014/main" id="{DA31F787-9901-4873-BF9E-2A97AE20CD9D}"/>
              </a:ext>
            </a:extLst>
          </p:cNvPr>
          <p:cNvSpPr/>
          <p:nvPr/>
        </p:nvSpPr>
        <p:spPr>
          <a:xfrm>
            <a:off x="4502988" y="5721201"/>
            <a:ext cx="607471" cy="310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674FD33-84BC-4E3B-81AA-71D4D641232A}"/>
              </a:ext>
            </a:extLst>
          </p:cNvPr>
          <p:cNvSpPr txBox="1"/>
          <p:nvPr/>
        </p:nvSpPr>
        <p:spPr>
          <a:xfrm>
            <a:off x="2959207" y="5036387"/>
            <a:ext cx="1767722" cy="1477328"/>
          </a:xfrm>
          <a:prstGeom prst="rect">
            <a:avLst/>
          </a:prstGeom>
          <a:noFill/>
        </p:spPr>
        <p:txBody>
          <a:bodyPr wrap="square" rtlCol="0">
            <a:spAutoFit/>
          </a:bodyPr>
          <a:lstStyle/>
          <a:p>
            <a:r>
              <a:rPr lang="en-US" sz="1500" dirty="0"/>
              <a:t>Our Second Constraint only allows transaction type to be either “Donation” or “Order” !</a:t>
            </a:r>
          </a:p>
        </p:txBody>
      </p:sp>
    </p:spTree>
    <p:extLst>
      <p:ext uri="{BB962C8B-B14F-4D97-AF65-F5344CB8AC3E}">
        <p14:creationId xmlns:p14="http://schemas.microsoft.com/office/powerpoint/2010/main" val="133018242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932</Words>
  <Application>Microsoft Office PowerPoint</Application>
  <PresentationFormat>Widescreen</PresentationFormat>
  <Paragraphs>126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Algerian</vt:lpstr>
      <vt:lpstr>Arial</vt:lpstr>
      <vt:lpstr>Calibri</vt:lpstr>
      <vt:lpstr>Gill Sans MT</vt:lpstr>
      <vt:lpstr>Impact</vt:lpstr>
      <vt:lpstr>Badge</vt:lpstr>
      <vt:lpstr>Fall 2019</vt:lpstr>
      <vt:lpstr>Content</vt:lpstr>
      <vt:lpstr>PowerPoint Presentation</vt:lpstr>
      <vt:lpstr>PowerPoint Presentation</vt:lpstr>
      <vt:lpstr>PowerPoint Presentation</vt:lpstr>
      <vt:lpstr>PowerPoint Presentation</vt:lpstr>
      <vt:lpstr>Foodbank entity relationship diagram</vt:lpstr>
      <vt:lpstr>PowerPoint Presentation</vt:lpstr>
      <vt:lpstr>PowerPoint Presentation</vt:lpstr>
      <vt:lpstr>PowerPoint Presentation</vt:lpstr>
      <vt:lpstr>PowerPoint Presentation</vt:lpstr>
      <vt:lpstr>Functions and triggers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 2019</dc:title>
  <dc:creator>sai krishna</dc:creator>
  <cp:lastModifiedBy>sai krishna</cp:lastModifiedBy>
  <cp:revision>28</cp:revision>
  <dcterms:created xsi:type="dcterms:W3CDTF">2019-12-07T17:22:32Z</dcterms:created>
  <dcterms:modified xsi:type="dcterms:W3CDTF">2019-12-08T04:32:36Z</dcterms:modified>
</cp:coreProperties>
</file>