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tmp" ContentType="image/pn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665" r:id="rId2"/>
    <p:sldId id="674" r:id="rId3"/>
    <p:sldId id="669" r:id="rId4"/>
    <p:sldId id="675" r:id="rId5"/>
    <p:sldId id="670" r:id="rId6"/>
    <p:sldId id="676" r:id="rId7"/>
    <p:sldId id="672" r:id="rId8"/>
    <p:sldId id="673" r:id="rId9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3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542" autoAdjust="0"/>
    <p:restoredTop sz="94674"/>
  </p:normalViewPr>
  <p:slideViewPr>
    <p:cSldViewPr snapToGrid="0" snapToObjects="1">
      <p:cViewPr varScale="1">
        <p:scale>
          <a:sx n="61" d="100"/>
          <a:sy n="61" d="100"/>
        </p:scale>
        <p:origin x="160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6" name="Shape 12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图像"/>
          <p:cNvSpPr>
            <a:spLocks noGrp="1"/>
          </p:cNvSpPr>
          <p:nvPr>
            <p:ph type="pic" idx="21"/>
          </p:nvPr>
        </p:nvSpPr>
        <p:spPr>
          <a:xfrm>
            <a:off x="1606550" y="635000"/>
            <a:ext cx="9779000" cy="652272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标题文本"/>
          <p:cNvSpPr txBox="1"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r>
              <a:t>标题文本</a:t>
            </a:r>
          </a:p>
        </p:txBody>
      </p:sp>
      <p:sp>
        <p:nvSpPr>
          <p:cNvPr id="22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图像"/>
          <p:cNvSpPr>
            <a:spLocks noGrp="1"/>
          </p:cNvSpPr>
          <p:nvPr>
            <p:ph type="pic" idx="21"/>
          </p:nvPr>
        </p:nvSpPr>
        <p:spPr>
          <a:xfrm>
            <a:off x="-812800" y="0"/>
            <a:ext cx="15232066" cy="10160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标题文本"/>
          <p:cNvSpPr txBox="1">
            <a:spLocks noGrp="1"/>
          </p:cNvSpPr>
          <p:nvPr>
            <p:ph type="title"/>
          </p:nvPr>
        </p:nvSpPr>
        <p:spPr>
          <a:xfrm>
            <a:off x="276362" y="105156"/>
            <a:ext cx="23831276" cy="2407002"/>
          </a:xfrm>
          <a:prstGeom prst="rect">
            <a:avLst/>
          </a:prstGeom>
        </p:spPr>
        <p:txBody>
          <a:bodyPr lIns="71437" tIns="71437" rIns="71437" bIns="71437"/>
          <a:lstStyle>
            <a:lvl1pPr defTabSz="821531">
              <a:defRPr sz="11200"/>
            </a:lvl1pPr>
          </a:lstStyle>
          <a:p>
            <a:r>
              <a:t>标题文本</a:t>
            </a:r>
          </a:p>
        </p:txBody>
      </p:sp>
      <p:sp>
        <p:nvSpPr>
          <p:cNvPr id="118" name="正文级别 1…"/>
          <p:cNvSpPr txBox="1">
            <a:spLocks noGrp="1"/>
          </p:cNvSpPr>
          <p:nvPr>
            <p:ph type="body" idx="1"/>
          </p:nvPr>
        </p:nvSpPr>
        <p:spPr>
          <a:xfrm>
            <a:off x="318264" y="2525841"/>
            <a:ext cx="23831275" cy="10842932"/>
          </a:xfrm>
          <a:prstGeom prst="rect">
            <a:avLst/>
          </a:prstGeom>
        </p:spPr>
        <p:txBody>
          <a:bodyPr lIns="71437" tIns="71437" rIns="71437" bIns="71437"/>
          <a:lstStyle>
            <a:lvl1pPr marL="617361" indent="-617361" defTabSz="821531">
              <a:spcBef>
                <a:spcPts val="5900"/>
              </a:spcBef>
              <a:defRPr sz="5000"/>
            </a:lvl1pPr>
            <a:lvl2pPr marL="1061861" indent="-617361" defTabSz="821531">
              <a:spcBef>
                <a:spcPts val="5900"/>
              </a:spcBef>
              <a:defRPr sz="5000"/>
            </a:lvl2pPr>
            <a:lvl3pPr marL="1506361" indent="-617361" defTabSz="821531">
              <a:spcBef>
                <a:spcPts val="5900"/>
              </a:spcBef>
              <a:defRPr sz="5000"/>
            </a:lvl3pPr>
            <a:lvl4pPr marL="1950861" indent="-617361" defTabSz="821531">
              <a:spcBef>
                <a:spcPts val="5900"/>
              </a:spcBef>
              <a:defRPr sz="5000"/>
            </a:lvl4pPr>
            <a:lvl5pPr marL="2395361" indent="-617361" defTabSz="821531">
              <a:spcBef>
                <a:spcPts val="5900"/>
              </a:spcBef>
              <a:defRPr sz="50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19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935814" y="13010554"/>
            <a:ext cx="494513" cy="511176"/>
          </a:xfrm>
          <a:prstGeom prst="rect">
            <a:avLst/>
          </a:prstGeom>
        </p:spPr>
        <p:txBody>
          <a:bodyPr lIns="71437" tIns="71437" rIns="71437" bIns="71437"/>
          <a:lstStyle>
            <a:lvl1pPr defTabSz="821531">
              <a:defRPr sz="24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文本"/>
          <p:cNvSpPr txBox="1"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31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图像"/>
          <p:cNvSpPr>
            <a:spLocks noGrp="1"/>
          </p:cNvSpPr>
          <p:nvPr>
            <p:ph type="pic" idx="21"/>
          </p:nvPr>
        </p:nvSpPr>
        <p:spPr>
          <a:xfrm>
            <a:off x="2717800" y="635000"/>
            <a:ext cx="12357100" cy="823806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标题文本"/>
          <p:cNvSpPr txBox="1"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标题文本</a:t>
            </a:r>
          </a:p>
        </p:txBody>
      </p:sp>
      <p:sp>
        <p:nvSpPr>
          <p:cNvPr id="40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1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49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标题文本"/>
          <p:cNvSpPr txBox="1">
            <a:spLocks noGrp="1"/>
          </p:cNvSpPr>
          <p:nvPr>
            <p:ph type="title"/>
          </p:nvPr>
        </p:nvSpPr>
        <p:spPr>
          <a:xfrm>
            <a:off x="952500" y="444500"/>
            <a:ext cx="11099800" cy="1384300"/>
          </a:xfrm>
          <a:prstGeom prst="rect">
            <a:avLst/>
          </a:prstGeom>
        </p:spPr>
        <p:txBody>
          <a:bodyPr/>
          <a:lstStyle/>
          <a:p>
            <a:r>
              <a:rPr dirty="0" err="1"/>
              <a:t>标题文本</a:t>
            </a:r>
            <a:endParaRPr dirty="0"/>
          </a:p>
        </p:txBody>
      </p:sp>
      <p:sp>
        <p:nvSpPr>
          <p:cNvPr id="57" name="正文级别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8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BAFA4B1-2DBC-E140-9C37-429360888AC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786207" y="9314701"/>
            <a:ext cx="3218593" cy="438899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图像"/>
          <p:cNvSpPr>
            <a:spLocks noGrp="1"/>
          </p:cNvSpPr>
          <p:nvPr>
            <p:ph type="pic" idx="21"/>
          </p:nvPr>
        </p:nvSpPr>
        <p:spPr>
          <a:xfrm>
            <a:off x="4533900" y="2603500"/>
            <a:ext cx="942975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67" name="正文级别 1…"/>
          <p:cNvSpPr txBox="1">
            <a:spLocks noGrp="1"/>
          </p:cNvSpPr>
          <p:nvPr>
            <p:ph type="body" sz="half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8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正文级别 1…"/>
          <p:cNvSpPr txBox="1"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6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图像"/>
          <p:cNvSpPr>
            <a:spLocks noGrp="1"/>
          </p:cNvSpPr>
          <p:nvPr>
            <p:ph type="pic" sz="quarter" idx="21"/>
          </p:nvPr>
        </p:nvSpPr>
        <p:spPr>
          <a:xfrm>
            <a:off x="6680200" y="5026947"/>
            <a:ext cx="6057901" cy="4040705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图像"/>
          <p:cNvSpPr>
            <a:spLocks noGrp="1"/>
          </p:cNvSpPr>
          <p:nvPr>
            <p:ph type="pic" sz="quarter" idx="22"/>
          </p:nvPr>
        </p:nvSpPr>
        <p:spPr>
          <a:xfrm>
            <a:off x="6502400" y="886747"/>
            <a:ext cx="5867400" cy="3911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图像"/>
          <p:cNvSpPr>
            <a:spLocks noGrp="1"/>
          </p:cNvSpPr>
          <p:nvPr>
            <p:ph type="pic" idx="23"/>
          </p:nvPr>
        </p:nvSpPr>
        <p:spPr>
          <a:xfrm>
            <a:off x="-2374900" y="889000"/>
            <a:ext cx="11976100" cy="798406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>
            <a:spLocks noGrp="1"/>
          </p:cNvSpPr>
          <p:nvPr>
            <p:ph type="body" sz="quarter" idx="21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 txBox="1">
            <a:spLocks noGrp="1"/>
          </p:cNvSpPr>
          <p:nvPr>
            <p:ph type="body" sz="quarter" idx="22"/>
          </p:nvPr>
        </p:nvSpPr>
        <p:spPr>
          <a:xfrm>
            <a:off x="1270000" y="4267200"/>
            <a:ext cx="10464800" cy="6858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/>
            </a:lvl1pPr>
          </a:lstStyle>
          <a:p>
            <a:r>
              <a:t>“Type a quote here.” </a:t>
            </a:r>
          </a:p>
        </p:txBody>
      </p:sp>
      <p:sp>
        <p:nvSpPr>
          <p:cNvPr id="9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 txBox="1">
            <a:spLocks noGrp="1"/>
          </p:cNvSpPr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rPr dirty="0" err="1"/>
              <a:t>标题文本</a:t>
            </a:r>
            <a:endParaRPr dirty="0"/>
          </a:p>
        </p:txBody>
      </p:sp>
      <p:sp>
        <p:nvSpPr>
          <p:cNvPr id="3" name="正文级别 1…"/>
          <p:cNvSpPr txBox="1">
            <a:spLocks noGrp="1"/>
          </p:cNvSpPr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graphicFrame>
        <p:nvGraphicFramePr>
          <p:cNvPr id="8" name="Object 23">
            <a:extLst>
              <a:ext uri="{FF2B5EF4-FFF2-40B4-BE49-F238E27FC236}">
                <a16:creationId xmlns:a16="http://schemas.microsoft.com/office/drawing/2014/main" id="{4FBB1268-7A7A-114A-90C8-672463D82A40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3443804075"/>
              </p:ext>
            </p:extLst>
          </p:nvPr>
        </p:nvGraphicFramePr>
        <p:xfrm>
          <a:off x="360218" y="1810127"/>
          <a:ext cx="12302837" cy="7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Clip" r:id="rId14" imgW="6858000" imgH="48895" progId="">
                  <p:embed/>
                </p:oleObj>
              </mc:Choice>
              <mc:Fallback>
                <p:oleObj name="Clip" r:id="rId14" imgW="6858000" imgH="48895" progId="">
                  <p:embed/>
                  <p:pic>
                    <p:nvPicPr>
                      <p:cNvPr id="5" name="Object 23">
                        <a:extLst>
                          <a:ext uri="{FF2B5EF4-FFF2-40B4-BE49-F238E27FC236}">
                            <a16:creationId xmlns:a16="http://schemas.microsoft.com/office/drawing/2014/main" id="{1B9833AF-E0D1-424B-9A70-AF0D88126B42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0218" y="1810127"/>
                        <a:ext cx="12302837" cy="76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1" r:id="rId11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E4BE80C3-0AB7-264C-BF8C-A7BD3050F450}"/>
              </a:ext>
            </a:extLst>
          </p:cNvPr>
          <p:cNvSpPr txBox="1"/>
          <p:nvPr/>
        </p:nvSpPr>
        <p:spPr>
          <a:xfrm>
            <a:off x="952499" y="2047005"/>
            <a:ext cx="3877665" cy="74892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742950" marR="0" indent="-64800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" panose="05000000000000000000" pitchFamily="2" charset="2"/>
              <a:buChar char="l"/>
              <a:tabLst/>
            </a:pPr>
            <a:r>
              <a:rPr kumimoji="0" lang="zh-CN" altLang="en-US" sz="42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Helvetica Light"/>
              </a:rPr>
              <a:t>实验任务</a:t>
            </a:r>
            <a:r>
              <a:rPr kumimoji="0" lang="en-US" altLang="zh-CN" sz="42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Helvetica Light"/>
              </a:rPr>
              <a:t>1</a:t>
            </a:r>
            <a:r>
              <a:rPr kumimoji="0" lang="zh-CN" altLang="en-US" sz="42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Helvetica Light"/>
              </a:rPr>
              <a:t>：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862A463-7D42-E6F0-4B58-37A26BDB3F75}"/>
              </a:ext>
            </a:extLst>
          </p:cNvPr>
          <p:cNvSpPr txBox="1"/>
          <p:nvPr/>
        </p:nvSpPr>
        <p:spPr>
          <a:xfrm>
            <a:off x="1596991" y="2734525"/>
            <a:ext cx="10903984" cy="80791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742950" indent="-648000" algn="l">
              <a:lnSpc>
                <a:spcPts val="5500"/>
              </a:lnSpc>
              <a:buClr>
                <a:srgbClr val="FFC000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实现如下线性探测法的查找函数</a:t>
            </a:r>
          </a:p>
        </p:txBody>
      </p:sp>
      <p:sp>
        <p:nvSpPr>
          <p:cNvPr id="42" name="Let's Look at Data">
            <a:extLst>
              <a:ext uri="{FF2B5EF4-FFF2-40B4-BE49-F238E27FC236}">
                <a16:creationId xmlns:a16="http://schemas.microsoft.com/office/drawing/2014/main" id="{F19F9E2F-B735-C6CF-BF66-D4A898D054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52499" y="-46383"/>
            <a:ext cx="5272937" cy="2159000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l"/>
            <a:r>
              <a:rPr lang="zh-CN" altLang="en-US" sz="5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实验八 散列表</a:t>
            </a:r>
            <a:endParaRPr sz="5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79AC5995-14BA-BB98-C2C5-587F73207B95}"/>
              </a:ext>
            </a:extLst>
          </p:cNvPr>
          <p:cNvSpPr txBox="1"/>
          <p:nvPr/>
        </p:nvSpPr>
        <p:spPr>
          <a:xfrm>
            <a:off x="2193926" y="3465622"/>
            <a:ext cx="8616948" cy="61555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94950" marR="0" algn="l" defTabSz="584200" rtl="0" fontAlgn="auto" latinLnBrk="0" hangingPunct="0">
              <a:lnSpc>
                <a:spcPts val="4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ct val="70000"/>
              <a:tabLst/>
            </a:pPr>
            <a:r>
              <a:rPr lang="en-US" altLang="zh-CN" sz="32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Position</a:t>
            </a:r>
            <a:r>
              <a:rPr kumimoji="0" lang="en-US" altLang="zh-CN" sz="3200" b="1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Helvetica Light"/>
              </a:rPr>
              <a:t> </a:t>
            </a:r>
            <a:r>
              <a:rPr lang="en-US" altLang="zh-CN" sz="3200" b="1" dirty="0">
                <a:solidFill>
                  <a:schemeClr val="accent5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Find</a:t>
            </a:r>
            <a:r>
              <a:rPr kumimoji="0" lang="en-US" altLang="zh-CN" sz="3200" b="1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Helvetica Light"/>
              </a:rPr>
              <a:t>( </a:t>
            </a:r>
            <a:r>
              <a:rPr kumimoji="0" lang="en-US" altLang="zh-CN" sz="3200" b="1" i="0" u="none" strike="noStrike" cap="none" spc="0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Helvetica Light"/>
              </a:rPr>
              <a:t>HashTable</a:t>
            </a:r>
            <a:r>
              <a:rPr kumimoji="0" lang="en-US" altLang="zh-CN" sz="3200" b="1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Helvetica Light"/>
              </a:rPr>
              <a:t> H, </a:t>
            </a:r>
            <a:r>
              <a:rPr kumimoji="0" lang="en-US" altLang="zh-CN" sz="3200" b="1" i="0" u="none" strike="noStrike" cap="none" spc="0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Helvetica Light"/>
              </a:rPr>
              <a:t>ElementType</a:t>
            </a:r>
            <a:r>
              <a:rPr kumimoji="0" lang="en-US" altLang="zh-CN" sz="3200" b="1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Helvetica Light"/>
              </a:rPr>
              <a:t> key )</a:t>
            </a: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D1B095AE-E471-3D2A-49E0-C03BB73C265A}"/>
              </a:ext>
            </a:extLst>
          </p:cNvPr>
          <p:cNvSpPr txBox="1"/>
          <p:nvPr/>
        </p:nvSpPr>
        <p:spPr>
          <a:xfrm>
            <a:off x="-37688" y="6388489"/>
            <a:ext cx="3691770" cy="80791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94950" algn="l">
              <a:lnSpc>
                <a:spcPts val="5500"/>
              </a:lnSpc>
              <a:buClr>
                <a:srgbClr val="FFC000"/>
              </a:buClr>
              <a:buSzPct val="70000"/>
            </a:pPr>
            <a:r>
              <a:rPr lang="en-US" altLang="zh-CN" sz="32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HashTable</a:t>
            </a: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定义：</a:t>
            </a: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B4F927EC-622E-1087-BBA1-352633EA6766}"/>
              </a:ext>
            </a:extLst>
          </p:cNvPr>
          <p:cNvSpPr txBox="1"/>
          <p:nvPr/>
        </p:nvSpPr>
        <p:spPr>
          <a:xfrm>
            <a:off x="3412543" y="4273535"/>
            <a:ext cx="7603387" cy="523220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94950" marR="0" algn="l" defTabSz="584200" rtl="0" fontAlgn="auto" latinLnBrk="0" hangingPunct="0">
              <a:lnSpc>
                <a:spcPts val="25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ct val="70000"/>
              <a:tabLst/>
            </a:pPr>
            <a:r>
              <a:rPr lang="en-US" altLang="zh-CN" sz="18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#define MAXTABLESIZE 100000  /* </a:t>
            </a:r>
            <a:r>
              <a:rPr lang="zh-CN" altLang="en-US" sz="18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允许开辟的最大散列表长度 *</a:t>
            </a:r>
            <a:r>
              <a:rPr lang="en-US" altLang="zh-CN" sz="18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/</a:t>
            </a:r>
          </a:p>
          <a:p>
            <a:pPr marL="94950" marR="0" algn="l" defTabSz="584200" rtl="0" fontAlgn="auto" latinLnBrk="0" hangingPunct="0">
              <a:lnSpc>
                <a:spcPts val="25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ct val="70000"/>
              <a:tabLst/>
            </a:pPr>
            <a:r>
              <a:rPr lang="en-US" altLang="zh-CN" sz="18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typedef int </a:t>
            </a:r>
            <a:r>
              <a:rPr lang="en-US" altLang="zh-CN" sz="1800" b="1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ElementType</a:t>
            </a:r>
            <a:r>
              <a:rPr lang="en-US" altLang="zh-CN" sz="18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;     /* </a:t>
            </a:r>
            <a:r>
              <a:rPr lang="zh-CN" altLang="en-US" sz="18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关键词类型用整型 *</a:t>
            </a:r>
            <a:r>
              <a:rPr lang="en-US" altLang="zh-CN" sz="18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/</a:t>
            </a:r>
          </a:p>
          <a:p>
            <a:pPr marL="94950" marR="0" algn="l" defTabSz="584200" rtl="0" fontAlgn="auto" latinLnBrk="0" hangingPunct="0">
              <a:lnSpc>
                <a:spcPts val="25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ct val="70000"/>
              <a:tabLst/>
            </a:pPr>
            <a:r>
              <a:rPr lang="en-US" altLang="zh-CN" sz="18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typedef int Index;           /* </a:t>
            </a:r>
            <a:r>
              <a:rPr lang="zh-CN" altLang="en-US" sz="18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散列地址类型 *</a:t>
            </a:r>
            <a:r>
              <a:rPr lang="en-US" altLang="zh-CN" sz="18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/</a:t>
            </a:r>
          </a:p>
          <a:p>
            <a:pPr marL="94950" marR="0" algn="l" defTabSz="584200" rtl="0" fontAlgn="auto" latinLnBrk="0" hangingPunct="0">
              <a:lnSpc>
                <a:spcPts val="25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ct val="70000"/>
              <a:tabLst/>
            </a:pPr>
            <a:r>
              <a:rPr lang="en-US" altLang="zh-CN" sz="18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typedef Index Position;      /* </a:t>
            </a:r>
            <a:r>
              <a:rPr lang="zh-CN" altLang="en-US" sz="18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数据所在位置与散列地址是同一类型 *</a:t>
            </a:r>
            <a:r>
              <a:rPr lang="en-US" altLang="zh-CN" sz="18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/</a:t>
            </a:r>
          </a:p>
          <a:p>
            <a:pPr marL="94950" marR="0" algn="l" defTabSz="584200" rtl="0" fontAlgn="auto" latinLnBrk="0" hangingPunct="0">
              <a:lnSpc>
                <a:spcPts val="25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ct val="70000"/>
              <a:tabLst/>
            </a:pPr>
            <a:r>
              <a:rPr lang="en-US" altLang="zh-CN" sz="18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/* </a:t>
            </a:r>
            <a:r>
              <a:rPr lang="zh-CN" altLang="en-US" sz="18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散列单元状态类型，分别对应：有合法元素、空单元、有已删除元素 *</a:t>
            </a:r>
            <a:r>
              <a:rPr lang="en-US" altLang="zh-CN" sz="18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/</a:t>
            </a:r>
          </a:p>
          <a:p>
            <a:pPr marL="94950" marR="0" algn="l" defTabSz="584200" rtl="0" fontAlgn="auto" latinLnBrk="0" hangingPunct="0">
              <a:lnSpc>
                <a:spcPts val="25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ct val="70000"/>
              <a:tabLst/>
            </a:pPr>
            <a:r>
              <a:rPr lang="en-US" altLang="zh-CN" sz="18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typedef </a:t>
            </a:r>
            <a:r>
              <a:rPr lang="en-US" altLang="zh-CN" sz="1800" b="1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enum</a:t>
            </a:r>
            <a:r>
              <a:rPr lang="en-US" altLang="zh-CN" sz="18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{ Legitimate, Empty, Deleted } </a:t>
            </a:r>
            <a:r>
              <a:rPr lang="en-US" altLang="zh-CN" sz="1800" b="1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EntryType</a:t>
            </a:r>
            <a:r>
              <a:rPr lang="en-US" altLang="zh-CN" sz="18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;</a:t>
            </a:r>
          </a:p>
          <a:p>
            <a:pPr marL="94950" marR="0" algn="l" defTabSz="584200" rtl="0" fontAlgn="auto" latinLnBrk="0" hangingPunct="0">
              <a:lnSpc>
                <a:spcPts val="25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ct val="70000"/>
              <a:tabLst/>
            </a:pPr>
            <a:r>
              <a:rPr lang="en-US" altLang="zh-CN" sz="18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typedef struct </a:t>
            </a:r>
            <a:r>
              <a:rPr lang="en-US" altLang="zh-CN" sz="1800" b="1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HashEntry</a:t>
            </a:r>
            <a:r>
              <a:rPr lang="en-US" altLang="zh-CN" sz="18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Cell; /* </a:t>
            </a:r>
            <a:r>
              <a:rPr lang="zh-CN" altLang="en-US" sz="18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散列表单元类型 *</a:t>
            </a:r>
            <a:r>
              <a:rPr lang="en-US" altLang="zh-CN" sz="18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/</a:t>
            </a:r>
          </a:p>
          <a:p>
            <a:pPr marL="94950" marR="0" algn="l" defTabSz="584200" rtl="0" fontAlgn="auto" latinLnBrk="0" hangingPunct="0">
              <a:lnSpc>
                <a:spcPts val="25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ct val="70000"/>
              <a:tabLst/>
            </a:pPr>
            <a:r>
              <a:rPr lang="en-US" altLang="zh-CN" sz="18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struct </a:t>
            </a:r>
            <a:r>
              <a:rPr lang="en-US" altLang="zh-CN" sz="1800" b="1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HashEntry</a:t>
            </a:r>
            <a:r>
              <a:rPr lang="en-US" altLang="zh-CN" sz="18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{</a:t>
            </a:r>
          </a:p>
          <a:p>
            <a:pPr marL="94950" marR="0" algn="l" defTabSz="584200" rtl="0" fontAlgn="auto" latinLnBrk="0" hangingPunct="0">
              <a:lnSpc>
                <a:spcPts val="25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ct val="70000"/>
              <a:tabLst/>
            </a:pPr>
            <a:r>
              <a:rPr lang="en-US" altLang="zh-CN" sz="18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</a:t>
            </a:r>
            <a:r>
              <a:rPr lang="en-US" altLang="zh-CN" sz="1800" b="1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ElementType</a:t>
            </a:r>
            <a:r>
              <a:rPr lang="en-US" altLang="zh-CN" sz="18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Data; /* </a:t>
            </a:r>
            <a:r>
              <a:rPr lang="zh-CN" altLang="en-US" sz="18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存放元素 *</a:t>
            </a:r>
            <a:r>
              <a:rPr lang="en-US" altLang="zh-CN" sz="18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/</a:t>
            </a:r>
          </a:p>
          <a:p>
            <a:pPr marL="94950" marR="0" algn="l" defTabSz="584200" rtl="0" fontAlgn="auto" latinLnBrk="0" hangingPunct="0">
              <a:lnSpc>
                <a:spcPts val="25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ct val="70000"/>
              <a:tabLst/>
            </a:pPr>
            <a:r>
              <a:rPr lang="en-US" altLang="zh-CN" sz="18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</a:t>
            </a:r>
            <a:r>
              <a:rPr lang="en-US" altLang="zh-CN" sz="1800" b="1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EntryType</a:t>
            </a:r>
            <a:r>
              <a:rPr lang="en-US" altLang="zh-CN" sz="18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Info;   /* </a:t>
            </a:r>
            <a:r>
              <a:rPr lang="zh-CN" altLang="en-US" sz="18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单元状态 *</a:t>
            </a:r>
            <a:r>
              <a:rPr lang="en-US" altLang="zh-CN" sz="18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/</a:t>
            </a:r>
          </a:p>
          <a:p>
            <a:pPr marL="94950" marR="0" algn="l" defTabSz="584200" rtl="0" fontAlgn="auto" latinLnBrk="0" hangingPunct="0">
              <a:lnSpc>
                <a:spcPts val="25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ct val="70000"/>
              <a:tabLst/>
            </a:pPr>
            <a:r>
              <a:rPr lang="en-US" altLang="zh-CN" sz="18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};</a:t>
            </a:r>
          </a:p>
          <a:p>
            <a:pPr marL="94950" marR="0" algn="l" defTabSz="584200" rtl="0" fontAlgn="auto" latinLnBrk="0" hangingPunct="0">
              <a:lnSpc>
                <a:spcPts val="25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ct val="70000"/>
              <a:tabLst/>
            </a:pPr>
            <a:r>
              <a:rPr lang="en-US" altLang="zh-CN" sz="18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typedef struct </a:t>
            </a:r>
            <a:r>
              <a:rPr lang="en-US" altLang="zh-CN" sz="1800" b="1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TblNode</a:t>
            </a:r>
            <a:r>
              <a:rPr lang="en-US" altLang="zh-CN" sz="18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*</a:t>
            </a:r>
            <a:r>
              <a:rPr lang="en-US" altLang="zh-CN" sz="1800" b="1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HashTable</a:t>
            </a:r>
            <a:r>
              <a:rPr lang="en-US" altLang="zh-CN" sz="18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; /* </a:t>
            </a:r>
            <a:r>
              <a:rPr lang="zh-CN" altLang="en-US" sz="18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散列表类型 *</a:t>
            </a:r>
            <a:r>
              <a:rPr lang="en-US" altLang="zh-CN" sz="18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/</a:t>
            </a:r>
          </a:p>
          <a:p>
            <a:pPr marL="94950" marR="0" algn="l" defTabSz="584200" rtl="0" fontAlgn="auto" latinLnBrk="0" hangingPunct="0">
              <a:lnSpc>
                <a:spcPts val="25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ct val="70000"/>
              <a:tabLst/>
            </a:pPr>
            <a:r>
              <a:rPr lang="en-US" altLang="zh-CN" sz="18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struct </a:t>
            </a:r>
            <a:r>
              <a:rPr lang="en-US" altLang="zh-CN" sz="1800" b="1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TblNode</a:t>
            </a:r>
            <a:r>
              <a:rPr lang="en-US" altLang="zh-CN" sz="18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{   /* </a:t>
            </a:r>
            <a:r>
              <a:rPr lang="zh-CN" altLang="en-US" sz="18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散列表结点定义 *</a:t>
            </a:r>
            <a:r>
              <a:rPr lang="en-US" altLang="zh-CN" sz="18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/</a:t>
            </a:r>
          </a:p>
          <a:p>
            <a:pPr marL="94950" marR="0" algn="l" defTabSz="584200" rtl="0" fontAlgn="auto" latinLnBrk="0" hangingPunct="0">
              <a:lnSpc>
                <a:spcPts val="25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ct val="70000"/>
              <a:tabLst/>
            </a:pPr>
            <a:r>
              <a:rPr lang="en-US" altLang="zh-CN" sz="18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int </a:t>
            </a:r>
            <a:r>
              <a:rPr lang="en-US" altLang="zh-CN" sz="1800" b="1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TableSize</a:t>
            </a:r>
            <a:r>
              <a:rPr lang="en-US" altLang="zh-CN" sz="18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; /* </a:t>
            </a:r>
            <a:r>
              <a:rPr lang="zh-CN" altLang="en-US" sz="18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表的最大长度 *</a:t>
            </a:r>
            <a:r>
              <a:rPr lang="en-US" altLang="zh-CN" sz="18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/</a:t>
            </a:r>
          </a:p>
          <a:p>
            <a:pPr marL="94950" marR="0" algn="l" defTabSz="584200" rtl="0" fontAlgn="auto" latinLnBrk="0" hangingPunct="0">
              <a:lnSpc>
                <a:spcPts val="25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ct val="70000"/>
              <a:tabLst/>
            </a:pPr>
            <a:r>
              <a:rPr lang="en-US" altLang="zh-CN" sz="18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Cell *Cells;   /* </a:t>
            </a:r>
            <a:r>
              <a:rPr lang="zh-CN" altLang="en-US" sz="18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存放散列单元数据的数组 *</a:t>
            </a:r>
            <a:r>
              <a:rPr lang="en-US" altLang="zh-CN" sz="18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/</a:t>
            </a:r>
          </a:p>
          <a:p>
            <a:pPr marL="94950" marR="0" algn="l" defTabSz="584200" rtl="0" fontAlgn="auto" latinLnBrk="0" hangingPunct="0">
              <a:lnSpc>
                <a:spcPts val="25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ct val="70000"/>
              <a:tabLst/>
            </a:pPr>
            <a:r>
              <a:rPr lang="en-US" altLang="zh-CN" sz="18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950006343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E4BE80C3-0AB7-264C-BF8C-A7BD3050F450}"/>
              </a:ext>
            </a:extLst>
          </p:cNvPr>
          <p:cNvSpPr txBox="1"/>
          <p:nvPr/>
        </p:nvSpPr>
        <p:spPr>
          <a:xfrm>
            <a:off x="952499" y="2047005"/>
            <a:ext cx="3877665" cy="74892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742950" marR="0" indent="-64800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" panose="05000000000000000000" pitchFamily="2" charset="2"/>
              <a:buChar char="l"/>
              <a:tabLst/>
            </a:pPr>
            <a:r>
              <a:rPr kumimoji="0" lang="zh-CN" altLang="en-US" sz="42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Helvetica Light"/>
              </a:rPr>
              <a:t>实验任务</a:t>
            </a:r>
            <a:r>
              <a:rPr kumimoji="0" lang="en-US" altLang="zh-CN" sz="42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Helvetica Light"/>
              </a:rPr>
              <a:t>1</a:t>
            </a:r>
            <a:r>
              <a:rPr kumimoji="0" lang="zh-CN" altLang="en-US" sz="42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Helvetica Light"/>
              </a:rPr>
              <a:t>：</a:t>
            </a:r>
          </a:p>
        </p:txBody>
      </p:sp>
      <p:sp>
        <p:nvSpPr>
          <p:cNvPr id="42" name="Let's Look at Data">
            <a:extLst>
              <a:ext uri="{FF2B5EF4-FFF2-40B4-BE49-F238E27FC236}">
                <a16:creationId xmlns:a16="http://schemas.microsoft.com/office/drawing/2014/main" id="{F19F9E2F-B735-C6CF-BF66-D4A898D054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52499" y="-46383"/>
            <a:ext cx="5272937" cy="2159000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l"/>
            <a:r>
              <a:rPr lang="zh-CN" altLang="en-US" sz="5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实验八 散列表</a:t>
            </a:r>
            <a:endParaRPr sz="5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6463A061-6E7F-86F9-B3A9-580C8D875D8D}"/>
              </a:ext>
            </a:extLst>
          </p:cNvPr>
          <p:cNvGrpSpPr/>
          <p:nvPr/>
        </p:nvGrpSpPr>
        <p:grpSpPr>
          <a:xfrm>
            <a:off x="6755733" y="2965373"/>
            <a:ext cx="5827901" cy="4244159"/>
            <a:chOff x="7326844" y="5858169"/>
            <a:chExt cx="5827901" cy="4244159"/>
          </a:xfrm>
        </p:grpSpPr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EE1172F4-8BB2-AD69-31FA-C38E403E19EE}"/>
                </a:ext>
              </a:extLst>
            </p:cNvPr>
            <p:cNvSpPr txBox="1"/>
            <p:nvPr/>
          </p:nvSpPr>
          <p:spPr>
            <a:xfrm rot="60000">
              <a:off x="7326844" y="5858169"/>
              <a:ext cx="1431200" cy="59503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94950" marR="0" algn="l" defTabSz="584200" rtl="0" fontAlgn="auto" latinLnBrk="0" hangingPunct="0">
                <a:spcBef>
                  <a:spcPts val="0"/>
                </a:spcBef>
                <a:spcAft>
                  <a:spcPts val="0"/>
                </a:spcAft>
                <a:buClr>
                  <a:srgbClr val="FFC000"/>
                </a:buClr>
                <a:buSzPct val="70000"/>
                <a:tabLst/>
              </a:pPr>
              <a:r>
                <a:rPr lang="zh-CN" altLang="en-US" sz="32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注意</a:t>
              </a:r>
              <a:r>
                <a:rPr kumimoji="0" lang="zh-CN" altLang="en-US" sz="3200" b="1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sym typeface="Helvetica Light"/>
                </a:rPr>
                <a:t>：</a:t>
              </a:r>
              <a:endParaRPr kumimoji="0" lang="en-US" altLang="zh-CN" sz="32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Helvetica Light"/>
              </a:endParaRPr>
            </a:p>
          </p:txBody>
        </p:sp>
        <p:sp>
          <p:nvSpPr>
            <p:cNvPr id="11" name="data/sst-sentiment-text-threeclass">
              <a:extLst>
                <a:ext uri="{FF2B5EF4-FFF2-40B4-BE49-F238E27FC236}">
                  <a16:creationId xmlns:a16="http://schemas.microsoft.com/office/drawing/2014/main" id="{BA76FF29-FFD0-530D-E869-E1EFCA9CD779}"/>
                </a:ext>
              </a:extLst>
            </p:cNvPr>
            <p:cNvSpPr txBox="1"/>
            <p:nvPr/>
          </p:nvSpPr>
          <p:spPr>
            <a:xfrm>
              <a:off x="7390389" y="6374833"/>
              <a:ext cx="5764356" cy="372749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anchor="ctr">
              <a:spAutoFit/>
            </a:bodyPr>
            <a:lstStyle/>
            <a:p>
              <a:pPr indent="-360000" algn="l">
                <a:lnSpc>
                  <a:spcPts val="4800"/>
                </a:lnSpc>
                <a:buSzPct val="100000"/>
                <a:buFont typeface="微软雅黑" panose="020B0503020204020204" pitchFamily="34" charset="-122"/>
                <a:buChar char="−"/>
              </a:pPr>
              <a:r>
                <a:rPr lang="zh-CN" altLang="en-US" sz="28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函数</a:t>
              </a:r>
              <a:r>
                <a:rPr lang="en-US" altLang="zh-CN" sz="28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Find</a:t>
              </a:r>
              <a:r>
                <a:rPr lang="zh-CN" altLang="en-US" sz="28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应根据裁判定义的散列函数</a:t>
              </a:r>
              <a:r>
                <a:rPr lang="en-US" altLang="zh-CN" sz="28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Hash( Key, H-&gt;</a:t>
              </a:r>
              <a:r>
                <a:rPr lang="en-US" altLang="zh-CN" sz="2800" b="1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TableSize</a:t>
              </a:r>
              <a:r>
                <a:rPr lang="en-US" altLang="zh-CN" sz="28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)</a:t>
              </a:r>
              <a:r>
                <a:rPr lang="zh-CN" altLang="en-US" sz="28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从散列表</a:t>
              </a:r>
              <a:r>
                <a:rPr lang="en-US" altLang="zh-CN" sz="28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H</a:t>
              </a:r>
              <a:r>
                <a:rPr lang="zh-CN" altLang="en-US" sz="28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中查到</a:t>
              </a:r>
              <a:r>
                <a:rPr lang="en-US" altLang="zh-CN" sz="28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Key</a:t>
              </a:r>
              <a:r>
                <a:rPr lang="zh-CN" altLang="en-US" sz="28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的位置并返回。如果</a:t>
              </a:r>
              <a:r>
                <a:rPr lang="en-US" altLang="zh-CN" sz="28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Key</a:t>
              </a:r>
              <a:r>
                <a:rPr lang="zh-CN" altLang="en-US" sz="28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不存在，则返回线性探测法找到的第一个空单元的位置；若没有空单元，则返回</a:t>
              </a:r>
              <a:r>
                <a:rPr lang="en-US" altLang="zh-CN" sz="28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ERROR</a:t>
              </a:r>
              <a:r>
                <a:rPr lang="zh-CN" altLang="en-US" sz="28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。 </a:t>
              </a:r>
            </a:p>
          </p:txBody>
        </p:sp>
      </p:grpSp>
      <p:sp>
        <p:nvSpPr>
          <p:cNvPr id="13" name="文本框 12">
            <a:extLst>
              <a:ext uri="{FF2B5EF4-FFF2-40B4-BE49-F238E27FC236}">
                <a16:creationId xmlns:a16="http://schemas.microsoft.com/office/drawing/2014/main" id="{FD614DD7-593A-20AB-B536-EE7D37822120}"/>
              </a:ext>
            </a:extLst>
          </p:cNvPr>
          <p:cNvSpPr txBox="1"/>
          <p:nvPr/>
        </p:nvSpPr>
        <p:spPr>
          <a:xfrm rot="60000">
            <a:off x="750217" y="2871251"/>
            <a:ext cx="1431200" cy="5950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94950" marR="0" algn="l" defTabSz="584200" rtl="0" fontAlgn="auto" latinLnBrk="0" hangingPunct="0"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ct val="70000"/>
              <a:tabLst/>
            </a:pP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示例</a:t>
            </a:r>
            <a:r>
              <a:rPr kumimoji="0" lang="zh-CN" altLang="en-US" sz="32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Helvetica Light"/>
              </a:rPr>
              <a:t>：</a:t>
            </a:r>
            <a:endParaRPr kumimoji="0" lang="en-US" altLang="zh-CN" sz="32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Helvetica Light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E12D3170-33A9-C8B0-9282-6D4645EF29B9}"/>
              </a:ext>
            </a:extLst>
          </p:cNvPr>
          <p:cNvSpPr txBox="1"/>
          <p:nvPr/>
        </p:nvSpPr>
        <p:spPr>
          <a:xfrm>
            <a:off x="535966" y="3572852"/>
            <a:ext cx="5553076" cy="247503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94950" marR="0" algn="l" defTabSz="584200" rtl="0" fontAlgn="auto" latinLnBrk="0" hangingPunct="0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ct val="70000"/>
              <a:tabLst/>
            </a:pPr>
            <a:r>
              <a:rPr kumimoji="0" lang="en-US" altLang="zh-CN" sz="3200" b="1" i="0" u="none" strike="noStrike" cap="none" spc="0" normalizeH="0" baseline="0" dirty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Helvetica Light"/>
              </a:rPr>
              <a:t>Input1:</a:t>
            </a:r>
          </a:p>
          <a:p>
            <a:pPr marL="94950" marR="0" algn="l" defTabSz="584200" rtl="0" fontAlgn="auto" latinLnBrk="0" hangingPunct="0">
              <a:lnSpc>
                <a:spcPts val="5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ct val="70000"/>
              <a:tabLst/>
            </a:pPr>
            <a:r>
              <a:rPr kumimoji="0" lang="en-US" altLang="zh-CN" sz="3200" b="1" i="0" u="none" strike="noStrike" cap="none" spc="0" normalizeH="0" baseline="0" dirty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Helvetica Light"/>
              </a:rPr>
              <a:t> </a:t>
            </a:r>
          </a:p>
          <a:p>
            <a:pPr marL="94950" marR="0" algn="l" defTabSz="584200" rtl="0" fontAlgn="auto" latinLnBrk="0" hangingPunct="0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ct val="70000"/>
              <a:tabLst/>
            </a:pPr>
            <a:r>
              <a:rPr lang="en-US" altLang="zh-CN" sz="3200" b="1" dirty="0">
                <a:solidFill>
                  <a:schemeClr val="accent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	11</a:t>
            </a:r>
          </a:p>
          <a:p>
            <a:pPr marL="94950" marR="0" algn="l" defTabSz="584200" rtl="0" fontAlgn="auto" latinLnBrk="0" hangingPunct="0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ct val="70000"/>
              <a:tabLst/>
            </a:pPr>
            <a:r>
              <a:rPr lang="en-US" altLang="zh-CN" sz="3200" b="1" dirty="0">
                <a:solidFill>
                  <a:schemeClr val="accent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	11 88 21 -1 -1 5 16 7 6 38 10</a:t>
            </a:r>
          </a:p>
          <a:p>
            <a:pPr marL="94950" marR="0" algn="l" defTabSz="584200" rtl="0" fontAlgn="auto" latinLnBrk="0" hangingPunct="0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ct val="70000"/>
              <a:tabLst/>
            </a:pPr>
            <a:r>
              <a:rPr lang="en-US" altLang="zh-CN" sz="3200" b="1" dirty="0">
                <a:solidFill>
                  <a:schemeClr val="accent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	38</a:t>
            </a:r>
          </a:p>
          <a:p>
            <a:pPr marL="94950" marR="0" algn="l" defTabSz="584200" rtl="0" fontAlgn="auto" latinLnBrk="0" hangingPunct="0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ct val="70000"/>
              <a:tabLst/>
            </a:pPr>
            <a:r>
              <a:rPr lang="en-US" altLang="zh-CN" sz="3200" b="1" dirty="0">
                <a:solidFill>
                  <a:schemeClr val="accent5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Output1: </a:t>
            </a:r>
          </a:p>
          <a:p>
            <a:pPr marL="94950" marR="0" algn="l" defTabSz="584200" rtl="0" fontAlgn="auto" latinLnBrk="0" hangingPunct="0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ct val="70000"/>
              <a:tabLst/>
            </a:pPr>
            <a:r>
              <a:rPr lang="en-US" altLang="zh-CN" sz="3200" b="1" dirty="0">
                <a:solidFill>
                  <a:schemeClr val="accent5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	38 is at position 9.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6F951361-100E-23E0-A338-301623A8D2AE}"/>
              </a:ext>
            </a:extLst>
          </p:cNvPr>
          <p:cNvSpPr txBox="1"/>
          <p:nvPr/>
        </p:nvSpPr>
        <p:spPr>
          <a:xfrm>
            <a:off x="535966" y="6032886"/>
            <a:ext cx="5553076" cy="285975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94950" marR="0" algn="l" defTabSz="584200" rtl="0" fontAlgn="auto" latinLnBrk="0" hangingPunct="0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ct val="70000"/>
              <a:tabLst/>
            </a:pPr>
            <a:r>
              <a:rPr kumimoji="0" lang="en-US" altLang="zh-CN" sz="3200" b="1" i="0" u="none" strike="noStrike" cap="none" spc="0" normalizeH="0" baseline="0" dirty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Helvetica Light"/>
              </a:rPr>
              <a:t>Input2:</a:t>
            </a:r>
          </a:p>
          <a:p>
            <a:pPr marL="94950" marR="0" algn="l" defTabSz="584200" rtl="0" fontAlgn="auto" latinLnBrk="0" hangingPunct="0">
              <a:lnSpc>
                <a:spcPts val="5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ct val="70000"/>
              <a:tabLst/>
            </a:pPr>
            <a:r>
              <a:rPr kumimoji="0" lang="en-US" altLang="zh-CN" sz="3200" b="1" i="0" u="none" strike="noStrike" cap="none" spc="0" normalizeH="0" baseline="0" dirty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Helvetica Light"/>
              </a:rPr>
              <a:t> </a:t>
            </a:r>
          </a:p>
          <a:p>
            <a:pPr marL="94950" marR="0" algn="l" defTabSz="584200" rtl="0" fontAlgn="auto" latinLnBrk="0" hangingPunct="0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ct val="70000"/>
              <a:tabLst/>
            </a:pPr>
            <a:r>
              <a:rPr lang="en-US" altLang="zh-CN" sz="3200" b="1" dirty="0">
                <a:solidFill>
                  <a:schemeClr val="accent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	11</a:t>
            </a:r>
          </a:p>
          <a:p>
            <a:pPr marL="94950" marR="0" algn="l" defTabSz="584200" rtl="0" fontAlgn="auto" latinLnBrk="0" hangingPunct="0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ct val="70000"/>
              <a:tabLst/>
            </a:pPr>
            <a:r>
              <a:rPr lang="en-US" altLang="zh-CN" sz="3200" b="1" dirty="0">
                <a:solidFill>
                  <a:schemeClr val="accent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	11 88 21 -1 -1 5 16 7 6 38 10</a:t>
            </a:r>
          </a:p>
          <a:p>
            <a:pPr marL="94950" marR="0" algn="l" defTabSz="584200" rtl="0" fontAlgn="auto" latinLnBrk="0" hangingPunct="0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ct val="70000"/>
              <a:tabLst/>
            </a:pPr>
            <a:r>
              <a:rPr lang="en-US" altLang="zh-CN" sz="3200" b="1" dirty="0">
                <a:solidFill>
                  <a:schemeClr val="accent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	41</a:t>
            </a:r>
          </a:p>
          <a:p>
            <a:pPr marL="94950" marR="0" algn="l" defTabSz="584200" rtl="0" fontAlgn="auto" latinLnBrk="0" hangingPunct="0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ct val="70000"/>
              <a:tabLst/>
            </a:pPr>
            <a:r>
              <a:rPr lang="en-US" altLang="zh-CN" sz="3200" b="1" dirty="0">
                <a:solidFill>
                  <a:schemeClr val="accent5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Output2: </a:t>
            </a:r>
          </a:p>
          <a:p>
            <a:pPr marL="94950" marR="0" algn="l" defTabSz="584200" rtl="0" fontAlgn="auto" latinLnBrk="0" hangingPunct="0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ct val="70000"/>
              <a:tabLst/>
            </a:pPr>
            <a:r>
              <a:rPr lang="en-US" altLang="zh-CN" sz="3200" b="1" dirty="0">
                <a:solidFill>
                  <a:schemeClr val="accent5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	41 is not found.  Position 3 	is returned.</a:t>
            </a:r>
          </a:p>
        </p:txBody>
      </p:sp>
    </p:spTree>
    <p:extLst>
      <p:ext uri="{BB962C8B-B14F-4D97-AF65-F5344CB8AC3E}">
        <p14:creationId xmlns:p14="http://schemas.microsoft.com/office/powerpoint/2010/main" val="2748414181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E4BE80C3-0AB7-264C-BF8C-A7BD3050F450}"/>
              </a:ext>
            </a:extLst>
          </p:cNvPr>
          <p:cNvSpPr txBox="1"/>
          <p:nvPr/>
        </p:nvSpPr>
        <p:spPr>
          <a:xfrm>
            <a:off x="952499" y="2047005"/>
            <a:ext cx="3877665" cy="74892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742950" marR="0" indent="-64800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" panose="05000000000000000000" pitchFamily="2" charset="2"/>
              <a:buChar char="l"/>
              <a:tabLst/>
            </a:pPr>
            <a:r>
              <a:rPr kumimoji="0" lang="zh-CN" altLang="en-US" sz="42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Helvetica Light"/>
              </a:rPr>
              <a:t>实验任务</a:t>
            </a:r>
            <a:r>
              <a:rPr kumimoji="0" lang="en-US" altLang="zh-CN" sz="42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Helvetica Light"/>
              </a:rPr>
              <a:t>2</a:t>
            </a:r>
            <a:r>
              <a:rPr kumimoji="0" lang="zh-CN" altLang="en-US" sz="42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Helvetica Light"/>
              </a:rPr>
              <a:t>：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862A463-7D42-E6F0-4B58-37A26BDB3F75}"/>
              </a:ext>
            </a:extLst>
          </p:cNvPr>
          <p:cNvSpPr txBox="1"/>
          <p:nvPr/>
        </p:nvSpPr>
        <p:spPr>
          <a:xfrm>
            <a:off x="1596991" y="2730660"/>
            <a:ext cx="10455310" cy="22185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742950" indent="-648000" algn="l">
              <a:lnSpc>
                <a:spcPts val="5500"/>
              </a:lnSpc>
              <a:buClr>
                <a:srgbClr val="FFC000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给定一系列整型关键字和素数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，用除留余数法定义的散列函数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H(Key)=Key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将关键字映射到长度为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的散列表中。用线性探测法解决冲突</a:t>
            </a:r>
          </a:p>
        </p:txBody>
      </p:sp>
      <p:sp>
        <p:nvSpPr>
          <p:cNvPr id="14" name="Let's Look at Data">
            <a:extLst>
              <a:ext uri="{FF2B5EF4-FFF2-40B4-BE49-F238E27FC236}">
                <a16:creationId xmlns:a16="http://schemas.microsoft.com/office/drawing/2014/main" id="{9052F3AE-242F-E84D-44E8-542621A885C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52499" y="-46383"/>
            <a:ext cx="5272937" cy="2159000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l"/>
            <a:r>
              <a:rPr lang="zh-CN" altLang="en-US" sz="5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实验八 散列表</a:t>
            </a:r>
            <a:endParaRPr sz="5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92886462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E4BE80C3-0AB7-264C-BF8C-A7BD3050F450}"/>
              </a:ext>
            </a:extLst>
          </p:cNvPr>
          <p:cNvSpPr txBox="1"/>
          <p:nvPr/>
        </p:nvSpPr>
        <p:spPr>
          <a:xfrm>
            <a:off x="952499" y="2047005"/>
            <a:ext cx="3877665" cy="74892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742950" marR="0" indent="-64800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" panose="05000000000000000000" pitchFamily="2" charset="2"/>
              <a:buChar char="l"/>
              <a:tabLst/>
            </a:pPr>
            <a:r>
              <a:rPr kumimoji="0" lang="zh-CN" altLang="en-US" sz="42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Helvetica Light"/>
              </a:rPr>
              <a:t>实验任务</a:t>
            </a:r>
            <a:r>
              <a:rPr kumimoji="0" lang="en-US" altLang="zh-CN" sz="42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Helvetica Light"/>
              </a:rPr>
              <a:t>2</a:t>
            </a:r>
            <a:r>
              <a:rPr kumimoji="0" lang="zh-CN" altLang="en-US" sz="42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Helvetica Light"/>
              </a:rPr>
              <a:t>：</a:t>
            </a:r>
          </a:p>
        </p:txBody>
      </p:sp>
      <p:sp>
        <p:nvSpPr>
          <p:cNvPr id="14" name="Let's Look at Data">
            <a:extLst>
              <a:ext uri="{FF2B5EF4-FFF2-40B4-BE49-F238E27FC236}">
                <a16:creationId xmlns:a16="http://schemas.microsoft.com/office/drawing/2014/main" id="{9052F3AE-242F-E84D-44E8-542621A885C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52499" y="-46383"/>
            <a:ext cx="5272937" cy="2159000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l"/>
            <a:r>
              <a:rPr lang="zh-CN" altLang="en-US" sz="5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实验八 散列表</a:t>
            </a:r>
            <a:endParaRPr sz="5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B4BA90CC-4FCB-4DF4-963A-6C0B82C1E6C5}"/>
              </a:ext>
            </a:extLst>
          </p:cNvPr>
          <p:cNvGrpSpPr/>
          <p:nvPr/>
        </p:nvGrpSpPr>
        <p:grpSpPr>
          <a:xfrm>
            <a:off x="6755733" y="3040529"/>
            <a:ext cx="6108497" cy="5486014"/>
            <a:chOff x="7326844" y="5858169"/>
            <a:chExt cx="6108497" cy="5486014"/>
          </a:xfrm>
        </p:grpSpPr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8096D89D-C333-A163-88D3-66956F5D14FB}"/>
                </a:ext>
              </a:extLst>
            </p:cNvPr>
            <p:cNvSpPr txBox="1"/>
            <p:nvPr/>
          </p:nvSpPr>
          <p:spPr>
            <a:xfrm rot="60000">
              <a:off x="7326844" y="5858169"/>
              <a:ext cx="1431200" cy="59503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94950" marR="0" algn="l" defTabSz="584200" rtl="0" fontAlgn="auto" latinLnBrk="0" hangingPunct="0">
                <a:spcBef>
                  <a:spcPts val="0"/>
                </a:spcBef>
                <a:spcAft>
                  <a:spcPts val="0"/>
                </a:spcAft>
                <a:buClr>
                  <a:srgbClr val="FFC000"/>
                </a:buClr>
                <a:buSzPct val="70000"/>
                <a:tabLst/>
              </a:pPr>
              <a:r>
                <a:rPr lang="zh-CN" altLang="en-US" sz="32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注意</a:t>
              </a:r>
              <a:r>
                <a:rPr kumimoji="0" lang="zh-CN" altLang="en-US" sz="3200" b="1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sym typeface="Helvetica Light"/>
                </a:rPr>
                <a:t>：</a:t>
              </a:r>
              <a:endParaRPr kumimoji="0" lang="en-US" altLang="zh-CN" sz="32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Helvetica Light"/>
              </a:endParaRPr>
            </a:p>
          </p:txBody>
        </p:sp>
        <p:sp>
          <p:nvSpPr>
            <p:cNvPr id="17" name="data/sst-sentiment-text-threeclass">
              <a:extLst>
                <a:ext uri="{FF2B5EF4-FFF2-40B4-BE49-F238E27FC236}">
                  <a16:creationId xmlns:a16="http://schemas.microsoft.com/office/drawing/2014/main" id="{EACACC93-7319-A82A-0A7A-24DD0F283C94}"/>
                </a:ext>
              </a:extLst>
            </p:cNvPr>
            <p:cNvSpPr txBox="1"/>
            <p:nvPr/>
          </p:nvSpPr>
          <p:spPr>
            <a:xfrm>
              <a:off x="7390389" y="6385581"/>
              <a:ext cx="6044952" cy="4958602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anchor="ctr">
              <a:spAutoFit/>
            </a:bodyPr>
            <a:lstStyle/>
            <a:p>
              <a:pPr indent="-360000" algn="l">
                <a:lnSpc>
                  <a:spcPts val="4800"/>
                </a:lnSpc>
                <a:buSzPct val="100000"/>
                <a:buFont typeface="微软雅黑" panose="020B0503020204020204" pitchFamily="34" charset="-122"/>
                <a:buChar char="−"/>
              </a:pPr>
              <a:r>
                <a:rPr lang="zh-CN" altLang="en-US" sz="28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输入：第一行首先给出两个正整数</a:t>
              </a:r>
              <a:r>
                <a:rPr lang="en-US" altLang="zh-CN" sz="28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N(</a:t>
              </a:r>
              <a:r>
                <a:rPr lang="zh-CN" altLang="en-US" sz="28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≤</a:t>
              </a:r>
              <a:r>
                <a:rPr lang="en-US" altLang="zh-CN" sz="28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1000)</a:t>
              </a:r>
              <a:r>
                <a:rPr lang="zh-CN" altLang="en-US" sz="28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和</a:t>
              </a:r>
              <a:r>
                <a:rPr lang="en-US" altLang="zh-CN" sz="28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P</a:t>
              </a:r>
              <a:r>
                <a:rPr lang="zh-CN" altLang="en-US" sz="28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28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(</a:t>
              </a:r>
              <a:r>
                <a:rPr lang="zh-CN" altLang="en-US" sz="28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≥</a:t>
              </a:r>
              <a:r>
                <a:rPr lang="en-US" altLang="zh-CN" sz="28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N</a:t>
              </a:r>
              <a:r>
                <a:rPr lang="zh-CN" altLang="en-US" sz="28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的最小素数</a:t>
              </a:r>
              <a:r>
                <a:rPr lang="en-US" altLang="zh-CN" sz="28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)</a:t>
              </a:r>
              <a:r>
                <a:rPr lang="zh-CN" altLang="en-US" sz="28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，分别为待插入的关键字总数、以及散列表的长度。第二行给出</a:t>
              </a:r>
              <a:r>
                <a:rPr lang="en-US" altLang="zh-CN" sz="28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N</a:t>
              </a:r>
              <a:r>
                <a:rPr lang="zh-CN" altLang="en-US" sz="28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个整型关键字。数字间以空格分隔</a:t>
              </a:r>
              <a:endPara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indent="-360000" algn="l">
                <a:lnSpc>
                  <a:spcPts val="4800"/>
                </a:lnSpc>
                <a:buSzPct val="100000"/>
                <a:buFont typeface="微软雅黑" panose="020B0503020204020204" pitchFamily="34" charset="-122"/>
                <a:buChar char="−"/>
              </a:pPr>
              <a:r>
                <a:rPr lang="zh-CN" altLang="en-US" sz="28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输出：在一行内输出每个整型关键字在散列表中的位置。数字间以空格分隔，但行末尾不得有多余空格</a:t>
              </a:r>
            </a:p>
          </p:txBody>
        </p:sp>
      </p:grpSp>
      <p:sp>
        <p:nvSpPr>
          <p:cNvPr id="18" name="文本框 17">
            <a:extLst>
              <a:ext uri="{FF2B5EF4-FFF2-40B4-BE49-F238E27FC236}">
                <a16:creationId xmlns:a16="http://schemas.microsoft.com/office/drawing/2014/main" id="{0860FF83-570D-443E-A6A7-7500D3B1C81D}"/>
              </a:ext>
            </a:extLst>
          </p:cNvPr>
          <p:cNvSpPr txBox="1"/>
          <p:nvPr/>
        </p:nvSpPr>
        <p:spPr>
          <a:xfrm rot="60000">
            <a:off x="1551881" y="3009037"/>
            <a:ext cx="1431200" cy="5950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94950" marR="0" algn="l" defTabSz="584200" rtl="0" fontAlgn="auto" latinLnBrk="0" hangingPunct="0"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ct val="70000"/>
              <a:tabLst/>
            </a:pP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示例</a:t>
            </a:r>
            <a:r>
              <a:rPr kumimoji="0" lang="zh-CN" altLang="en-US" sz="32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Helvetica Light"/>
              </a:rPr>
              <a:t>：</a:t>
            </a:r>
            <a:endParaRPr kumimoji="0" lang="en-US" altLang="zh-CN" sz="32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Helvetica Light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8FDC74D9-3A7E-289F-C2BF-570364167ACB}"/>
              </a:ext>
            </a:extLst>
          </p:cNvPr>
          <p:cNvSpPr txBox="1"/>
          <p:nvPr/>
        </p:nvSpPr>
        <p:spPr>
          <a:xfrm>
            <a:off x="1337630" y="3632944"/>
            <a:ext cx="5553076" cy="215443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94950" marR="0" algn="l" defTabSz="584200" rtl="0" fontAlgn="auto" latinLnBrk="0" hangingPunct="0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ct val="70000"/>
              <a:tabLst/>
            </a:pPr>
            <a:r>
              <a:rPr kumimoji="0" lang="en-US" altLang="zh-CN" sz="3200" b="1" i="0" u="none" strike="noStrike" cap="none" spc="0" normalizeH="0" baseline="0" dirty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Helvetica Light"/>
              </a:rPr>
              <a:t>Input1:</a:t>
            </a:r>
          </a:p>
          <a:p>
            <a:pPr marL="94950" marR="0" algn="l" defTabSz="584200" rtl="0" fontAlgn="auto" latinLnBrk="0" hangingPunct="0">
              <a:lnSpc>
                <a:spcPts val="5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ct val="70000"/>
              <a:tabLst/>
            </a:pPr>
            <a:r>
              <a:rPr kumimoji="0" lang="en-US" altLang="zh-CN" sz="3200" b="1" i="0" u="none" strike="noStrike" cap="none" spc="0" normalizeH="0" baseline="0" dirty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Helvetica Light"/>
              </a:rPr>
              <a:t> </a:t>
            </a:r>
          </a:p>
          <a:p>
            <a:pPr marL="94950" marR="0" algn="l" defTabSz="584200" rtl="0" fontAlgn="auto" latinLnBrk="0" hangingPunct="0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ct val="70000"/>
              <a:tabLst/>
            </a:pPr>
            <a:r>
              <a:rPr lang="en-US" altLang="zh-CN" sz="3200" b="1" dirty="0">
                <a:solidFill>
                  <a:schemeClr val="accent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	4 5</a:t>
            </a:r>
          </a:p>
          <a:p>
            <a:pPr marL="94950" marR="0" algn="l" defTabSz="584200" rtl="0" fontAlgn="auto" latinLnBrk="0" hangingPunct="0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ct val="70000"/>
              <a:tabLst/>
            </a:pPr>
            <a:r>
              <a:rPr lang="en-US" altLang="zh-CN" sz="3200" b="1" dirty="0">
                <a:solidFill>
                  <a:schemeClr val="accent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	24 15 61 88</a:t>
            </a:r>
          </a:p>
          <a:p>
            <a:pPr marL="94950" marR="0" algn="l" defTabSz="584200" rtl="0" fontAlgn="auto" latinLnBrk="0" hangingPunct="0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ct val="70000"/>
              <a:tabLst/>
            </a:pPr>
            <a:r>
              <a:rPr lang="en-US" altLang="zh-CN" sz="3200" b="1" dirty="0">
                <a:solidFill>
                  <a:schemeClr val="accent5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Output1:</a:t>
            </a:r>
          </a:p>
          <a:p>
            <a:pPr marL="94950" marR="0" algn="l" defTabSz="584200" rtl="0" fontAlgn="auto" latinLnBrk="0" hangingPunct="0">
              <a:lnSpc>
                <a:spcPts val="5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ct val="70000"/>
              <a:tabLst/>
            </a:pPr>
            <a:r>
              <a:rPr lang="en-US" altLang="zh-CN" sz="3200" b="1" dirty="0">
                <a:solidFill>
                  <a:schemeClr val="accent5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</a:p>
          <a:p>
            <a:pPr marL="94950" marR="0" algn="l" defTabSz="584200" rtl="0" fontAlgn="auto" latinLnBrk="0" hangingPunct="0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ct val="70000"/>
              <a:tabLst/>
            </a:pPr>
            <a:r>
              <a:rPr lang="en-US" altLang="zh-CN" sz="3200" b="1" dirty="0">
                <a:solidFill>
                  <a:schemeClr val="accent5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	4 0 1 3</a:t>
            </a:r>
          </a:p>
        </p:txBody>
      </p:sp>
    </p:spTree>
    <p:extLst>
      <p:ext uri="{BB962C8B-B14F-4D97-AF65-F5344CB8AC3E}">
        <p14:creationId xmlns:p14="http://schemas.microsoft.com/office/powerpoint/2010/main" val="1916705249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>
            <a:extLst>
              <a:ext uri="{FF2B5EF4-FFF2-40B4-BE49-F238E27FC236}">
                <a16:creationId xmlns:a16="http://schemas.microsoft.com/office/drawing/2014/main" id="{2862A463-7D42-E6F0-4B58-37A26BDB3F75}"/>
              </a:ext>
            </a:extLst>
          </p:cNvPr>
          <p:cNvSpPr txBox="1"/>
          <p:nvPr/>
        </p:nvSpPr>
        <p:spPr>
          <a:xfrm>
            <a:off x="1596991" y="2722928"/>
            <a:ext cx="10455310" cy="503984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742950" indent="-648000" algn="l">
              <a:lnSpc>
                <a:spcPts val="5500"/>
              </a:lnSpc>
              <a:buClr>
                <a:srgbClr val="FFC000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将给定的无重复正整数序列插入一个散列表，输出每个输入的数字在表中的位置。所用的散列函数是 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H(key)=</a:t>
            </a:r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key%TSize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，其中 </a:t>
            </a:r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TSize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是散列表的表长。要求用平方探测法 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只增不减，即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H(Key)+i</a:t>
            </a:r>
            <a:r>
              <a:rPr lang="en-US" altLang="zh-CN" b="1" baseline="30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）解决冲突。注意散列表的表长最好是个素数。若输入给定的表长不是素数，你必须将表长重新定义为大于给定表长的最小素数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4BE80C3-0AB7-264C-BF8C-A7BD3050F450}"/>
              </a:ext>
            </a:extLst>
          </p:cNvPr>
          <p:cNvSpPr txBox="1"/>
          <p:nvPr/>
        </p:nvSpPr>
        <p:spPr>
          <a:xfrm>
            <a:off x="952499" y="2047005"/>
            <a:ext cx="3877665" cy="74892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742950" marR="0" indent="-64800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" panose="05000000000000000000" pitchFamily="2" charset="2"/>
              <a:buChar char="l"/>
              <a:tabLst/>
            </a:pPr>
            <a:r>
              <a:rPr kumimoji="0" lang="zh-CN" altLang="en-US" sz="42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Helvetica Light"/>
              </a:rPr>
              <a:t>实验任务</a:t>
            </a:r>
            <a:r>
              <a:rPr kumimoji="0" lang="en-US" altLang="zh-CN" sz="42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Helvetica Light"/>
              </a:rPr>
              <a:t>3</a:t>
            </a:r>
            <a:r>
              <a:rPr kumimoji="0" lang="zh-CN" altLang="en-US" sz="42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Helvetica Light"/>
              </a:rPr>
              <a:t>：</a:t>
            </a:r>
          </a:p>
        </p:txBody>
      </p:sp>
      <p:sp>
        <p:nvSpPr>
          <p:cNvPr id="11" name="Let's Look at Data">
            <a:extLst>
              <a:ext uri="{FF2B5EF4-FFF2-40B4-BE49-F238E27FC236}">
                <a16:creationId xmlns:a16="http://schemas.microsoft.com/office/drawing/2014/main" id="{B296FF27-4C6E-7A2D-1162-53243AA78AC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52499" y="-46383"/>
            <a:ext cx="5272937" cy="2159000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l"/>
            <a:r>
              <a:rPr lang="zh-CN" altLang="en-US" sz="5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实验八 散列表</a:t>
            </a:r>
            <a:endParaRPr sz="5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34849281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E4BE80C3-0AB7-264C-BF8C-A7BD3050F450}"/>
              </a:ext>
            </a:extLst>
          </p:cNvPr>
          <p:cNvSpPr txBox="1"/>
          <p:nvPr/>
        </p:nvSpPr>
        <p:spPr>
          <a:xfrm>
            <a:off x="952499" y="2047005"/>
            <a:ext cx="3877665" cy="74892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742950" marR="0" indent="-64800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" panose="05000000000000000000" pitchFamily="2" charset="2"/>
              <a:buChar char="l"/>
              <a:tabLst/>
            </a:pPr>
            <a:r>
              <a:rPr kumimoji="0" lang="zh-CN" altLang="en-US" sz="42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Helvetica Light"/>
              </a:rPr>
              <a:t>实验任务</a:t>
            </a:r>
            <a:r>
              <a:rPr kumimoji="0" lang="en-US" altLang="zh-CN" sz="42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Helvetica Light"/>
              </a:rPr>
              <a:t>3</a:t>
            </a:r>
            <a:r>
              <a:rPr kumimoji="0" lang="zh-CN" altLang="en-US" sz="42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Helvetica Light"/>
              </a:rPr>
              <a:t>：</a:t>
            </a:r>
          </a:p>
        </p:txBody>
      </p:sp>
      <p:sp>
        <p:nvSpPr>
          <p:cNvPr id="11" name="Let's Look at Data">
            <a:extLst>
              <a:ext uri="{FF2B5EF4-FFF2-40B4-BE49-F238E27FC236}">
                <a16:creationId xmlns:a16="http://schemas.microsoft.com/office/drawing/2014/main" id="{B296FF27-4C6E-7A2D-1162-53243AA78AC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52499" y="-46383"/>
            <a:ext cx="5272937" cy="2159000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l"/>
            <a:r>
              <a:rPr lang="zh-CN" altLang="en-US" sz="5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实验八 散列表</a:t>
            </a:r>
            <a:endParaRPr sz="5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data/sst-sentiment-text-threeclass">
            <a:extLst>
              <a:ext uri="{FF2B5EF4-FFF2-40B4-BE49-F238E27FC236}">
                <a16:creationId xmlns:a16="http://schemas.microsoft.com/office/drawing/2014/main" id="{070832A4-D0BB-C4D1-7A17-B30D94DB71A1}"/>
              </a:ext>
            </a:extLst>
          </p:cNvPr>
          <p:cNvSpPr txBox="1"/>
          <p:nvPr/>
        </p:nvSpPr>
        <p:spPr>
          <a:xfrm>
            <a:off x="6618862" y="2789549"/>
            <a:ext cx="6044952" cy="61897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indent="-360000" algn="l">
              <a:lnSpc>
                <a:spcPts val="4800"/>
              </a:lnSpc>
              <a:buSzPct val="100000"/>
              <a:buFont typeface="微软雅黑" panose="020B0503020204020204" pitchFamily="34" charset="-122"/>
              <a:buChar char="−"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输入：首先第一行给出两个正整数 </a:t>
            </a:r>
            <a:r>
              <a:rPr lang="en-US" altLang="zh-CN" sz="28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Msize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≤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104)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N(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≤</a:t>
            </a:r>
            <a:r>
              <a:rPr lang="en-US" altLang="zh-CN" sz="28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Msize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，分别对应输入的表长和输入数字的个数。随后第二行给出 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N 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个不重复的正整数，数字间以空格分隔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-360000" algn="l">
              <a:lnSpc>
                <a:spcPts val="4800"/>
              </a:lnSpc>
              <a:buSzPct val="100000"/>
              <a:buFont typeface="微软雅黑" panose="020B0503020204020204" pitchFamily="34" charset="-122"/>
              <a:buChar char="−"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输出：在一行中按照输入的顺序给出每个数字在散列表中的位置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下标从 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0 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开始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。如果某个数字无法插入，就在其位置上输出 “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”。输出间以 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 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个空格分隔，行首尾不得有多余空格 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34511BC-9BDB-1F67-C637-597DF66C4B5E}"/>
              </a:ext>
            </a:extLst>
          </p:cNvPr>
          <p:cNvSpPr txBox="1"/>
          <p:nvPr/>
        </p:nvSpPr>
        <p:spPr>
          <a:xfrm rot="60000">
            <a:off x="1551881" y="3009037"/>
            <a:ext cx="1431200" cy="5950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94950" marR="0" algn="l" defTabSz="584200" rtl="0" fontAlgn="auto" latinLnBrk="0" hangingPunct="0"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ct val="70000"/>
              <a:tabLst/>
            </a:pP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示例</a:t>
            </a:r>
            <a:r>
              <a:rPr kumimoji="0" lang="zh-CN" altLang="en-US" sz="32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Helvetica Light"/>
              </a:rPr>
              <a:t>：</a:t>
            </a:r>
            <a:endParaRPr kumimoji="0" lang="en-US" altLang="zh-CN" sz="32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Helvetica Light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FF401D3-A50D-E67A-E450-0DDA05D287BE}"/>
              </a:ext>
            </a:extLst>
          </p:cNvPr>
          <p:cNvSpPr txBox="1"/>
          <p:nvPr/>
        </p:nvSpPr>
        <p:spPr>
          <a:xfrm>
            <a:off x="1337630" y="3632944"/>
            <a:ext cx="5553076" cy="215443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94950" marR="0" algn="l" defTabSz="584200" rtl="0" fontAlgn="auto" latinLnBrk="0" hangingPunct="0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ct val="70000"/>
              <a:tabLst/>
            </a:pPr>
            <a:r>
              <a:rPr kumimoji="0" lang="en-US" altLang="zh-CN" sz="3200" b="1" i="0" u="none" strike="noStrike" cap="none" spc="0" normalizeH="0" baseline="0" dirty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Helvetica Light"/>
              </a:rPr>
              <a:t>Input1:</a:t>
            </a:r>
          </a:p>
          <a:p>
            <a:pPr marL="94950" marR="0" algn="l" defTabSz="584200" rtl="0" fontAlgn="auto" latinLnBrk="0" hangingPunct="0">
              <a:lnSpc>
                <a:spcPts val="5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ct val="70000"/>
              <a:tabLst/>
            </a:pPr>
            <a:r>
              <a:rPr kumimoji="0" lang="en-US" altLang="zh-CN" sz="3200" b="1" i="0" u="none" strike="noStrike" cap="none" spc="0" normalizeH="0" baseline="0" dirty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Helvetica Light"/>
              </a:rPr>
              <a:t> </a:t>
            </a:r>
          </a:p>
          <a:p>
            <a:pPr marL="94950" marR="0" algn="l" defTabSz="584200" rtl="0" fontAlgn="auto" latinLnBrk="0" hangingPunct="0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ct val="70000"/>
              <a:tabLst/>
            </a:pPr>
            <a:r>
              <a:rPr lang="en-US" altLang="zh-CN" sz="3200" b="1" dirty="0">
                <a:solidFill>
                  <a:schemeClr val="accent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	4 4</a:t>
            </a:r>
          </a:p>
          <a:p>
            <a:pPr marL="94950" marR="0" algn="l" defTabSz="584200" rtl="0" fontAlgn="auto" latinLnBrk="0" hangingPunct="0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ct val="70000"/>
              <a:tabLst/>
            </a:pPr>
            <a:r>
              <a:rPr lang="en-US" altLang="zh-CN" sz="3200" b="1" dirty="0">
                <a:solidFill>
                  <a:schemeClr val="accent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	10 6 4 15</a:t>
            </a:r>
          </a:p>
          <a:p>
            <a:pPr marL="94950" marR="0" algn="l" defTabSz="584200" rtl="0" fontAlgn="auto" latinLnBrk="0" hangingPunct="0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ct val="70000"/>
              <a:tabLst/>
            </a:pPr>
            <a:r>
              <a:rPr lang="en-US" altLang="zh-CN" sz="3200" b="1" dirty="0">
                <a:solidFill>
                  <a:schemeClr val="accent5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Output1:</a:t>
            </a:r>
          </a:p>
          <a:p>
            <a:pPr marL="94950" marR="0" algn="l" defTabSz="584200" rtl="0" fontAlgn="auto" latinLnBrk="0" hangingPunct="0">
              <a:lnSpc>
                <a:spcPts val="5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ct val="70000"/>
              <a:tabLst/>
            </a:pPr>
            <a:r>
              <a:rPr lang="en-US" altLang="zh-CN" sz="3200" b="1" dirty="0">
                <a:solidFill>
                  <a:schemeClr val="accent5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</a:p>
          <a:p>
            <a:pPr marL="94950" marR="0" algn="l" defTabSz="584200" rtl="0" fontAlgn="auto" latinLnBrk="0" hangingPunct="0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ct val="70000"/>
              <a:tabLst/>
            </a:pPr>
            <a:r>
              <a:rPr lang="en-US" altLang="zh-CN" sz="3200" b="1" dirty="0">
                <a:solidFill>
                  <a:schemeClr val="accent5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	0 1 4 -</a:t>
            </a:r>
          </a:p>
        </p:txBody>
      </p:sp>
    </p:spTree>
    <p:extLst>
      <p:ext uri="{BB962C8B-B14F-4D97-AF65-F5344CB8AC3E}">
        <p14:creationId xmlns:p14="http://schemas.microsoft.com/office/powerpoint/2010/main" val="1601142548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>
            <a:extLst>
              <a:ext uri="{FF2B5EF4-FFF2-40B4-BE49-F238E27FC236}">
                <a16:creationId xmlns:a16="http://schemas.microsoft.com/office/drawing/2014/main" id="{2862A463-7D42-E6F0-4B58-37A26BDB3F75}"/>
              </a:ext>
            </a:extLst>
          </p:cNvPr>
          <p:cNvSpPr txBox="1"/>
          <p:nvPr/>
        </p:nvSpPr>
        <p:spPr>
          <a:xfrm>
            <a:off x="1596991" y="2734525"/>
            <a:ext cx="10455310" cy="80791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742950" indent="-648000" algn="l">
              <a:lnSpc>
                <a:spcPts val="5500"/>
              </a:lnSpc>
              <a:buClr>
                <a:srgbClr val="FFC000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试实现如下分离链接法的删除操作函数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4BE80C3-0AB7-264C-BF8C-A7BD3050F450}"/>
              </a:ext>
            </a:extLst>
          </p:cNvPr>
          <p:cNvSpPr txBox="1"/>
          <p:nvPr/>
        </p:nvSpPr>
        <p:spPr>
          <a:xfrm>
            <a:off x="952499" y="2047005"/>
            <a:ext cx="3877665" cy="74892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742950" marR="0" indent="-64800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" panose="05000000000000000000" pitchFamily="2" charset="2"/>
              <a:buChar char="l"/>
              <a:tabLst/>
            </a:pPr>
            <a:r>
              <a:rPr kumimoji="0" lang="zh-CN" altLang="en-US" sz="42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Helvetica Light"/>
              </a:rPr>
              <a:t>实验任务</a:t>
            </a:r>
            <a:r>
              <a:rPr kumimoji="0" lang="en-US" altLang="zh-CN" sz="42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Helvetica Light"/>
              </a:rPr>
              <a:t>4</a:t>
            </a:r>
            <a:r>
              <a:rPr kumimoji="0" lang="zh-CN" altLang="en-US" sz="42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Helvetica Light"/>
              </a:rPr>
              <a:t>：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9D42A80-63E9-81E4-ABED-892B1CA9A7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7017"/>
            <a:ext cx="184731" cy="3231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l" eaLnBrk="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algn="l" eaLnBrk="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algn="l" eaLnBrk="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algn="l" eaLnBrk="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algn="l" eaLnBrk="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algn="l" eaLnBrk="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algn="l" eaLnBrk="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algn="l" eaLnBrk="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algn="l" eaLnBrk="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Let's Look at Data">
            <a:extLst>
              <a:ext uri="{FF2B5EF4-FFF2-40B4-BE49-F238E27FC236}">
                <a16:creationId xmlns:a16="http://schemas.microsoft.com/office/drawing/2014/main" id="{13F0D65F-2D6D-9DC7-227C-E2E229C5D40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52499" y="-46383"/>
            <a:ext cx="5272937" cy="2159000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l"/>
            <a:r>
              <a:rPr lang="zh-CN" altLang="en-US" sz="5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实验八 散列表</a:t>
            </a:r>
            <a:endParaRPr sz="5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E4D62AB-FE4F-EED3-F144-1FA2B80824E9}"/>
              </a:ext>
            </a:extLst>
          </p:cNvPr>
          <p:cNvSpPr txBox="1"/>
          <p:nvPr/>
        </p:nvSpPr>
        <p:spPr>
          <a:xfrm>
            <a:off x="2193926" y="3465622"/>
            <a:ext cx="8616948" cy="61555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94950" marR="0" algn="l" defTabSz="584200" rtl="0" fontAlgn="auto" latinLnBrk="0" hangingPunct="0">
              <a:lnSpc>
                <a:spcPts val="4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ct val="70000"/>
              <a:tabLst/>
            </a:pPr>
            <a:r>
              <a:rPr lang="en-US" altLang="zh-CN" sz="32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bool</a:t>
            </a:r>
            <a:r>
              <a:rPr kumimoji="0" lang="en-US" altLang="zh-CN" sz="3200" b="1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Helvetica Light"/>
              </a:rPr>
              <a:t> </a:t>
            </a:r>
            <a:r>
              <a:rPr lang="en-US" altLang="zh-CN" sz="3200" b="1" dirty="0">
                <a:solidFill>
                  <a:schemeClr val="accent5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Delete</a:t>
            </a:r>
            <a:r>
              <a:rPr kumimoji="0" lang="en-US" altLang="zh-CN" sz="3200" b="1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Helvetica Light"/>
              </a:rPr>
              <a:t>( </a:t>
            </a:r>
            <a:r>
              <a:rPr kumimoji="0" lang="en-US" altLang="zh-CN" sz="3200" b="1" i="0" u="none" strike="noStrike" cap="none" spc="0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Helvetica Light"/>
              </a:rPr>
              <a:t>HashTable</a:t>
            </a:r>
            <a:r>
              <a:rPr kumimoji="0" lang="en-US" altLang="zh-CN" sz="3200" b="1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Helvetica Light"/>
              </a:rPr>
              <a:t> H, </a:t>
            </a:r>
            <a:r>
              <a:rPr kumimoji="0" lang="en-US" altLang="zh-CN" sz="3200" b="1" i="0" u="none" strike="noStrike" cap="none" spc="0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Helvetica Light"/>
              </a:rPr>
              <a:t>ElementType</a:t>
            </a:r>
            <a:r>
              <a:rPr kumimoji="0" lang="en-US" altLang="zh-CN" sz="3200" b="1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Helvetica Light"/>
              </a:rPr>
              <a:t> key )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E948411B-E2DC-4794-1628-012599EE0D7D}"/>
              </a:ext>
            </a:extLst>
          </p:cNvPr>
          <p:cNvSpPr txBox="1"/>
          <p:nvPr/>
        </p:nvSpPr>
        <p:spPr>
          <a:xfrm>
            <a:off x="-37688" y="6388489"/>
            <a:ext cx="3691770" cy="80791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94950" algn="l">
              <a:lnSpc>
                <a:spcPts val="5500"/>
              </a:lnSpc>
              <a:buClr>
                <a:srgbClr val="FFC000"/>
              </a:buClr>
              <a:buSzPct val="70000"/>
            </a:pPr>
            <a:r>
              <a:rPr lang="en-US" altLang="zh-CN" sz="32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HashTable</a:t>
            </a: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定义：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3DE10EC5-E79B-0D45-9C1C-F8291E6D2557}"/>
              </a:ext>
            </a:extLst>
          </p:cNvPr>
          <p:cNvSpPr txBox="1"/>
          <p:nvPr/>
        </p:nvSpPr>
        <p:spPr>
          <a:xfrm>
            <a:off x="3412543" y="4337656"/>
            <a:ext cx="7603387" cy="510396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94950" marR="0" algn="l" defTabSz="584200" rtl="0" fontAlgn="auto" latinLnBrk="0" hangingPunct="0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ct val="70000"/>
              <a:tabLst/>
            </a:pP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typedef struct </a:t>
            </a:r>
            <a:r>
              <a:rPr lang="en-US" altLang="zh-CN" sz="2400" b="1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LNode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*</a:t>
            </a:r>
            <a:r>
              <a:rPr lang="en-US" altLang="zh-CN" sz="2400" b="1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PtrToLNode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;</a:t>
            </a:r>
          </a:p>
          <a:p>
            <a:pPr marL="94950" marR="0" algn="l" defTabSz="584200" rtl="0" fontAlgn="auto" latinLnBrk="0" hangingPunct="0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ct val="70000"/>
              <a:tabLst/>
            </a:pP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struct </a:t>
            </a:r>
            <a:r>
              <a:rPr lang="en-US" altLang="zh-CN" sz="2400" b="1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LNode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{</a:t>
            </a:r>
          </a:p>
          <a:p>
            <a:pPr marL="94950" marR="0" algn="l" defTabSz="584200" rtl="0" fontAlgn="auto" latinLnBrk="0" hangingPunct="0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ct val="70000"/>
              <a:tabLst/>
            </a:pP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</a:t>
            </a:r>
            <a:r>
              <a:rPr lang="en-US" altLang="zh-CN" sz="2400" b="1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ElementType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Data;</a:t>
            </a:r>
          </a:p>
          <a:p>
            <a:pPr marL="94950" marR="0" algn="l" defTabSz="584200" rtl="0" fontAlgn="auto" latinLnBrk="0" hangingPunct="0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ct val="70000"/>
              <a:tabLst/>
            </a:pP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</a:t>
            </a:r>
            <a:r>
              <a:rPr lang="en-US" altLang="zh-CN" sz="2400" b="1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PtrToLNode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Next;</a:t>
            </a:r>
          </a:p>
          <a:p>
            <a:pPr marL="94950" marR="0" algn="l" defTabSz="584200" rtl="0" fontAlgn="auto" latinLnBrk="0" hangingPunct="0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ct val="70000"/>
              <a:tabLst/>
            </a:pP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};</a:t>
            </a:r>
          </a:p>
          <a:p>
            <a:pPr marL="94950" marR="0" algn="l" defTabSz="584200" rtl="0" fontAlgn="auto" latinLnBrk="0" hangingPunct="0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ct val="70000"/>
              <a:tabLst/>
            </a:pP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typedef </a:t>
            </a:r>
            <a:r>
              <a:rPr lang="en-US" altLang="zh-CN" sz="2400" b="1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PtrToLNode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Position;</a:t>
            </a:r>
          </a:p>
          <a:p>
            <a:pPr marL="94950" marR="0" algn="l" defTabSz="584200" rtl="0" fontAlgn="auto" latinLnBrk="0" hangingPunct="0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ct val="70000"/>
              <a:tabLst/>
            </a:pP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typedef </a:t>
            </a:r>
            <a:r>
              <a:rPr lang="en-US" altLang="zh-CN" sz="2400" b="1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PtrToLNode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List;</a:t>
            </a:r>
          </a:p>
          <a:p>
            <a:pPr marL="94950" marR="0" algn="l" defTabSz="584200" rtl="0" fontAlgn="auto" latinLnBrk="0" hangingPunct="0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ct val="70000"/>
              <a:tabLst/>
            </a:pPr>
            <a:endParaRPr lang="en-US" altLang="zh-CN" sz="2400" b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94950" marR="0" algn="l" defTabSz="584200" rtl="0" fontAlgn="auto" latinLnBrk="0" hangingPunct="0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ct val="70000"/>
              <a:tabLst/>
            </a:pP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typedef struct </a:t>
            </a:r>
            <a:r>
              <a:rPr lang="en-US" altLang="zh-CN" sz="2400" b="1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TblNode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*</a:t>
            </a:r>
            <a:r>
              <a:rPr lang="en-US" altLang="zh-CN" sz="2400" b="1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HashTable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; /* 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散列表类型 *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/</a:t>
            </a:r>
          </a:p>
          <a:p>
            <a:pPr marL="94950" marR="0" algn="l" defTabSz="584200" rtl="0" fontAlgn="auto" latinLnBrk="0" hangingPunct="0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ct val="70000"/>
              <a:tabLst/>
            </a:pP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struct </a:t>
            </a:r>
            <a:r>
              <a:rPr lang="en-US" altLang="zh-CN" sz="2400" b="1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TblNode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{   /* 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散列表结点定义 *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/</a:t>
            </a:r>
          </a:p>
          <a:p>
            <a:pPr marL="94950" marR="0" algn="l" defTabSz="584200" rtl="0" fontAlgn="auto" latinLnBrk="0" hangingPunct="0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ct val="70000"/>
              <a:tabLst/>
            </a:pP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int </a:t>
            </a:r>
            <a:r>
              <a:rPr lang="en-US" altLang="zh-CN" sz="2400" b="1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TableSize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; /* 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表的最大长度 *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/</a:t>
            </a:r>
          </a:p>
          <a:p>
            <a:pPr marL="94950" marR="0" algn="l" defTabSz="584200" rtl="0" fontAlgn="auto" latinLnBrk="0" hangingPunct="0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ct val="70000"/>
              <a:tabLst/>
            </a:pP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List Heads;    /* 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指向链表头结点的数组 *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/</a:t>
            </a:r>
          </a:p>
          <a:p>
            <a:pPr marL="94950" marR="0" algn="l" defTabSz="584200" rtl="0" fontAlgn="auto" latinLnBrk="0" hangingPunct="0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ct val="70000"/>
              <a:tabLst/>
            </a:pP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045461486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E4BE80C3-0AB7-264C-BF8C-A7BD3050F450}"/>
              </a:ext>
            </a:extLst>
          </p:cNvPr>
          <p:cNvSpPr txBox="1"/>
          <p:nvPr/>
        </p:nvSpPr>
        <p:spPr>
          <a:xfrm>
            <a:off x="952499" y="2047005"/>
            <a:ext cx="3877665" cy="74892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742950" marR="0" indent="-64800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" panose="05000000000000000000" pitchFamily="2" charset="2"/>
              <a:buChar char="l"/>
              <a:tabLst/>
            </a:pPr>
            <a:r>
              <a:rPr kumimoji="0" lang="zh-CN" altLang="en-US" sz="42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Helvetica Light"/>
              </a:rPr>
              <a:t>实验任务</a:t>
            </a:r>
            <a:r>
              <a:rPr kumimoji="0" lang="en-US" altLang="zh-CN" sz="42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Helvetica Light"/>
              </a:rPr>
              <a:t>4</a:t>
            </a:r>
            <a:r>
              <a:rPr kumimoji="0" lang="zh-CN" altLang="en-US" sz="42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Helvetica Light"/>
              </a:rPr>
              <a:t>：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9D42A80-63E9-81E4-ABED-892B1CA9A7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7017"/>
            <a:ext cx="184731" cy="3231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l" eaLnBrk="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algn="l" eaLnBrk="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algn="l" eaLnBrk="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algn="l" eaLnBrk="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algn="l" eaLnBrk="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algn="l" eaLnBrk="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algn="l" eaLnBrk="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algn="l" eaLnBrk="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algn="l" eaLnBrk="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A8E1595-8997-CB58-6128-369CE0F8AA68}"/>
              </a:ext>
            </a:extLst>
          </p:cNvPr>
          <p:cNvSpPr txBox="1"/>
          <p:nvPr/>
        </p:nvSpPr>
        <p:spPr>
          <a:xfrm rot="60000">
            <a:off x="1333861" y="2902180"/>
            <a:ext cx="1431200" cy="5950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94950" marR="0" algn="l" defTabSz="584200" rtl="0" fontAlgn="auto" latinLnBrk="0" hangingPunct="0"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ct val="70000"/>
              <a:tabLst/>
            </a:pP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示例</a:t>
            </a:r>
            <a:r>
              <a:rPr kumimoji="0" lang="zh-CN" altLang="en-US" sz="32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Helvetica Light"/>
              </a:rPr>
              <a:t>：</a:t>
            </a:r>
            <a:endParaRPr kumimoji="0" lang="en-US" altLang="zh-CN" sz="32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Helvetica Light"/>
            </a:endParaRPr>
          </a:p>
        </p:txBody>
      </p:sp>
      <p:sp>
        <p:nvSpPr>
          <p:cNvPr id="13" name="Let's Look at Data">
            <a:extLst>
              <a:ext uri="{FF2B5EF4-FFF2-40B4-BE49-F238E27FC236}">
                <a16:creationId xmlns:a16="http://schemas.microsoft.com/office/drawing/2014/main" id="{3DBFBCCE-9988-5058-D800-3C31EACD57A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52499" y="-46383"/>
            <a:ext cx="5272937" cy="2159000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l"/>
            <a:r>
              <a:rPr lang="zh-CN" altLang="en-US" sz="5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实验八 散列表</a:t>
            </a:r>
            <a:endParaRPr sz="5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DC611E21-64B4-8E52-5202-BF46F6AB8DE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9" t="15832" b="39930"/>
          <a:stretch/>
        </p:blipFill>
        <p:spPr>
          <a:xfrm>
            <a:off x="162227" y="3606481"/>
            <a:ext cx="8065699" cy="2077668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389B5CE9-1254-AC83-D9AD-28D3642D20B7}"/>
              </a:ext>
            </a:extLst>
          </p:cNvPr>
          <p:cNvSpPr txBox="1"/>
          <p:nvPr/>
        </p:nvSpPr>
        <p:spPr>
          <a:xfrm>
            <a:off x="949324" y="5707080"/>
            <a:ext cx="5553076" cy="215443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94950" marR="0" algn="l" defTabSz="584200" rtl="0" fontAlgn="auto" latinLnBrk="0" hangingPunct="0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ct val="70000"/>
              <a:tabLst/>
            </a:pPr>
            <a:r>
              <a:rPr kumimoji="0" lang="en-US" altLang="zh-CN" sz="3200" b="1" i="0" u="none" strike="noStrike" cap="none" spc="0" normalizeH="0" baseline="0" dirty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Helvetica Light"/>
              </a:rPr>
              <a:t>Input:</a:t>
            </a:r>
          </a:p>
          <a:p>
            <a:pPr marL="94950" marR="0" algn="l" defTabSz="584200" rtl="0" fontAlgn="auto" latinLnBrk="0" hangingPunct="0">
              <a:lnSpc>
                <a:spcPts val="5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ct val="70000"/>
              <a:tabLst/>
            </a:pPr>
            <a:r>
              <a:rPr kumimoji="0" lang="en-US" altLang="zh-CN" sz="3200" b="1" i="0" u="none" strike="noStrike" cap="none" spc="0" normalizeH="0" baseline="0" dirty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Helvetica Light"/>
              </a:rPr>
              <a:t> </a:t>
            </a:r>
          </a:p>
          <a:p>
            <a:pPr marL="94950" marR="0" algn="l" defTabSz="584200" rtl="0" fontAlgn="auto" latinLnBrk="0" hangingPunct="0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ct val="70000"/>
              <a:tabLst/>
            </a:pPr>
            <a:r>
              <a:rPr lang="en-US" altLang="zh-CN" sz="3200" b="1" dirty="0">
                <a:solidFill>
                  <a:schemeClr val="accent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	able</a:t>
            </a:r>
          </a:p>
          <a:p>
            <a:pPr marL="94950" marR="0" algn="l" defTabSz="584200" rtl="0" fontAlgn="auto" latinLnBrk="0" hangingPunct="0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ct val="70000"/>
              <a:tabLst/>
            </a:pPr>
            <a:r>
              <a:rPr lang="en-US" altLang="zh-CN" sz="3200" b="1" dirty="0">
                <a:solidFill>
                  <a:schemeClr val="accent5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Output:</a:t>
            </a:r>
          </a:p>
          <a:p>
            <a:pPr marL="94950" marR="0" algn="l" defTabSz="584200" rtl="0" fontAlgn="auto" latinLnBrk="0" hangingPunct="0">
              <a:lnSpc>
                <a:spcPts val="5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ct val="70000"/>
              <a:tabLst/>
            </a:pPr>
            <a:r>
              <a:rPr lang="en-US" altLang="zh-CN" sz="3200" b="1" dirty="0">
                <a:solidFill>
                  <a:schemeClr val="accent5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</a:p>
          <a:p>
            <a:pPr marL="94950" marR="0" algn="l" defTabSz="584200" rtl="0" fontAlgn="auto" latinLnBrk="0" hangingPunct="0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ct val="70000"/>
              <a:tabLst/>
            </a:pPr>
            <a:r>
              <a:rPr lang="en-US" altLang="zh-CN" sz="3200" b="1" dirty="0">
                <a:solidFill>
                  <a:schemeClr val="accent5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	able is deleted from list 	Heads[0]</a:t>
            </a:r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486DB8AB-C653-A375-0EE6-BA0F91C1CA06}"/>
              </a:ext>
            </a:extLst>
          </p:cNvPr>
          <p:cNvGrpSpPr/>
          <p:nvPr/>
        </p:nvGrpSpPr>
        <p:grpSpPr>
          <a:xfrm>
            <a:off x="8256207" y="3092501"/>
            <a:ext cx="4406848" cy="5127448"/>
            <a:chOff x="7326844" y="5858169"/>
            <a:chExt cx="4406848" cy="5127448"/>
          </a:xfrm>
        </p:grpSpPr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E4EAC970-0BF7-210E-DD2B-B8AD470509D7}"/>
                </a:ext>
              </a:extLst>
            </p:cNvPr>
            <p:cNvSpPr txBox="1"/>
            <p:nvPr/>
          </p:nvSpPr>
          <p:spPr>
            <a:xfrm rot="60000">
              <a:off x="7326844" y="5858169"/>
              <a:ext cx="1431200" cy="59503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94950" marR="0" algn="l" defTabSz="584200" rtl="0" fontAlgn="auto" latinLnBrk="0" hangingPunct="0">
                <a:spcBef>
                  <a:spcPts val="0"/>
                </a:spcBef>
                <a:spcAft>
                  <a:spcPts val="0"/>
                </a:spcAft>
                <a:buClr>
                  <a:srgbClr val="FFC000"/>
                </a:buClr>
                <a:buSzPct val="70000"/>
                <a:tabLst/>
              </a:pPr>
              <a:r>
                <a:rPr lang="zh-CN" altLang="en-US" sz="32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注意</a:t>
              </a:r>
              <a:r>
                <a:rPr kumimoji="0" lang="zh-CN" altLang="en-US" sz="3200" b="1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sym typeface="Helvetica Light"/>
                </a:rPr>
                <a:t>：</a:t>
              </a:r>
              <a:endParaRPr kumimoji="0" lang="en-US" altLang="zh-CN" sz="32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Helvetica Light"/>
              </a:endParaRPr>
            </a:p>
          </p:txBody>
        </p:sp>
        <p:sp>
          <p:nvSpPr>
            <p:cNvPr id="18" name="data/sst-sentiment-text-threeclass">
              <a:extLst>
                <a:ext uri="{FF2B5EF4-FFF2-40B4-BE49-F238E27FC236}">
                  <a16:creationId xmlns:a16="http://schemas.microsoft.com/office/drawing/2014/main" id="{D692FD8F-AFB7-DE2B-AD26-0535A6111539}"/>
                </a:ext>
              </a:extLst>
            </p:cNvPr>
            <p:cNvSpPr txBox="1"/>
            <p:nvPr/>
          </p:nvSpPr>
          <p:spPr>
            <a:xfrm>
              <a:off x="7390389" y="6433602"/>
              <a:ext cx="4343303" cy="455201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anchor="ctr">
              <a:spAutoFit/>
            </a:bodyPr>
            <a:lstStyle/>
            <a:p>
              <a:pPr indent="-360000" algn="l">
                <a:lnSpc>
                  <a:spcPts val="3500"/>
                </a:lnSpc>
                <a:buSzPct val="100000"/>
                <a:buFont typeface="微软雅黑" panose="020B0503020204020204" pitchFamily="34" charset="-122"/>
                <a:buChar char="−"/>
              </a:pPr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函数</a:t>
              </a:r>
              <a:r>
                <a: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Delete</a:t>
              </a:r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应根据裁判定义的散列函数</a:t>
              </a:r>
              <a:r>
                <a: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Hash( Key, H-&gt;</a:t>
              </a:r>
              <a:r>
                <a:rPr lang="en-US" altLang="zh-CN" sz="2400" b="1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TableSize</a:t>
              </a:r>
              <a:r>
                <a: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)</a:t>
              </a:r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从散列表</a:t>
              </a:r>
              <a:r>
                <a: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H</a:t>
              </a:r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中查到</a:t>
              </a:r>
              <a:r>
                <a: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Key</a:t>
              </a:r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的位置并删除之，然后输出一行文字：</a:t>
              </a:r>
              <a:r>
                <a: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Key is deleted from list Heads[</a:t>
              </a:r>
              <a:r>
                <a:rPr lang="en-US" altLang="zh-CN" sz="2400" b="1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i</a:t>
              </a:r>
              <a:r>
                <a: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]</a:t>
              </a:r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，其中</a:t>
              </a:r>
              <a:r>
                <a: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Key</a:t>
              </a:r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是传入的被删除的关键词，</a:t>
              </a:r>
              <a:r>
                <a:rPr lang="en-US" altLang="zh-CN" sz="2400" b="1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i</a:t>
              </a:r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是</a:t>
              </a:r>
              <a:r>
                <a: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Key</a:t>
              </a:r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所在的链表的编号；最后返回</a:t>
              </a:r>
              <a:r>
                <a: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true</a:t>
              </a:r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。如果</a:t>
              </a:r>
              <a:r>
                <a: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Key</a:t>
              </a:r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不存在，则返回</a:t>
              </a:r>
              <a:r>
                <a: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false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63466275"/>
      </p:ext>
    </p:extLst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2443</TotalTime>
  <Words>800</Words>
  <Application>Microsoft Office PowerPoint</Application>
  <PresentationFormat>自定义</PresentationFormat>
  <Paragraphs>100</Paragraphs>
  <Slides>8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7" baseType="lpstr">
      <vt:lpstr>Helvetica Light</vt:lpstr>
      <vt:lpstr>Helvetica Neue</vt:lpstr>
      <vt:lpstr>微软雅黑</vt:lpstr>
      <vt:lpstr>Arial</vt:lpstr>
      <vt:lpstr>Helvetica</vt:lpstr>
      <vt:lpstr>Times New Roman</vt:lpstr>
      <vt:lpstr>Wingdings</vt:lpstr>
      <vt:lpstr>White</vt:lpstr>
      <vt:lpstr>Clip</vt:lpstr>
      <vt:lpstr>实验八 散列表</vt:lpstr>
      <vt:lpstr>实验八 散列表</vt:lpstr>
      <vt:lpstr>实验八 散列表</vt:lpstr>
      <vt:lpstr>实验八 散列表</vt:lpstr>
      <vt:lpstr>实验八 散列表</vt:lpstr>
      <vt:lpstr>实验八 散列表</vt:lpstr>
      <vt:lpstr>实验八 散列表</vt:lpstr>
      <vt:lpstr>实验八 散列表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CS11-711 Advanced NLP Introduction to Natural Language Processing</dc:title>
  <dc:creator>林妙培</dc:creator>
  <cp:lastModifiedBy>Student</cp:lastModifiedBy>
  <cp:revision>540</cp:revision>
  <dcterms:modified xsi:type="dcterms:W3CDTF">2022-10-18T08:22:45Z</dcterms:modified>
</cp:coreProperties>
</file>