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12192000" cy="6858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49CRlbGFlHC/6tphgCrKHOqK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582636-20FE-4288-B0E8-57010DB24447}">
  <a:tblStyle styleId="{C2582636-20FE-4288-B0E8-57010DB24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38cb1e667_0_9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838cb1e667_0_9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715edcf20_1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715edcf20_1_2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715edcf20_0_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f715edcf20_0_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715edcf20_0_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f715edcf20_0_3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38cb1e667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838cb1e667_0_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38cb1e667_0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838cb1e667_0_2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715edcf20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Extract the featuring artists by the following delimiters: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Featuring, feat., X or x and symbols like +, -, ,, &amp;, and /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</a:t>
            </a:r>
            <a:r>
              <a:rPr lang="en-U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assumption: shorter title might be more catchy and easier to remember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g2f715edcf20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8cb1e667_0_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838cb1e667_0_4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38cb1e667_0_6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838cb1e667_0_6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 txBox="1"/>
          <p:nvPr>
            <p:ph type="title"/>
          </p:nvPr>
        </p:nvSpPr>
        <p:spPr>
          <a:xfrm>
            <a:off x="861771" y="560273"/>
            <a:ext cx="10468457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2"/>
          <p:cNvSpPr txBox="1"/>
          <p:nvPr>
            <p:ph idx="1" type="body"/>
          </p:nvPr>
        </p:nvSpPr>
        <p:spPr>
          <a:xfrm>
            <a:off x="916939" y="2664967"/>
            <a:ext cx="10358120" cy="160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53"/>
          <p:cNvSpPr txBox="1"/>
          <p:nvPr>
            <p:ph type="title"/>
          </p:nvPr>
        </p:nvSpPr>
        <p:spPr>
          <a:xfrm>
            <a:off x="861771" y="560273"/>
            <a:ext cx="10468457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55"/>
          <p:cNvSpPr txBox="1"/>
          <p:nvPr>
            <p:ph type="title"/>
          </p:nvPr>
        </p:nvSpPr>
        <p:spPr>
          <a:xfrm>
            <a:off x="861771" y="560273"/>
            <a:ext cx="10468457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type="ctrTitle"/>
          </p:nvPr>
        </p:nvSpPr>
        <p:spPr>
          <a:xfrm>
            <a:off x="4817744" y="3518153"/>
            <a:ext cx="2556510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861771" y="560273"/>
            <a:ext cx="10468457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916939" y="2664967"/>
            <a:ext cx="10358120" cy="160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5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5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/>
          <p:nvPr/>
        </p:nvSpPr>
        <p:spPr>
          <a:xfrm>
            <a:off x="274320" y="259079"/>
            <a:ext cx="4459605" cy="6306820"/>
          </a:xfrm>
          <a:custGeom>
            <a:rect b="b" l="l" r="r" t="t"/>
            <a:pathLst>
              <a:path extrusionOk="0" h="6306820" w="4459605">
                <a:moveTo>
                  <a:pt x="4459224" y="0"/>
                </a:moveTo>
                <a:lnTo>
                  <a:pt x="0" y="0"/>
                </a:lnTo>
                <a:lnTo>
                  <a:pt x="0" y="25400"/>
                </a:lnTo>
                <a:lnTo>
                  <a:pt x="0" y="6281420"/>
                </a:lnTo>
                <a:lnTo>
                  <a:pt x="0" y="6306820"/>
                </a:lnTo>
                <a:lnTo>
                  <a:pt x="4459224" y="6306820"/>
                </a:lnTo>
                <a:lnTo>
                  <a:pt x="4459224" y="6281420"/>
                </a:lnTo>
                <a:lnTo>
                  <a:pt x="25298" y="6281420"/>
                </a:lnTo>
                <a:lnTo>
                  <a:pt x="25298" y="25400"/>
                </a:lnTo>
                <a:lnTo>
                  <a:pt x="4433951" y="25400"/>
                </a:lnTo>
                <a:lnTo>
                  <a:pt x="4433951" y="6281013"/>
                </a:lnTo>
                <a:lnTo>
                  <a:pt x="4459224" y="6281026"/>
                </a:lnTo>
                <a:lnTo>
                  <a:pt x="4459224" y="25400"/>
                </a:lnTo>
                <a:lnTo>
                  <a:pt x="4459224" y="25273"/>
                </a:lnTo>
                <a:lnTo>
                  <a:pt x="4459224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2611" y="3080004"/>
            <a:ext cx="4849367" cy="2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3582" y="0"/>
            <a:ext cx="2828417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765454" y="3216656"/>
            <a:ext cx="42381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Data Analysis of the Spotify Data from </a:t>
            </a:r>
            <a:r>
              <a:rPr lang="en-US" sz="2300">
                <a:solidFill>
                  <a:srgbClr val="1ED65F"/>
                </a:solidFill>
              </a:rPr>
              <a:t>1960s to 2010s</a:t>
            </a:r>
            <a:endParaRPr sz="2300">
              <a:solidFill>
                <a:srgbClr val="1ED65F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ED65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FFFFFF"/>
                </a:solidFill>
              </a:rPr>
              <a:t>        By </a:t>
            </a:r>
            <a:r>
              <a:rPr lang="en-US" sz="1800">
                <a:solidFill>
                  <a:srgbClr val="25D24D"/>
                </a:solidFill>
              </a:rPr>
              <a:t>Gulzhan, Firuz, Kalys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89779" y="1495050"/>
            <a:ext cx="2238923" cy="752245"/>
          </a:xfrm>
          <a:custGeom>
            <a:rect b="b" l="l" r="r" t="t"/>
            <a:pathLst>
              <a:path extrusionOk="0" h="783589" w="3209925">
                <a:moveTo>
                  <a:pt x="3078988" y="0"/>
                </a:moveTo>
                <a:lnTo>
                  <a:pt x="130556" y="0"/>
                </a:lnTo>
                <a:lnTo>
                  <a:pt x="79740" y="10255"/>
                </a:lnTo>
                <a:lnTo>
                  <a:pt x="38241" y="38226"/>
                </a:lnTo>
                <a:lnTo>
                  <a:pt x="10260" y="79724"/>
                </a:lnTo>
                <a:lnTo>
                  <a:pt x="0" y="130555"/>
                </a:lnTo>
                <a:lnTo>
                  <a:pt x="0" y="652779"/>
                </a:lnTo>
                <a:lnTo>
                  <a:pt x="10260" y="703611"/>
                </a:lnTo>
                <a:lnTo>
                  <a:pt x="38241" y="745108"/>
                </a:lnTo>
                <a:lnTo>
                  <a:pt x="79740" y="773080"/>
                </a:lnTo>
                <a:lnTo>
                  <a:pt x="130556" y="783335"/>
                </a:lnTo>
                <a:lnTo>
                  <a:pt x="3078988" y="783335"/>
                </a:lnTo>
                <a:lnTo>
                  <a:pt x="3129819" y="773080"/>
                </a:lnTo>
                <a:lnTo>
                  <a:pt x="3171317" y="745108"/>
                </a:lnTo>
                <a:lnTo>
                  <a:pt x="3199288" y="703611"/>
                </a:lnTo>
                <a:lnTo>
                  <a:pt x="3209544" y="652779"/>
                </a:lnTo>
                <a:lnTo>
                  <a:pt x="3209544" y="130555"/>
                </a:lnTo>
                <a:lnTo>
                  <a:pt x="3199288" y="79724"/>
                </a:lnTo>
                <a:lnTo>
                  <a:pt x="3171316" y="38226"/>
                </a:lnTo>
                <a:lnTo>
                  <a:pt x="3129819" y="10255"/>
                </a:lnTo>
                <a:lnTo>
                  <a:pt x="3078988" y="0"/>
                </a:lnTo>
                <a:close/>
              </a:path>
            </a:pathLst>
          </a:custGeom>
          <a:solidFill>
            <a:srgbClr val="1ED6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1"/>
          <p:cNvSpPr txBox="1"/>
          <p:nvPr>
            <p:ph type="title"/>
          </p:nvPr>
        </p:nvSpPr>
        <p:spPr>
          <a:xfrm>
            <a:off x="687123" y="1468575"/>
            <a:ext cx="2694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Team 2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38cb1e667_0_9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g2838cb1e667_0_93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838cb1e667_0_93"/>
          <p:cNvSpPr txBox="1"/>
          <p:nvPr/>
        </p:nvSpPr>
        <p:spPr>
          <a:xfrm>
            <a:off x="272525" y="544450"/>
            <a:ext cx="9770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Decision Trees</a:t>
            </a:r>
            <a:endParaRPr b="1" sz="22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g2838cb1e667_0_93"/>
          <p:cNvSpPr txBox="1"/>
          <p:nvPr/>
        </p:nvSpPr>
        <p:spPr>
          <a:xfrm>
            <a:off x="5978500" y="1754325"/>
            <a:ext cx="37857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g2838cb1e66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75" y="4110925"/>
            <a:ext cx="4867351" cy="20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838cb1e667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4175" y="468250"/>
            <a:ext cx="3007846" cy="61690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g2838cb1e667_0_93"/>
          <p:cNvGraphicFramePr/>
          <p:nvPr/>
        </p:nvGraphicFramePr>
        <p:xfrm>
          <a:off x="542525" y="161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{C2582636-20FE-4288-B0E8-57010DB24447}</a:tableStyleId>
              </a:tblPr>
              <a:tblGrid>
                <a:gridCol w="2026550"/>
                <a:gridCol w="2026550"/>
                <a:gridCol w="2026550"/>
                <a:gridCol w="2026550"/>
              </a:tblGrid>
              <a:tr h="6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Decision Trees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Boosted Trees (XGB Classifier)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AUC train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0.802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0.940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0.960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AUC valid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0.775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0.802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0.828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715edcf20_1_2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g2f715edcf20_1_28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2f715edcf20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82" y="0"/>
            <a:ext cx="2828417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f715edcf20_1_28"/>
          <p:cNvSpPr txBox="1"/>
          <p:nvPr/>
        </p:nvSpPr>
        <p:spPr>
          <a:xfrm>
            <a:off x="575875" y="2041700"/>
            <a:ext cx="93186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Suggestions for the music producer: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instrumentality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in the songs as it has a negative correlation to 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Danceable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songs has higher chance of becoming a hit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Hit 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songs weren't as loud as </a:t>
            </a: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flopped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songs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Non-hit songs duration on avg is ~</a:t>
            </a: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4 min</a:t>
            </a:r>
            <a:endParaRPr sz="22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Hit songs duration on avg ~</a:t>
            </a: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3 min</a:t>
            </a:r>
            <a:endParaRPr sz="22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g2f715edcf20_1_28"/>
          <p:cNvSpPr/>
          <p:nvPr/>
        </p:nvSpPr>
        <p:spPr>
          <a:xfrm>
            <a:off x="7283125" y="6690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g2f715edcf20_1_28"/>
          <p:cNvSpPr/>
          <p:nvPr/>
        </p:nvSpPr>
        <p:spPr>
          <a:xfrm>
            <a:off x="2967640" y="66905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g2f715edcf20_1_28"/>
          <p:cNvSpPr/>
          <p:nvPr/>
        </p:nvSpPr>
        <p:spPr>
          <a:xfrm>
            <a:off x="1713045" y="669050"/>
            <a:ext cx="15822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g2f715edcf20_1_28"/>
          <p:cNvSpPr/>
          <p:nvPr/>
        </p:nvSpPr>
        <p:spPr>
          <a:xfrm>
            <a:off x="4459835" y="66905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g2f715edcf20_1_28"/>
          <p:cNvSpPr/>
          <p:nvPr/>
        </p:nvSpPr>
        <p:spPr>
          <a:xfrm>
            <a:off x="5952030" y="6690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2f715edcf20_1_28"/>
          <p:cNvSpPr/>
          <p:nvPr/>
        </p:nvSpPr>
        <p:spPr>
          <a:xfrm>
            <a:off x="381950" y="6690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D6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419" y="1303019"/>
            <a:ext cx="4376927" cy="4515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916947" y="1765175"/>
            <a:ext cx="7155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With our model, we can predict the song success with 80% of the accuracy given the features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202" y="1269111"/>
            <a:ext cx="7620761" cy="228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0"/>
          <p:cNvSpPr txBox="1"/>
          <p:nvPr>
            <p:ph type="ctrTitle"/>
          </p:nvPr>
        </p:nvSpPr>
        <p:spPr>
          <a:xfrm>
            <a:off x="4817744" y="3518153"/>
            <a:ext cx="2556510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584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97" name="Google Shape;197;p50"/>
          <p:cNvSpPr txBox="1"/>
          <p:nvPr/>
        </p:nvSpPr>
        <p:spPr>
          <a:xfrm>
            <a:off x="8560597" y="5566425"/>
            <a:ext cx="33699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By </a:t>
            </a:r>
            <a:r>
              <a:rPr lang="en-US" sz="2400">
                <a:solidFill>
                  <a:srgbClr val="1ED65F"/>
                </a:solidFill>
                <a:latin typeface="Georgia"/>
                <a:ea typeface="Georgia"/>
                <a:cs typeface="Georgia"/>
                <a:sym typeface="Georgia"/>
              </a:rPr>
              <a:t>Gulzhan</a:t>
            </a:r>
            <a:r>
              <a:rPr lang="en-US" sz="2400">
                <a:solidFill>
                  <a:srgbClr val="1ED65F"/>
                </a:solidFill>
                <a:latin typeface="Georgia"/>
                <a:ea typeface="Georgia"/>
                <a:cs typeface="Georgia"/>
                <a:sym typeface="Georgia"/>
              </a:rPr>
              <a:t>, Firuz, Kalys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98" name="Google Shape;198;p50"/>
          <p:cNvGrpSpPr/>
          <p:nvPr/>
        </p:nvGrpSpPr>
        <p:grpSpPr>
          <a:xfrm>
            <a:off x="4271444" y="4210910"/>
            <a:ext cx="3492263" cy="2289418"/>
            <a:chOff x="4293107" y="3505200"/>
            <a:chExt cx="2847340" cy="2994660"/>
          </a:xfrm>
        </p:grpSpPr>
        <p:pic>
          <p:nvPicPr>
            <p:cNvPr id="199" name="Google Shape;19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97679" y="3509772"/>
              <a:ext cx="2837687" cy="2985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50"/>
            <p:cNvSpPr/>
            <p:nvPr/>
          </p:nvSpPr>
          <p:spPr>
            <a:xfrm>
              <a:off x="4293107" y="3505200"/>
              <a:ext cx="2847340" cy="2994660"/>
            </a:xfrm>
            <a:custGeom>
              <a:rect b="b" l="l" r="r" t="t"/>
              <a:pathLst>
                <a:path extrusionOk="0" h="2994660" w="2847340">
                  <a:moveTo>
                    <a:pt x="0" y="2994660"/>
                  </a:moveTo>
                  <a:lnTo>
                    <a:pt x="2846832" y="2994660"/>
                  </a:lnTo>
                  <a:lnTo>
                    <a:pt x="2846832" y="0"/>
                  </a:lnTo>
                  <a:lnTo>
                    <a:pt x="0" y="0"/>
                  </a:lnTo>
                  <a:lnTo>
                    <a:pt x="0" y="2994660"/>
                  </a:lnTo>
                  <a:close/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2"/>
          <p:cNvSpPr/>
          <p:nvPr/>
        </p:nvSpPr>
        <p:spPr>
          <a:xfrm>
            <a:off x="574625" y="418800"/>
            <a:ext cx="2567788" cy="910076"/>
          </a:xfrm>
          <a:custGeom>
            <a:rect b="b" l="l" r="r" t="t"/>
            <a:pathLst>
              <a:path extrusionOk="0" h="901065" w="2062480">
                <a:moveTo>
                  <a:pt x="2061972" y="0"/>
                </a:moveTo>
                <a:lnTo>
                  <a:pt x="150114" y="0"/>
                </a:lnTo>
                <a:lnTo>
                  <a:pt x="102666" y="7650"/>
                </a:lnTo>
                <a:lnTo>
                  <a:pt x="61458" y="28955"/>
                </a:lnTo>
                <a:lnTo>
                  <a:pt x="28963" y="61447"/>
                </a:lnTo>
                <a:lnTo>
                  <a:pt x="7652" y="102656"/>
                </a:lnTo>
                <a:lnTo>
                  <a:pt x="0" y="150113"/>
                </a:lnTo>
                <a:lnTo>
                  <a:pt x="0" y="900684"/>
                </a:lnTo>
                <a:lnTo>
                  <a:pt x="1911858" y="900684"/>
                </a:lnTo>
                <a:lnTo>
                  <a:pt x="1959315" y="893033"/>
                </a:lnTo>
                <a:lnTo>
                  <a:pt x="2000524" y="871728"/>
                </a:lnTo>
                <a:lnTo>
                  <a:pt x="2033016" y="839236"/>
                </a:lnTo>
                <a:lnTo>
                  <a:pt x="2054321" y="798027"/>
                </a:lnTo>
                <a:lnTo>
                  <a:pt x="2061972" y="750570"/>
                </a:lnTo>
                <a:lnTo>
                  <a:pt x="2061972" y="0"/>
                </a:lnTo>
                <a:close/>
              </a:path>
            </a:pathLst>
          </a:custGeom>
          <a:solidFill>
            <a:srgbClr val="1ED6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2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82" y="0"/>
            <a:ext cx="2828416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574625" y="2795550"/>
            <a:ext cx="87438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Objective: helping a music producer look for ways to improve the chances their new song can become a hit song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What are the main factors that contribute to a song becoming a hit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? For instance, how do elements like </a:t>
            </a: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danceability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energy</a:t>
            </a: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play a role?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7330750" y="16983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3015265" y="169835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760670" y="1698350"/>
            <a:ext cx="15822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507460" y="169835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5999655" y="16983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429575" y="16983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715edcf20_0_21"/>
          <p:cNvSpPr/>
          <p:nvPr/>
        </p:nvSpPr>
        <p:spPr>
          <a:xfrm>
            <a:off x="-121925" y="0"/>
            <a:ext cx="1243584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 cap="flat" cmpd="sng" w="9525">
            <a:solidFill>
              <a:srgbClr val="1ED6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g2f715edcf20_0_21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2f715edcf20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82" y="0"/>
            <a:ext cx="2828417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f715edcf20_0_21"/>
          <p:cNvSpPr txBox="1"/>
          <p:nvPr/>
        </p:nvSpPr>
        <p:spPr>
          <a:xfrm>
            <a:off x="550800" y="1985925"/>
            <a:ext cx="87438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-368300" lvl="0" marL="45720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Check for empty values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eorgia"/>
              <a:buChar char="●"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Remove duplicates based </a:t>
            </a:r>
            <a:r>
              <a:rPr b="1"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artist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+ </a:t>
            </a:r>
            <a:r>
              <a:rPr b="1"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track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(a song name)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g2f715edcf20_0_21"/>
          <p:cNvSpPr/>
          <p:nvPr/>
        </p:nvSpPr>
        <p:spPr>
          <a:xfrm>
            <a:off x="7116450" y="781575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g2f715edcf20_0_21"/>
          <p:cNvSpPr/>
          <p:nvPr/>
        </p:nvSpPr>
        <p:spPr>
          <a:xfrm>
            <a:off x="2800965" y="781575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g2f715edcf20_0_21"/>
          <p:cNvSpPr/>
          <p:nvPr/>
        </p:nvSpPr>
        <p:spPr>
          <a:xfrm>
            <a:off x="1546370" y="781575"/>
            <a:ext cx="15822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2f715edcf20_0_21"/>
          <p:cNvSpPr/>
          <p:nvPr/>
        </p:nvSpPr>
        <p:spPr>
          <a:xfrm>
            <a:off x="4293160" y="781575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2f715edcf20_0_21"/>
          <p:cNvSpPr/>
          <p:nvPr/>
        </p:nvSpPr>
        <p:spPr>
          <a:xfrm>
            <a:off x="5785355" y="781575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g2f715edcf20_0_21"/>
          <p:cNvSpPr/>
          <p:nvPr/>
        </p:nvSpPr>
        <p:spPr>
          <a:xfrm>
            <a:off x="215275" y="781575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g2f715edcf20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75" y="3282400"/>
            <a:ext cx="8130299" cy="256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g2f715edcf20_0_21"/>
          <p:cNvCxnSpPr/>
          <p:nvPr/>
        </p:nvCxnSpPr>
        <p:spPr>
          <a:xfrm>
            <a:off x="1860500" y="3774400"/>
            <a:ext cx="1086300" cy="2700"/>
          </a:xfrm>
          <a:prstGeom prst="straightConnector1">
            <a:avLst/>
          </a:prstGeom>
          <a:noFill/>
          <a:ln cap="flat" cmpd="sng" w="28575">
            <a:solidFill>
              <a:srgbClr val="1DB95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g2f715edcf20_0_21"/>
          <p:cNvCxnSpPr/>
          <p:nvPr/>
        </p:nvCxnSpPr>
        <p:spPr>
          <a:xfrm flipH="1" rot="10800000">
            <a:off x="1830175" y="4086025"/>
            <a:ext cx="1134300" cy="1500"/>
          </a:xfrm>
          <a:prstGeom prst="straightConnector1">
            <a:avLst/>
          </a:prstGeom>
          <a:noFill/>
          <a:ln cap="flat" cmpd="sng" w="28575">
            <a:solidFill>
              <a:srgbClr val="1DB95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715edcf20_0_3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" name="Google Shape;89;g2f715edcf20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82" y="0"/>
            <a:ext cx="2828417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f715edcf20_0_35"/>
          <p:cNvSpPr txBox="1"/>
          <p:nvPr/>
        </p:nvSpPr>
        <p:spPr>
          <a:xfrm>
            <a:off x="619775" y="1855950"/>
            <a:ext cx="87438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-355600" lvl="0" marL="9144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Combined all the datasets from </a:t>
            </a:r>
            <a:r>
              <a:rPr lang="en-US" sz="20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1960s to 2010s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(total ~39K)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9144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●"/>
            </a:pPr>
            <a:r>
              <a:rPr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Some trends tend to come back from old days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9144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ratio is approximately divided by </a:t>
            </a:r>
            <a:r>
              <a:rPr lang="en-US" sz="20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50/50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for hit &amp; non-hit songs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g2f715edcf20_0_35"/>
          <p:cNvSpPr/>
          <p:nvPr/>
        </p:nvSpPr>
        <p:spPr>
          <a:xfrm>
            <a:off x="7318850" y="793475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g2f715edcf20_0_35"/>
          <p:cNvSpPr/>
          <p:nvPr/>
        </p:nvSpPr>
        <p:spPr>
          <a:xfrm>
            <a:off x="3003365" y="793475"/>
            <a:ext cx="18198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2f715edcf20_0_35"/>
          <p:cNvSpPr/>
          <p:nvPr/>
        </p:nvSpPr>
        <p:spPr>
          <a:xfrm>
            <a:off x="1748770" y="793475"/>
            <a:ext cx="15822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g2f715edcf20_0_35"/>
          <p:cNvSpPr/>
          <p:nvPr/>
        </p:nvSpPr>
        <p:spPr>
          <a:xfrm>
            <a:off x="4495560" y="793475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g2f715edcf20_0_35"/>
          <p:cNvSpPr/>
          <p:nvPr/>
        </p:nvSpPr>
        <p:spPr>
          <a:xfrm>
            <a:off x="5987755" y="793475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g2f715edcf20_0_35"/>
          <p:cNvSpPr/>
          <p:nvPr/>
        </p:nvSpPr>
        <p:spPr>
          <a:xfrm>
            <a:off x="396244" y="793475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g2f715edcf20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599" y="3047575"/>
            <a:ext cx="4823851" cy="34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8cb1e667_0_1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g2838cb1e667_0_10"/>
          <p:cNvSpPr txBox="1"/>
          <p:nvPr>
            <p:ph type="title"/>
          </p:nvPr>
        </p:nvSpPr>
        <p:spPr>
          <a:xfrm>
            <a:off x="700275" y="544450"/>
            <a:ext cx="23988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838cb1e66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82" y="0"/>
            <a:ext cx="2828417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838cb1e667_0_10"/>
          <p:cNvSpPr txBox="1"/>
          <p:nvPr/>
        </p:nvSpPr>
        <p:spPr>
          <a:xfrm>
            <a:off x="503175" y="1735900"/>
            <a:ext cx="87438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significant is the artist’s influence on a song's success?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For example, do established artists like </a:t>
            </a:r>
            <a:r>
              <a:rPr lang="en-US" sz="20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Taylor Swift</a:t>
            </a: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tend to produce hits more consistently than others?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g2838cb1e667_0_10"/>
          <p:cNvSpPr/>
          <p:nvPr/>
        </p:nvSpPr>
        <p:spPr>
          <a:xfrm>
            <a:off x="7211675" y="61360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g2838cb1e667_0_10"/>
          <p:cNvSpPr/>
          <p:nvPr/>
        </p:nvSpPr>
        <p:spPr>
          <a:xfrm>
            <a:off x="2896190" y="61360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g2838cb1e667_0_10"/>
          <p:cNvSpPr/>
          <p:nvPr/>
        </p:nvSpPr>
        <p:spPr>
          <a:xfrm>
            <a:off x="1641595" y="613600"/>
            <a:ext cx="15822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g2838cb1e667_0_10"/>
          <p:cNvSpPr/>
          <p:nvPr/>
        </p:nvSpPr>
        <p:spPr>
          <a:xfrm>
            <a:off x="4388385" y="61360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      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2838cb1e667_0_10"/>
          <p:cNvSpPr/>
          <p:nvPr/>
        </p:nvSpPr>
        <p:spPr>
          <a:xfrm>
            <a:off x="5880580" y="61360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g2838cb1e667_0_10"/>
          <p:cNvSpPr/>
          <p:nvPr/>
        </p:nvSpPr>
        <p:spPr>
          <a:xfrm>
            <a:off x="293831" y="61360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g2838cb1e66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550" y="2648950"/>
            <a:ext cx="5117800" cy="402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38cb1e667_0_2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g2838cb1e667_0_28"/>
          <p:cNvSpPr txBox="1"/>
          <p:nvPr>
            <p:ph type="title"/>
          </p:nvPr>
        </p:nvSpPr>
        <p:spPr>
          <a:xfrm>
            <a:off x="700275" y="544450"/>
            <a:ext cx="23988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838cb1e667_0_28"/>
          <p:cNvSpPr txBox="1"/>
          <p:nvPr/>
        </p:nvSpPr>
        <p:spPr>
          <a:xfrm>
            <a:off x="503175" y="1735900"/>
            <a:ext cx="8743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g2838cb1e667_0_28"/>
          <p:cNvPicPr preferRelativeResize="0"/>
          <p:nvPr/>
        </p:nvPicPr>
        <p:blipFill rotWithShape="1">
          <a:blip r:embed="rId3">
            <a:alphaModFix/>
          </a:blip>
          <a:srcRect b="1069" l="0" r="3006" t="-1070"/>
          <a:stretch/>
        </p:blipFill>
        <p:spPr>
          <a:xfrm>
            <a:off x="2567250" y="352225"/>
            <a:ext cx="7275249" cy="6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715edcf20_1_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g2f715edcf20_1_0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2f715edcf2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82" y="0"/>
            <a:ext cx="2828417" cy="29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f715edcf20_1_0"/>
          <p:cNvSpPr txBox="1"/>
          <p:nvPr/>
        </p:nvSpPr>
        <p:spPr>
          <a:xfrm>
            <a:off x="574625" y="2177825"/>
            <a:ext cx="93093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-368300" lvl="0" marL="45720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AutoNum type="arabicPeriod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Add collaboration number column in the same song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. 	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Add decades columns and transform it to boolean as categorical data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3. 	We transform the title into a numeric value (length of the title)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g2f715edcf20_1_0"/>
          <p:cNvSpPr/>
          <p:nvPr/>
        </p:nvSpPr>
        <p:spPr>
          <a:xfrm>
            <a:off x="7306950" y="62680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2f715edcf20_1_0"/>
          <p:cNvSpPr/>
          <p:nvPr/>
        </p:nvSpPr>
        <p:spPr>
          <a:xfrm>
            <a:off x="2991465" y="62680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g2f715edcf20_1_0"/>
          <p:cNvSpPr/>
          <p:nvPr/>
        </p:nvSpPr>
        <p:spPr>
          <a:xfrm>
            <a:off x="1736870" y="626800"/>
            <a:ext cx="15822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2f715edcf20_1_0"/>
          <p:cNvSpPr/>
          <p:nvPr/>
        </p:nvSpPr>
        <p:spPr>
          <a:xfrm>
            <a:off x="4483660" y="62680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g2f715edcf20_1_0"/>
          <p:cNvSpPr/>
          <p:nvPr/>
        </p:nvSpPr>
        <p:spPr>
          <a:xfrm>
            <a:off x="5975855" y="62680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f715edcf20_1_0"/>
          <p:cNvSpPr/>
          <p:nvPr/>
        </p:nvSpPr>
        <p:spPr>
          <a:xfrm>
            <a:off x="405775" y="62680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38cb1e667_0_4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g2838cb1e667_0_44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838cb1e667_0_44"/>
          <p:cNvSpPr txBox="1"/>
          <p:nvPr/>
        </p:nvSpPr>
        <p:spPr>
          <a:xfrm>
            <a:off x="574625" y="2795550"/>
            <a:ext cx="87438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g2838cb1e667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250" y="406525"/>
            <a:ext cx="8642175" cy="60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38cb1e667_0_63"/>
          <p:cNvSpPr/>
          <p:nvPr/>
        </p:nvSpPr>
        <p:spPr>
          <a:xfrm>
            <a:off x="0" y="-8022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g2838cb1e667_0_63"/>
          <p:cNvSpPr txBox="1"/>
          <p:nvPr>
            <p:ph type="title"/>
          </p:nvPr>
        </p:nvSpPr>
        <p:spPr>
          <a:xfrm>
            <a:off x="700275" y="544450"/>
            <a:ext cx="239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aseline="30000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838cb1e667_0_63"/>
          <p:cNvSpPr txBox="1"/>
          <p:nvPr/>
        </p:nvSpPr>
        <p:spPr>
          <a:xfrm>
            <a:off x="7927950" y="1809750"/>
            <a:ext cx="35910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endParaRPr b="1" sz="22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g2838cb1e667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50" y="2006700"/>
            <a:ext cx="4191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838cb1e667_0_63"/>
          <p:cNvSpPr txBox="1"/>
          <p:nvPr/>
        </p:nvSpPr>
        <p:spPr>
          <a:xfrm>
            <a:off x="7830600" y="2510750"/>
            <a:ext cx="37857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-368300" lvl="0" marL="4572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avg_danceability,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-US" sz="2200">
                <a:solidFill>
                  <a:schemeClr val="lt1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avg_loudness,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2200">
                <a:solidFill>
                  <a:schemeClr val="lt1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avg_speechiness,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-</a:t>
            </a:r>
            <a:r>
              <a:rPr lang="en-US" sz="2200">
                <a:solidFill>
                  <a:schemeClr val="lt1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avg_instrumentalness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-</a:t>
            </a:r>
            <a:r>
              <a:rPr lang="en-US" sz="2200">
                <a:solidFill>
                  <a:schemeClr val="lt1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avg_duration_ms,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g2838cb1e667_0_63"/>
          <p:cNvSpPr/>
          <p:nvPr/>
        </p:nvSpPr>
        <p:spPr>
          <a:xfrm>
            <a:off x="7601450" y="4904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Product change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g2838cb1e667_0_63"/>
          <p:cNvSpPr/>
          <p:nvPr/>
        </p:nvSpPr>
        <p:spPr>
          <a:xfrm>
            <a:off x="3285965" y="49045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g2838cb1e667_0_63"/>
          <p:cNvSpPr/>
          <p:nvPr/>
        </p:nvSpPr>
        <p:spPr>
          <a:xfrm>
            <a:off x="2031370" y="490450"/>
            <a:ext cx="15822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g2838cb1e667_0_63"/>
          <p:cNvSpPr/>
          <p:nvPr/>
        </p:nvSpPr>
        <p:spPr>
          <a:xfrm>
            <a:off x="4778160" y="490450"/>
            <a:ext cx="18198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g2838cb1e667_0_63"/>
          <p:cNvSpPr/>
          <p:nvPr/>
        </p:nvSpPr>
        <p:spPr>
          <a:xfrm>
            <a:off x="6270355" y="4904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1DB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Modeling phase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g2838cb1e667_0_63"/>
          <p:cNvSpPr/>
          <p:nvPr/>
        </p:nvSpPr>
        <p:spPr>
          <a:xfrm>
            <a:off x="700275" y="490450"/>
            <a:ext cx="1658700" cy="7986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Business Question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2024-08-28T15:09:01Z</dcterms:created>
  <dc:creator>Uttaravalli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2024-08-28T00:00:00Z</vt:filetime>
  </property>
</Properties>
</file>