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2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2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455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9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742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8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11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8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5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2F7D-6DC9-4EBA-8CA9-36329DA44C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D51004-1F93-483F-AC0E-8BE1C6A8A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nap.stanford.edu/data/amazon/productGraph/categoryFiles/reviews_Cell_Phones_and_Accessories_5.json.g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A43B-3097-4149-9860-DED3B1DA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Product Recommender System and Sentiment Analysis</a:t>
            </a:r>
            <a:br>
              <a:rPr lang="en-US" dirty="0"/>
            </a:br>
            <a:r>
              <a:rPr lang="en-GB" dirty="0"/>
              <a:t> </a:t>
            </a:r>
            <a:br>
              <a:rPr lang="en-US" dirty="0"/>
            </a:br>
            <a:r>
              <a:rPr lang="en-GB" sz="1800" b="1" dirty="0"/>
              <a:t>Course</a:t>
            </a:r>
            <a:r>
              <a:rPr lang="en-GB" sz="1800" dirty="0"/>
              <a:t>: </a:t>
            </a:r>
            <a:r>
              <a:rPr lang="en-US" sz="1800" dirty="0"/>
              <a:t>INFO6105 52106 Data Science Engineering Methods SEC 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B562D-2D9E-4BAD-A59E-D36E45404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617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GB" b="1" dirty="0"/>
              <a:t>Team Members</a:t>
            </a:r>
            <a:br>
              <a:rPr lang="en-GB" dirty="0"/>
            </a:br>
            <a:r>
              <a:rPr lang="en-GB" dirty="0"/>
              <a:t>- Harshad </a:t>
            </a:r>
            <a:r>
              <a:rPr lang="en-GB" dirty="0" err="1"/>
              <a:t>Jaju</a:t>
            </a:r>
            <a:r>
              <a:rPr lang="en-GB" dirty="0"/>
              <a:t> (NUID: 001439898)</a:t>
            </a:r>
            <a:br>
              <a:rPr lang="en-GB" dirty="0"/>
            </a:br>
            <a:r>
              <a:rPr lang="en-GB" dirty="0"/>
              <a:t>- Dimple </a:t>
            </a:r>
            <a:r>
              <a:rPr lang="en-GB" dirty="0" err="1"/>
              <a:t>Zatkia</a:t>
            </a:r>
            <a:r>
              <a:rPr lang="en-GB" dirty="0"/>
              <a:t> (NUID: 001474071)</a:t>
            </a:r>
            <a:br>
              <a:rPr lang="en-GB" dirty="0"/>
            </a:br>
            <a:r>
              <a:rPr lang="en-GB" dirty="0"/>
              <a:t>- Aman Kapoor (NUID: 001448282)</a:t>
            </a:r>
            <a:br>
              <a:rPr lang="en-GB" dirty="0"/>
            </a:br>
            <a:r>
              <a:rPr lang="en-GB" dirty="0"/>
              <a:t>- Pallavi Dalvi (NUID: 001442156)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6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D779-D0FF-4563-A4AD-3F9F4E64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Naïve Bayes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6731B-1D1E-4016-B5F9-DCBD6F5D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Steps taken:</a:t>
            </a:r>
          </a:p>
          <a:p>
            <a:pPr lvl="1"/>
            <a:r>
              <a:rPr lang="en-GB" dirty="0"/>
              <a:t>Applied regex to clean the reviews</a:t>
            </a:r>
          </a:p>
          <a:p>
            <a:pPr lvl="1"/>
            <a:r>
              <a:rPr lang="en-GB" dirty="0"/>
              <a:t>Visualized words using word cloud on the reviews</a:t>
            </a:r>
          </a:p>
          <a:p>
            <a:pPr lvl="1"/>
            <a:r>
              <a:rPr lang="en-US" dirty="0"/>
              <a:t>Implemented model with TFIDF to train and test the model on data</a:t>
            </a:r>
          </a:p>
          <a:p>
            <a:pPr lvl="1"/>
            <a:r>
              <a:rPr lang="en-US" dirty="0"/>
              <a:t>Used classifiers:</a:t>
            </a:r>
          </a:p>
          <a:p>
            <a:pPr lvl="2"/>
            <a:r>
              <a:rPr lang="en-US" dirty="0"/>
              <a:t>Multinomial Naïve Bayes</a:t>
            </a:r>
          </a:p>
          <a:p>
            <a:pPr lvl="2"/>
            <a:r>
              <a:rPr lang="en-US" dirty="0"/>
              <a:t>Binomial Naïve Bayes (</a:t>
            </a:r>
            <a:r>
              <a:rPr lang="en-US" dirty="0" err="1"/>
              <a:t>BernoulliNB</a:t>
            </a:r>
            <a:r>
              <a:rPr lang="en-US" dirty="0"/>
              <a:t>)</a:t>
            </a:r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5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67D6-C54E-4032-A8A0-AE4D76BD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KNN for sentiment 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20C4-D696-4401-A000-F55A48FB8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Steps taken:</a:t>
            </a:r>
          </a:p>
          <a:p>
            <a:pPr lvl="1"/>
            <a:r>
              <a:rPr lang="en-GB" dirty="0"/>
              <a:t>Used regex to clean-up the data</a:t>
            </a:r>
          </a:p>
          <a:p>
            <a:pPr lvl="1"/>
            <a:r>
              <a:rPr lang="en-GB" dirty="0"/>
              <a:t>Distributed data into train-test data set</a:t>
            </a:r>
          </a:p>
          <a:p>
            <a:pPr lvl="1"/>
            <a:r>
              <a:rPr lang="en-US" dirty="0"/>
              <a:t>Hit and trial on the values of K to ensure best value for model accuracy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0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DDCD-397B-4DE7-99DE-B1FEC5E2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Graph representation of K against accuracy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2978CA-F9C3-4415-8AFD-DA8F4EDD7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231" y="2715419"/>
            <a:ext cx="42195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0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6155-CD7B-43EC-8529-9E9DEB74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89" y="255517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768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DC9C-03CD-43A1-8879-39C1DF54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570B-E36E-4D7A-B952-4247A055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are building Product Recommender System and Sentiments Analysis using Machine Learning tools and methods. </a:t>
            </a:r>
          </a:p>
          <a:p>
            <a:r>
              <a:rPr lang="en-GB" sz="2400" dirty="0"/>
              <a:t>We have divided project in 2 parts: </a:t>
            </a:r>
          </a:p>
          <a:p>
            <a:pPr lvl="1"/>
            <a:r>
              <a:rPr lang="en-GB" sz="2000" dirty="0"/>
              <a:t>Recommendation Engine</a:t>
            </a:r>
          </a:p>
          <a:p>
            <a:pPr lvl="1"/>
            <a:r>
              <a:rPr lang="en-GB" sz="2000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50540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74D7-E2B7-4586-A596-01648E1C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definition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7230-47E6-4CA1-B6D6-3DEBEB39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Data Source: </a:t>
            </a:r>
            <a:r>
              <a:rPr lang="en-US">
                <a:hlinkClick r:id="rId2"/>
              </a:rPr>
              <a:t>http://snap.stanford.edu/data/amazon/productGraph/categoryFiles/reviews_Cell_Phones_and_Accessories_5.json.gz</a:t>
            </a:r>
            <a:endParaRPr lang="en-US"/>
          </a:p>
          <a:p>
            <a:r>
              <a:rPr lang="en-US" sz="2400"/>
              <a:t>Data </a:t>
            </a:r>
            <a:r>
              <a:rPr lang="en-US" sz="2400" dirty="0"/>
              <a:t>type: JSON file format consisting of reviews and ratings on Amazon’s Mobile phone and Accessories data</a:t>
            </a:r>
          </a:p>
          <a:p>
            <a:r>
              <a:rPr lang="en-US" sz="2400" dirty="0"/>
              <a:t>Data size: ~194,439 records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dirty="0"/>
              <a:t>Note</a:t>
            </a:r>
            <a:r>
              <a:rPr lang="en-US" sz="2200" dirty="0"/>
              <a:t>: It is used for both recommendation system and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89428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84AB-A653-4454-A6D3-CA0A1C87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Recommendation System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7634-C630-4D97-BE03-168B09B7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Algorithm used: KNN (K-nearest neighbor) with item-item collaborative filtering approach</a:t>
            </a:r>
          </a:p>
          <a:p>
            <a:r>
              <a:rPr lang="en-US" sz="2400" dirty="0"/>
              <a:t>Steps taken:</a:t>
            </a:r>
          </a:p>
          <a:p>
            <a:pPr lvl="1"/>
            <a:r>
              <a:rPr lang="en-US" sz="2000" dirty="0"/>
              <a:t>Aggregation on ratings column to get overall rating by different users on a product</a:t>
            </a:r>
          </a:p>
          <a:p>
            <a:pPr lvl="1"/>
            <a:r>
              <a:rPr lang="en-US" sz="2000" dirty="0"/>
              <a:t>Vectorization on text of the reviews against ratings and cleaned it</a:t>
            </a:r>
          </a:p>
          <a:p>
            <a:pPr lvl="1"/>
            <a:r>
              <a:rPr lang="en-US" sz="2000" dirty="0"/>
              <a:t>Split train-test data on scale of 75-25 and 85-15</a:t>
            </a:r>
          </a:p>
          <a:p>
            <a:pPr lvl="1"/>
            <a:r>
              <a:rPr lang="en-US" sz="2000" dirty="0"/>
              <a:t>Hit and trial on the values of K to ensure best value for model accuracy</a:t>
            </a:r>
          </a:p>
        </p:txBody>
      </p:sp>
    </p:spTree>
    <p:extLst>
      <p:ext uri="{BB962C8B-B14F-4D97-AF65-F5344CB8AC3E}">
        <p14:creationId xmlns:p14="http://schemas.microsoft.com/office/powerpoint/2010/main" val="7954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D63C-E24C-406F-905F-31AA0685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 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5707-193E-4AF4-A24B-09147D9E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600" dirty="0"/>
              <a:t>We predicted the rating score of the product by taking number of </a:t>
            </a:r>
            <a:r>
              <a:rPr lang="en-GB" sz="2600" dirty="0" err="1"/>
              <a:t>neighbors</a:t>
            </a:r>
            <a:r>
              <a:rPr lang="en-GB" sz="2600" dirty="0"/>
              <a:t> = 3 and test train split of 75-25. The accuracy of the model was 0.8653846153846154 and the MSE was 0.1346153846153846</a:t>
            </a:r>
          </a:p>
          <a:p>
            <a:r>
              <a:rPr lang="en-GB" sz="2600" dirty="0"/>
              <a:t>Then we predicted the rating score of the product by taking number of </a:t>
            </a:r>
            <a:r>
              <a:rPr lang="en-GB" sz="2600" dirty="0" err="1"/>
              <a:t>neighbors</a:t>
            </a:r>
            <a:r>
              <a:rPr lang="en-GB" sz="2600" dirty="0"/>
              <a:t> = 5 and test train split of 75-25. The accuracy of the model was 0.9038461538461539 and the MSE was 0.09615384615384616</a:t>
            </a:r>
          </a:p>
          <a:p>
            <a:r>
              <a:rPr lang="en-GB" sz="2600" dirty="0"/>
              <a:t>Further, we predicted the rating score of the product by taking </a:t>
            </a:r>
            <a:r>
              <a:rPr lang="en-GB" sz="2600" dirty="0" err="1"/>
              <a:t>n_neighbors</a:t>
            </a:r>
            <a:r>
              <a:rPr lang="en-GB" sz="2600" dirty="0"/>
              <a:t> = 5 and test train split of 85-15. The accuracy of the model was 0.90625 and the MSE was 0.09375</a:t>
            </a:r>
          </a:p>
          <a:p>
            <a:endParaRPr lang="en-GB" sz="2400" dirty="0"/>
          </a:p>
          <a:p>
            <a:r>
              <a:rPr lang="en-GB" sz="2600" b="1" dirty="0"/>
              <a:t>Note</a:t>
            </a:r>
            <a:r>
              <a:rPr lang="en-GB" sz="2600" dirty="0"/>
              <a:t>: Changing the test train split size did not make much difference for model evaluation but changing the value of K (number of </a:t>
            </a:r>
            <a:r>
              <a:rPr lang="en-GB" sz="2600" dirty="0" err="1"/>
              <a:t>neighbors</a:t>
            </a:r>
            <a:r>
              <a:rPr lang="en-GB" sz="2600" dirty="0"/>
              <a:t>) did affect the model very much. Based on this dataset and the way KNN is implemented here, the best value for K would be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8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05E6-E6BE-4A6F-B158-1D20B178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Visualization of K against accuracy score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D1C6EB-53B9-466F-8BC2-EFFFF3B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861" y="2166937"/>
            <a:ext cx="4114800" cy="252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76BBAE-17F9-4D3D-9410-A0A4BD2F3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96" y="2100262"/>
            <a:ext cx="3952875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7CF4A4-D2DC-4AC8-B913-CD4AF800D514}"/>
              </a:ext>
            </a:extLst>
          </p:cNvPr>
          <p:cNvSpPr txBox="1"/>
          <p:nvPr/>
        </p:nvSpPr>
        <p:spPr>
          <a:xfrm>
            <a:off x="2190045" y="534689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split – 85-15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7D89F-BFEB-447D-9B82-E86E30608A5E}"/>
              </a:ext>
            </a:extLst>
          </p:cNvPr>
          <p:cNvSpPr txBox="1"/>
          <p:nvPr/>
        </p:nvSpPr>
        <p:spPr>
          <a:xfrm>
            <a:off x="8122355" y="534689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split – 75-25</a:t>
            </a:r>
          </a:p>
        </p:txBody>
      </p:sp>
    </p:spTree>
    <p:extLst>
      <p:ext uri="{BB962C8B-B14F-4D97-AF65-F5344CB8AC3E}">
        <p14:creationId xmlns:p14="http://schemas.microsoft.com/office/powerpoint/2010/main" val="9445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7E4C-A05A-4B37-A84C-FBCF9CFF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Sentiment 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C586-C9DC-47DB-B093-C49E091C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based on number of ratings and reviews to </a:t>
            </a:r>
            <a:r>
              <a:rPr lang="en-GB" dirty="0" err="1"/>
              <a:t>anlayse</a:t>
            </a:r>
            <a:r>
              <a:rPr lang="en-GB" dirty="0"/>
              <a:t> user‘s behaviour</a:t>
            </a:r>
          </a:p>
          <a:p>
            <a:r>
              <a:rPr lang="en-GB" dirty="0"/>
              <a:t>Algorithms used:</a:t>
            </a:r>
          </a:p>
          <a:p>
            <a:pPr lvl="1"/>
            <a:r>
              <a:rPr lang="en-GB" dirty="0"/>
              <a:t>Logistic Regression</a:t>
            </a:r>
          </a:p>
          <a:p>
            <a:pPr lvl="1"/>
            <a:r>
              <a:rPr lang="en-GB" dirty="0"/>
              <a:t>Naïve Bayes</a:t>
            </a:r>
          </a:p>
          <a:p>
            <a:pPr lvl="1"/>
            <a:r>
              <a:rPr lang="en-GB" dirty="0"/>
              <a:t>KNN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8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597B-677F-4BD1-AD10-3C0A4E8A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Logistic Regression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F8B8-3C66-4F0F-B1EB-C5707B14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Goal is to evaluate positive and negative words from the reviews</a:t>
            </a:r>
          </a:p>
          <a:p>
            <a:r>
              <a:rPr lang="en-GB" dirty="0"/>
              <a:t>Steps taken:</a:t>
            </a:r>
          </a:p>
          <a:p>
            <a:pPr lvl="1"/>
            <a:r>
              <a:rPr lang="en-GB" dirty="0"/>
              <a:t>Applied </a:t>
            </a:r>
            <a:r>
              <a:rPr lang="en-GB" dirty="0" err="1"/>
              <a:t>countvectorizer</a:t>
            </a:r>
            <a:r>
              <a:rPr lang="en-GB" dirty="0"/>
              <a:t> to tokenize the reviews</a:t>
            </a:r>
          </a:p>
          <a:p>
            <a:pPr lvl="1"/>
            <a:r>
              <a:rPr lang="en-GB" dirty="0"/>
              <a:t>Distributed data into train-test data set</a:t>
            </a:r>
          </a:p>
          <a:p>
            <a:pPr lvl="1"/>
            <a:r>
              <a:rPr lang="en-US" dirty="0"/>
              <a:t>Achieved top 20 positive and negative words from the reviews</a:t>
            </a:r>
          </a:p>
          <a:p>
            <a:pPr lvl="1"/>
            <a:r>
              <a:rPr lang="en-US" dirty="0"/>
              <a:t>Also, implemented logistic regression model with TFIDF and N-Grams</a:t>
            </a:r>
          </a:p>
        </p:txBody>
      </p:sp>
    </p:spTree>
    <p:extLst>
      <p:ext uri="{BB962C8B-B14F-4D97-AF65-F5344CB8AC3E}">
        <p14:creationId xmlns:p14="http://schemas.microsoft.com/office/powerpoint/2010/main" val="425886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4936-7FCB-459B-8738-E9D4A0C4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 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2D73-0FD1-4315-A3EB-AF29469C6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Model Accuracy: 0.7825662672476398</a:t>
            </a:r>
          </a:p>
          <a:p>
            <a:r>
              <a:rPr lang="en-US" dirty="0"/>
              <a:t>Logistic Regression with TFIDF</a:t>
            </a:r>
          </a:p>
          <a:p>
            <a:pPr lvl="1"/>
            <a:r>
              <a:rPr lang="en-US" dirty="0"/>
              <a:t>Model Accuracy: 0.9281726579520697</a:t>
            </a:r>
          </a:p>
          <a:p>
            <a:r>
              <a:rPr lang="en-US" dirty="0"/>
              <a:t>Logistic Regression with TFIDF + </a:t>
            </a:r>
            <a:r>
              <a:rPr lang="en-US" dirty="0" err="1"/>
              <a:t>ngrams</a:t>
            </a:r>
            <a:endParaRPr lang="en-US" dirty="0"/>
          </a:p>
          <a:p>
            <a:pPr lvl="1"/>
            <a:r>
              <a:rPr lang="en-US" dirty="0"/>
              <a:t>Model Accuracy: 0.9222267610748003</a:t>
            </a:r>
          </a:p>
        </p:txBody>
      </p:sp>
    </p:spTree>
    <p:extLst>
      <p:ext uri="{BB962C8B-B14F-4D97-AF65-F5344CB8AC3E}">
        <p14:creationId xmlns:p14="http://schemas.microsoft.com/office/powerpoint/2010/main" val="14227597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536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Product Recommender System and Sentiment Analysis   Course: INFO6105 52106 Data Science Engineering Methods SEC 03</vt:lpstr>
      <vt:lpstr>Introduction</vt:lpstr>
      <vt:lpstr>Data definition</vt:lpstr>
      <vt:lpstr>Recommendation System</vt:lpstr>
      <vt:lpstr>Result Analysis</vt:lpstr>
      <vt:lpstr>Visualization of K against accuracy score</vt:lpstr>
      <vt:lpstr>Sentiment Analysis</vt:lpstr>
      <vt:lpstr>Logistic Regression</vt:lpstr>
      <vt:lpstr>Result Analysis</vt:lpstr>
      <vt:lpstr>Naïve Bayes</vt:lpstr>
      <vt:lpstr>KNN for sentiment analysis</vt:lpstr>
      <vt:lpstr>Graph representation of K against accuracy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Recommender System and Sentiment Analysis   Course: INFO6105 52106 Data Science Engineering Methods SEC 03</dc:title>
  <dc:creator>Harry</dc:creator>
  <cp:lastModifiedBy>Harry</cp:lastModifiedBy>
  <cp:revision>20</cp:revision>
  <dcterms:created xsi:type="dcterms:W3CDTF">2019-08-08T01:41:08Z</dcterms:created>
  <dcterms:modified xsi:type="dcterms:W3CDTF">2019-08-08T03:31:35Z</dcterms:modified>
</cp:coreProperties>
</file>