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Roboto"/>
      <p:regular r:id="rId26"/>
      <p:bold r:id="rId27"/>
      <p:italic r:id="rId28"/>
      <p:boldItalic r:id="rId29"/>
    </p:embeddedFont>
    <p:embeddedFont>
      <p:font typeface="Average"/>
      <p:regular r:id="rId30"/>
    </p:embeddedFont>
    <p:embeddedFont>
      <p:font typeface="Oswald"/>
      <p:regular r:id="rId31"/>
      <p:bold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regular.fntdata"/><Relationship Id="rId25" Type="http://schemas.openxmlformats.org/officeDocument/2006/relationships/slide" Target="slides/slide20.xml"/><Relationship Id="rId28" Type="http://schemas.openxmlformats.org/officeDocument/2006/relationships/font" Target="fonts/Roboto-italic.fntdata"/><Relationship Id="rId27"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swald-regular.fntdata"/><Relationship Id="rId30" Type="http://schemas.openxmlformats.org/officeDocument/2006/relationships/font" Target="fonts/Average-regular.fntdata"/><Relationship Id="rId11" Type="http://schemas.openxmlformats.org/officeDocument/2006/relationships/slide" Target="slides/slide6.xml"/><Relationship Id="rId10" Type="http://schemas.openxmlformats.org/officeDocument/2006/relationships/slide" Target="slides/slide5.xml"/><Relationship Id="rId32" Type="http://schemas.openxmlformats.org/officeDocument/2006/relationships/font" Target="fonts/Oswald-bold.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b0edecad6_0_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b0edecad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b0edecad6_0_4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b0edecad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36b0edecad6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36b0edecad6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6b0edecad6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6b0edecad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b0edecad6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b0edecad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c6f980f91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c6f980f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6b0edecad6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6b0edecad6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b0edecad6_0_9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b0edecad6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6b0edecad6_0_11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6b0edecad6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b0edecad6_0_12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6b0edecad6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c6f980f91_0_12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c6f980f91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c6f980f91_0_3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c6f980f91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6b0edecad6_0_1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6b0edecad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b0edecad6_0_1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b0edecad6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6b0edecad6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6b0edecad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b0edecad6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b0edecad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www.kaggle.com/datasets/jackdaoud/marketing-data"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0.xml"/><Relationship Id="rId3"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Marketing Campaign Insights Analysis</a:t>
            </a:r>
            <a:endParaRPr/>
          </a:p>
        </p:txBody>
      </p:sp>
      <p:sp>
        <p:nvSpPr>
          <p:cNvPr id="60" name="Google Shape;60;p13"/>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June 2025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127050" y="283100"/>
            <a:ext cx="8889900" cy="634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lang="en" sz="2800">
                <a:solidFill>
                  <a:srgbClr val="E3E3E3"/>
                </a:solidFill>
                <a:latin typeface="Roboto"/>
                <a:ea typeface="Roboto"/>
                <a:cs typeface="Roboto"/>
                <a:sym typeface="Roboto"/>
              </a:rPr>
              <a:t>V</a:t>
            </a:r>
            <a:r>
              <a:rPr lang="en" sz="2800">
                <a:solidFill>
                  <a:srgbClr val="E3E3E3"/>
                </a:solidFill>
                <a:latin typeface="Roboto"/>
                <a:ea typeface="Roboto"/>
                <a:cs typeface="Roboto"/>
                <a:sym typeface="Roboto"/>
              </a:rPr>
              <a:t>aluable customers and their responds to campaigns</a:t>
            </a:r>
            <a:endParaRPr sz="2800">
              <a:solidFill>
                <a:srgbClr val="E3E3E3"/>
              </a:solidFill>
              <a:latin typeface="Roboto"/>
              <a:ea typeface="Roboto"/>
              <a:cs typeface="Roboto"/>
              <a:sym typeface="Roboto"/>
            </a:endParaRPr>
          </a:p>
          <a:p>
            <a:pPr indent="0" lvl="0" marL="0" rtl="0" algn="ctr">
              <a:spcBef>
                <a:spcPts val="700"/>
              </a:spcBef>
              <a:spcAft>
                <a:spcPts val="0"/>
              </a:spcAft>
              <a:buNone/>
            </a:pPr>
            <a:r>
              <a:t/>
            </a:r>
            <a:endParaRPr/>
          </a:p>
        </p:txBody>
      </p:sp>
      <p:pic>
        <p:nvPicPr>
          <p:cNvPr id="113" name="Google Shape;113;p22" title="download (3).png"/>
          <p:cNvPicPr preferRelativeResize="0"/>
          <p:nvPr/>
        </p:nvPicPr>
        <p:blipFill>
          <a:blip r:embed="rId3">
            <a:alphaModFix/>
          </a:blip>
          <a:stretch>
            <a:fillRect/>
          </a:stretch>
        </p:blipFill>
        <p:spPr>
          <a:xfrm>
            <a:off x="1084900" y="615275"/>
            <a:ext cx="6920624" cy="4128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3"/>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19" name="Google Shape;119;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latin typeface="Roboto"/>
                <a:ea typeface="Roboto"/>
                <a:cs typeface="Roboto"/>
                <a:sym typeface="Roboto"/>
              </a:rPr>
              <a:t>The most valuable customers respond well to all campaigns. </a:t>
            </a:r>
            <a:endParaRPr>
              <a:latin typeface="Roboto"/>
              <a:ea typeface="Roboto"/>
              <a:cs typeface="Roboto"/>
              <a:sym typeface="Roboto"/>
            </a:endParaRPr>
          </a:p>
          <a:p>
            <a:pPr indent="0" lvl="0" marL="0" rtl="0" algn="l">
              <a:spcBef>
                <a:spcPts val="600"/>
              </a:spcBef>
              <a:spcAft>
                <a:spcPts val="0"/>
              </a:spcAft>
              <a:buNone/>
            </a:pPr>
            <a:r>
              <a:rPr lang="en">
                <a:latin typeface="Roboto"/>
                <a:ea typeface="Roboto"/>
                <a:cs typeface="Roboto"/>
                <a:sym typeface="Roboto"/>
              </a:rPr>
              <a:t>The fifth campaign and the target campaign are particularly successful.</a:t>
            </a:r>
            <a:endParaRPr sz="2400">
              <a:latin typeface="Roboto"/>
              <a:ea typeface="Roboto"/>
              <a:cs typeface="Roboto"/>
              <a:sym typeface="Roboto"/>
            </a:endParaRPr>
          </a:p>
          <a:p>
            <a:pPr indent="0" lvl="0" marL="457200" rtl="0" algn="l">
              <a:spcBef>
                <a:spcPts val="600"/>
              </a:spcBef>
              <a:spcAft>
                <a:spcPts val="600"/>
              </a:spcAft>
              <a:buNone/>
            </a:pPr>
            <a:r>
              <a:t/>
            </a:r>
            <a:endParaRPr sz="17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4"/>
          <p:cNvSpPr txBox="1"/>
          <p:nvPr>
            <p:ph type="title"/>
          </p:nvPr>
        </p:nvSpPr>
        <p:spPr>
          <a:xfrm>
            <a:off x="127050" y="283100"/>
            <a:ext cx="8889900" cy="634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lang="en" sz="2800">
                <a:solidFill>
                  <a:srgbClr val="E3E3E3"/>
                </a:solidFill>
                <a:latin typeface="Roboto"/>
                <a:ea typeface="Roboto"/>
                <a:cs typeface="Roboto"/>
                <a:sym typeface="Roboto"/>
              </a:rPr>
              <a:t>     Channel correlations with campaign acceptance</a:t>
            </a:r>
            <a:endParaRPr sz="2800">
              <a:solidFill>
                <a:srgbClr val="E3E3E3"/>
              </a:solidFill>
              <a:latin typeface="Roboto"/>
              <a:ea typeface="Roboto"/>
              <a:cs typeface="Roboto"/>
              <a:sym typeface="Roboto"/>
            </a:endParaRPr>
          </a:p>
          <a:p>
            <a:pPr indent="0" lvl="0" marL="0" rtl="0" algn="ctr">
              <a:spcBef>
                <a:spcPts val="700"/>
              </a:spcBef>
              <a:spcAft>
                <a:spcPts val="0"/>
              </a:spcAft>
              <a:buNone/>
            </a:pPr>
            <a:r>
              <a:t/>
            </a:r>
            <a:endParaRPr/>
          </a:p>
        </p:txBody>
      </p:sp>
      <p:pic>
        <p:nvPicPr>
          <p:cNvPr id="125" name="Google Shape;125;p24" title="download (4).png"/>
          <p:cNvPicPr preferRelativeResize="0"/>
          <p:nvPr/>
        </p:nvPicPr>
        <p:blipFill>
          <a:blip r:embed="rId3">
            <a:alphaModFix/>
          </a:blip>
          <a:stretch>
            <a:fillRect/>
          </a:stretch>
        </p:blipFill>
        <p:spPr>
          <a:xfrm>
            <a:off x="1181550" y="604100"/>
            <a:ext cx="6780901" cy="4299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5"/>
          <p:cNvSpPr txBox="1"/>
          <p:nvPr>
            <p:ph type="title"/>
          </p:nvPr>
        </p:nvSpPr>
        <p:spPr>
          <a:xfrm>
            <a:off x="127050" y="283100"/>
            <a:ext cx="8889900" cy="634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lang="en" sz="2800">
                <a:solidFill>
                  <a:srgbClr val="E3E3E3"/>
                </a:solidFill>
                <a:latin typeface="Roboto"/>
                <a:ea typeface="Roboto"/>
                <a:cs typeface="Roboto"/>
                <a:sym typeface="Roboto"/>
              </a:rPr>
              <a:t>                 Channel correlations with spending</a:t>
            </a:r>
            <a:endParaRPr sz="2800">
              <a:solidFill>
                <a:srgbClr val="E3E3E3"/>
              </a:solidFill>
              <a:latin typeface="Roboto"/>
              <a:ea typeface="Roboto"/>
              <a:cs typeface="Roboto"/>
              <a:sym typeface="Roboto"/>
            </a:endParaRPr>
          </a:p>
          <a:p>
            <a:pPr indent="0" lvl="0" marL="0" rtl="0" algn="ctr">
              <a:spcBef>
                <a:spcPts val="700"/>
              </a:spcBef>
              <a:spcAft>
                <a:spcPts val="0"/>
              </a:spcAft>
              <a:buNone/>
            </a:pPr>
            <a:r>
              <a:t/>
            </a:r>
            <a:endParaRPr/>
          </a:p>
        </p:txBody>
      </p:sp>
      <p:pic>
        <p:nvPicPr>
          <p:cNvPr id="131" name="Google Shape;131;p25" title="download (5).png"/>
          <p:cNvPicPr preferRelativeResize="0"/>
          <p:nvPr/>
        </p:nvPicPr>
        <p:blipFill>
          <a:blip r:embed="rId3">
            <a:alphaModFix/>
          </a:blip>
          <a:stretch>
            <a:fillRect/>
          </a:stretch>
        </p:blipFill>
        <p:spPr>
          <a:xfrm>
            <a:off x="960450" y="635000"/>
            <a:ext cx="7223100" cy="41239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37" name="Google Shape;137;p2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rPr b="1" lang="en" sz="1600">
                <a:latin typeface="Roboto"/>
                <a:ea typeface="Roboto"/>
                <a:cs typeface="Roboto"/>
                <a:sym typeface="Roboto"/>
              </a:rPr>
              <a:t>Offline сhannels </a:t>
            </a:r>
            <a:r>
              <a:rPr lang="en" sz="1600">
                <a:latin typeface="Roboto"/>
                <a:ea typeface="Roboto"/>
                <a:cs typeface="Roboto"/>
                <a:sym typeface="Roboto"/>
              </a:rPr>
              <a:t>are most valuable: store purchases and catalog purchases show the strongest positive correlation with both high overall spending and marketing campaign acceptance</a:t>
            </a:r>
            <a:r>
              <a:rPr lang="en" sz="1600">
                <a:latin typeface="Roboto"/>
                <a:ea typeface="Roboto"/>
                <a:cs typeface="Roboto"/>
                <a:sym typeface="Roboto"/>
              </a:rPr>
              <a:t>. </a:t>
            </a:r>
            <a:endParaRPr sz="1600">
              <a:latin typeface="Roboto"/>
              <a:ea typeface="Roboto"/>
              <a:cs typeface="Roboto"/>
              <a:sym typeface="Roboto"/>
            </a:endParaRPr>
          </a:p>
          <a:p>
            <a:pPr indent="0" lvl="0" marL="457200" rtl="0" algn="l">
              <a:spcBef>
                <a:spcPts val="600"/>
              </a:spcBef>
              <a:spcAft>
                <a:spcPts val="0"/>
              </a:spcAft>
              <a:buNone/>
            </a:pPr>
            <a:r>
              <a:rPr lang="en" sz="1600">
                <a:latin typeface="Roboto"/>
                <a:ea typeface="Roboto"/>
                <a:cs typeface="Roboto"/>
                <a:sym typeface="Roboto"/>
              </a:rPr>
              <a:t>This </a:t>
            </a:r>
            <a:r>
              <a:rPr lang="en" sz="1600">
                <a:latin typeface="Roboto"/>
                <a:ea typeface="Roboto"/>
                <a:cs typeface="Roboto"/>
                <a:sym typeface="Roboto"/>
              </a:rPr>
              <a:t>suggests that customers utilizing these channels are a prime audience for revenue growth and marketing effectiveness.</a:t>
            </a:r>
            <a:endParaRPr sz="1600">
              <a:latin typeface="Roboto"/>
              <a:ea typeface="Roboto"/>
              <a:cs typeface="Roboto"/>
              <a:sym typeface="Roboto"/>
            </a:endParaRPr>
          </a:p>
          <a:p>
            <a:pPr indent="0" lvl="0" marL="0" rtl="0" algn="l">
              <a:spcBef>
                <a:spcPts val="600"/>
              </a:spcBef>
              <a:spcAft>
                <a:spcPts val="0"/>
              </a:spcAft>
              <a:buNone/>
            </a:pPr>
            <a:r>
              <a:t/>
            </a:r>
            <a:endParaRPr>
              <a:latin typeface="Roboto"/>
              <a:ea typeface="Roboto"/>
              <a:cs typeface="Roboto"/>
              <a:sym typeface="Roboto"/>
            </a:endParaRPr>
          </a:p>
          <a:p>
            <a:pPr indent="0" lvl="0" marL="457200" rtl="0" algn="l">
              <a:spcBef>
                <a:spcPts val="600"/>
              </a:spcBef>
              <a:spcAft>
                <a:spcPts val="600"/>
              </a:spcAft>
              <a:buNone/>
            </a:pPr>
            <a:r>
              <a:t/>
            </a:r>
            <a:endParaRPr sz="1700">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explanation</a:t>
            </a:r>
            <a:endParaRPr/>
          </a:p>
        </p:txBody>
      </p:sp>
      <p:sp>
        <p:nvSpPr>
          <p:cNvPr id="143" name="Google Shape;143;p27"/>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E3E3E3"/>
              </a:solidFill>
              <a:latin typeface="Roboto"/>
              <a:ea typeface="Roboto"/>
              <a:cs typeface="Roboto"/>
              <a:sym typeface="Roboto"/>
            </a:endParaRPr>
          </a:p>
          <a:p>
            <a:pPr indent="0" lvl="0" marL="0" rtl="0" algn="l">
              <a:spcBef>
                <a:spcPts val="1600"/>
              </a:spcBef>
              <a:spcAft>
                <a:spcPts val="1600"/>
              </a:spcAft>
              <a:buNone/>
            </a:pPr>
            <a:r>
              <a:rPr lang="en">
                <a:solidFill>
                  <a:srgbClr val="E3E3E3"/>
                </a:solidFill>
                <a:latin typeface="Roboto"/>
                <a:ea typeface="Roboto"/>
                <a:cs typeface="Roboto"/>
                <a:sym typeface="Roboto"/>
              </a:rPr>
              <a:t>These customers spend more money and are more responsive to our marketing efforts.</a:t>
            </a:r>
            <a:endParaRPr sz="2200"/>
          </a:p>
        </p:txBody>
      </p:sp>
      <p:sp>
        <p:nvSpPr>
          <p:cNvPr id="144" name="Google Shape;144;p27"/>
          <p:cNvSpPr txBox="1"/>
          <p:nvPr>
            <p:ph idx="4294967295" type="body"/>
          </p:nvPr>
        </p:nvSpPr>
        <p:spPr>
          <a:xfrm>
            <a:off x="7996175" y="602125"/>
            <a:ext cx="6894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2"/>
                </a:solidFill>
              </a:rPr>
              <a:t>1</a:t>
            </a:r>
            <a:endParaRPr sz="1400">
              <a:solidFill>
                <a:schemeClr val="lt2"/>
              </a:solidFill>
            </a:endParaRPr>
          </a:p>
        </p:txBody>
      </p:sp>
      <p:grpSp>
        <p:nvGrpSpPr>
          <p:cNvPr id="145" name="Google Shape;145;p27"/>
          <p:cNvGrpSpPr/>
          <p:nvPr/>
        </p:nvGrpSpPr>
        <p:grpSpPr>
          <a:xfrm>
            <a:off x="5331207" y="1526918"/>
            <a:ext cx="1653710" cy="1373642"/>
            <a:chOff x="4151848" y="2173198"/>
            <a:chExt cx="840300" cy="797100"/>
          </a:xfrm>
        </p:grpSpPr>
        <p:sp>
          <p:nvSpPr>
            <p:cNvPr id="146" name="Google Shape;146;p27"/>
            <p:cNvSpPr/>
            <p:nvPr/>
          </p:nvSpPr>
          <p:spPr>
            <a:xfrm>
              <a:off x="4151848" y="2173198"/>
              <a:ext cx="840300" cy="797100"/>
            </a:xfrm>
            <a:prstGeom prst="star5">
              <a:avLst>
                <a:gd fmla="val 28831" name="adj"/>
                <a:gd fmla="val 105146" name="hf"/>
                <a:gd fmla="val 110557" name="vf"/>
              </a:avLst>
            </a:prstGeom>
            <a:solidFill>
              <a:srgbClr val="FFFF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7"/>
            <p:cNvSpPr/>
            <p:nvPr/>
          </p:nvSpPr>
          <p:spPr>
            <a:xfrm>
              <a:off x="4217203" y="2243818"/>
              <a:ext cx="708300" cy="672000"/>
            </a:xfrm>
            <a:prstGeom prst="star5">
              <a:avLst>
                <a:gd fmla="val 28831" name="adj"/>
                <a:gd fmla="val 105146" name="hf"/>
                <a:gd fmla="val 110557" name="vf"/>
              </a:avLst>
            </a:prstGeom>
            <a:solidFill>
              <a:srgbClr val="0F9D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7"/>
            <p:cNvSpPr/>
            <p:nvPr/>
          </p:nvSpPr>
          <p:spPr>
            <a:xfrm rot="-900458">
              <a:off x="4517841" y="2530493"/>
              <a:ext cx="188841" cy="202523"/>
            </a:xfrm>
            <a:prstGeom prst="roundRect">
              <a:avLst>
                <a:gd fmla="val 16565"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7"/>
            <p:cNvSpPr/>
            <p:nvPr/>
          </p:nvSpPr>
          <p:spPr>
            <a:xfrm flipH="1" rot="-3108409">
              <a:off x="4500985" y="2448459"/>
              <a:ext cx="80541" cy="80541"/>
            </a:xfrm>
            <a:prstGeom prst="pie">
              <a:avLst>
                <a:gd fmla="val 5730646"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0" name="Google Shape;150;p27"/>
            <p:cNvSpPr/>
            <p:nvPr/>
          </p:nvSpPr>
          <p:spPr>
            <a:xfrm rot="-899905">
              <a:off x="4487644" y="2458757"/>
              <a:ext cx="97721" cy="103389"/>
            </a:xfrm>
            <a:custGeom>
              <a:rect b="b" l="l" r="r" t="t"/>
              <a:pathLst>
                <a:path extrusionOk="0" h="10724" w="10136">
                  <a:moveTo>
                    <a:pt x="0" y="10724"/>
                  </a:moveTo>
                  <a:lnTo>
                    <a:pt x="3397" y="3691"/>
                  </a:lnTo>
                  <a:lnTo>
                    <a:pt x="3612" y="0"/>
                  </a:lnTo>
                  <a:lnTo>
                    <a:pt x="10136" y="4334"/>
                  </a:lnTo>
                  <a:lnTo>
                    <a:pt x="8839" y="10572"/>
                  </a:lnTo>
                  <a:close/>
                </a:path>
              </a:pathLst>
            </a:custGeom>
            <a:solidFill>
              <a:srgbClr val="FFFFFF"/>
            </a:solidFill>
            <a:ln>
              <a:noFill/>
            </a:ln>
          </p:spPr>
        </p:sp>
        <p:sp>
          <p:nvSpPr>
            <p:cNvPr id="151" name="Google Shape;151;p27"/>
            <p:cNvSpPr/>
            <p:nvPr/>
          </p:nvSpPr>
          <p:spPr>
            <a:xfrm rot="-903522">
              <a:off x="4586380" y="2517556"/>
              <a:ext cx="130481" cy="7022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2" name="Google Shape;152;p27"/>
            <p:cNvSpPr/>
            <p:nvPr/>
          </p:nvSpPr>
          <p:spPr>
            <a:xfrm rot="-903522">
              <a:off x="4589031" y="2562493"/>
              <a:ext cx="130481" cy="7022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3" name="Google Shape;153;p27"/>
            <p:cNvSpPr/>
            <p:nvPr/>
          </p:nvSpPr>
          <p:spPr>
            <a:xfrm rot="-903522">
              <a:off x="4591683" y="2607430"/>
              <a:ext cx="130481" cy="7022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4" name="Google Shape;154;p27"/>
            <p:cNvSpPr/>
            <p:nvPr/>
          </p:nvSpPr>
          <p:spPr>
            <a:xfrm rot="-903522">
              <a:off x="4594335" y="2652368"/>
              <a:ext cx="130481" cy="7022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55" name="Google Shape;155;p27"/>
            <p:cNvSpPr/>
            <p:nvPr/>
          </p:nvSpPr>
          <p:spPr>
            <a:xfrm rot="-900746">
              <a:off x="4439173" y="2567712"/>
              <a:ext cx="68332" cy="202523"/>
            </a:xfrm>
            <a:prstGeom prst="roundRect">
              <a:avLst>
                <a:gd fmla="val 17316"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61" name="Google Shape;161;p2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rPr b="1" lang="en">
                <a:latin typeface="Roboto"/>
                <a:ea typeface="Roboto"/>
                <a:cs typeface="Roboto"/>
                <a:sym typeface="Roboto"/>
              </a:rPr>
              <a:t>"Deal"</a:t>
            </a:r>
            <a:r>
              <a:rPr lang="en">
                <a:latin typeface="Roboto"/>
                <a:ea typeface="Roboto"/>
                <a:cs typeface="Roboto"/>
                <a:sym typeface="Roboto"/>
              </a:rPr>
              <a:t> shoppers are a lower-value segment: (purchases made through deals/discounts) have a negative correlation with both overall spending and campaign acceptance.</a:t>
            </a:r>
            <a:endParaRPr>
              <a:latin typeface="Roboto"/>
              <a:ea typeface="Roboto"/>
              <a:cs typeface="Roboto"/>
              <a:sym typeface="Roboto"/>
            </a:endParaRPr>
          </a:p>
          <a:p>
            <a:pPr indent="0" lvl="0" marL="457200" rtl="0" algn="l">
              <a:spcBef>
                <a:spcPts val="600"/>
              </a:spcBef>
              <a:spcAft>
                <a:spcPts val="0"/>
              </a:spcAft>
              <a:buNone/>
            </a:pPr>
            <a:r>
              <a:t/>
            </a:r>
            <a:endParaRPr b="1" sz="1600">
              <a:latin typeface="Roboto"/>
              <a:ea typeface="Roboto"/>
              <a:cs typeface="Roboto"/>
              <a:sym typeface="Roboto"/>
            </a:endParaRPr>
          </a:p>
          <a:p>
            <a:pPr indent="0" lvl="0" marL="457200" rtl="0" algn="l">
              <a:spcBef>
                <a:spcPts val="600"/>
              </a:spcBef>
              <a:spcAft>
                <a:spcPts val="600"/>
              </a:spcAft>
              <a:buNone/>
            </a:pPr>
            <a:r>
              <a:t/>
            </a:r>
            <a:endParaRPr sz="17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9"/>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explanation</a:t>
            </a:r>
            <a:endParaRPr/>
          </a:p>
        </p:txBody>
      </p:sp>
      <p:sp>
        <p:nvSpPr>
          <p:cNvPr id="167" name="Google Shape;167;p29"/>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E3E3E3"/>
              </a:solidFill>
              <a:latin typeface="Roboto"/>
              <a:ea typeface="Roboto"/>
              <a:cs typeface="Roboto"/>
              <a:sym typeface="Roboto"/>
            </a:endParaRPr>
          </a:p>
          <a:p>
            <a:pPr indent="0" lvl="0" marL="0" rtl="0" algn="l">
              <a:spcBef>
                <a:spcPts val="1600"/>
              </a:spcBef>
              <a:spcAft>
                <a:spcPts val="1600"/>
              </a:spcAft>
              <a:buNone/>
            </a:pPr>
            <a:r>
              <a:rPr lang="en">
                <a:solidFill>
                  <a:srgbClr val="E3E3E3"/>
                </a:solidFill>
                <a:latin typeface="Roboto"/>
                <a:ea typeface="Roboto"/>
                <a:cs typeface="Roboto"/>
                <a:sym typeface="Roboto"/>
              </a:rPr>
              <a:t>Discount-seeking customers spend less and are less receptive to general marketing campaigns, requiring a distinct strategy.</a:t>
            </a:r>
            <a:endParaRPr/>
          </a:p>
        </p:txBody>
      </p:sp>
      <p:sp>
        <p:nvSpPr>
          <p:cNvPr id="168" name="Google Shape;168;p29"/>
          <p:cNvSpPr txBox="1"/>
          <p:nvPr>
            <p:ph idx="4294967295" type="body"/>
          </p:nvPr>
        </p:nvSpPr>
        <p:spPr>
          <a:xfrm>
            <a:off x="7996175" y="602125"/>
            <a:ext cx="6894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2"/>
                </a:solidFill>
              </a:rPr>
              <a:t>2</a:t>
            </a:r>
            <a:endParaRPr sz="1400">
              <a:solidFill>
                <a:schemeClr val="lt2"/>
              </a:solidFill>
            </a:endParaRPr>
          </a:p>
        </p:txBody>
      </p:sp>
      <p:grpSp>
        <p:nvGrpSpPr>
          <p:cNvPr id="169" name="Google Shape;169;p29"/>
          <p:cNvGrpSpPr/>
          <p:nvPr/>
        </p:nvGrpSpPr>
        <p:grpSpPr>
          <a:xfrm>
            <a:off x="5406963" y="1666927"/>
            <a:ext cx="1509733" cy="1315614"/>
            <a:chOff x="4205238" y="2262147"/>
            <a:chExt cx="619200" cy="619200"/>
          </a:xfrm>
        </p:grpSpPr>
        <p:sp>
          <p:nvSpPr>
            <p:cNvPr id="170" name="Google Shape;170;p29"/>
            <p:cNvSpPr/>
            <p:nvPr/>
          </p:nvSpPr>
          <p:spPr>
            <a:xfrm>
              <a:off x="4205238" y="2262147"/>
              <a:ext cx="619200" cy="619200"/>
            </a:xfrm>
            <a:prstGeom prst="ellipse">
              <a:avLst/>
            </a:prstGeom>
            <a:solidFill>
              <a:srgbClr val="FFFF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1" name="Google Shape;171;p29"/>
            <p:cNvSpPr/>
            <p:nvPr/>
          </p:nvSpPr>
          <p:spPr>
            <a:xfrm>
              <a:off x="4245914" y="2302743"/>
              <a:ext cx="538200" cy="538200"/>
            </a:xfrm>
            <a:prstGeom prst="ellipse">
              <a:avLst/>
            </a:prstGeom>
            <a:solidFill>
              <a:srgbClr val="CC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2" name="Google Shape;172;p29"/>
            <p:cNvSpPr/>
            <p:nvPr/>
          </p:nvSpPr>
          <p:spPr>
            <a:xfrm rot="9899141">
              <a:off x="4371669" y="2457419"/>
              <a:ext cx="200339" cy="213364"/>
            </a:xfrm>
            <a:prstGeom prst="roundRect">
              <a:avLst>
                <a:gd fmla="val 16565"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9"/>
            <p:cNvSpPr/>
            <p:nvPr/>
          </p:nvSpPr>
          <p:spPr>
            <a:xfrm flipH="1" rot="7706388">
              <a:off x="4504099" y="2671856"/>
              <a:ext cx="85412" cy="85277"/>
            </a:xfrm>
            <a:prstGeom prst="pie">
              <a:avLst>
                <a:gd fmla="val 5730646"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4" name="Google Shape;174;p29"/>
            <p:cNvSpPr/>
            <p:nvPr/>
          </p:nvSpPr>
          <p:spPr>
            <a:xfrm rot="9900542">
              <a:off x="4500077" y="2637379"/>
              <a:ext cx="103646" cy="108800"/>
            </a:xfrm>
            <a:custGeom>
              <a:rect b="b" l="l" r="r" t="t"/>
              <a:pathLst>
                <a:path extrusionOk="0" h="10724" w="10136">
                  <a:moveTo>
                    <a:pt x="0" y="10724"/>
                  </a:moveTo>
                  <a:lnTo>
                    <a:pt x="3397" y="3691"/>
                  </a:lnTo>
                  <a:lnTo>
                    <a:pt x="3612" y="0"/>
                  </a:lnTo>
                  <a:lnTo>
                    <a:pt x="10136" y="4334"/>
                  </a:lnTo>
                  <a:lnTo>
                    <a:pt x="8839" y="10572"/>
                  </a:lnTo>
                  <a:close/>
                </a:path>
              </a:pathLst>
            </a:custGeom>
            <a:solidFill>
              <a:srgbClr val="FFFFFF"/>
            </a:solidFill>
            <a:ln>
              <a:noFill/>
            </a:ln>
          </p:spPr>
        </p:sp>
        <p:sp>
          <p:nvSpPr>
            <p:cNvPr id="175" name="Google Shape;175;p29"/>
            <p:cNvSpPr/>
            <p:nvPr/>
          </p:nvSpPr>
          <p:spPr>
            <a:xfrm rot="9903635">
              <a:off x="4360654" y="2610442"/>
              <a:ext cx="138481" cy="7393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6" name="Google Shape;176;p29"/>
            <p:cNvSpPr/>
            <p:nvPr/>
          </p:nvSpPr>
          <p:spPr>
            <a:xfrm rot="9903635">
              <a:off x="4357932" y="2563129"/>
              <a:ext cx="138481" cy="7393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7" name="Google Shape;177;p29"/>
            <p:cNvSpPr/>
            <p:nvPr/>
          </p:nvSpPr>
          <p:spPr>
            <a:xfrm rot="9903635">
              <a:off x="4355211" y="2515816"/>
              <a:ext cx="138481" cy="7393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8" name="Google Shape;178;p29"/>
            <p:cNvSpPr/>
            <p:nvPr/>
          </p:nvSpPr>
          <p:spPr>
            <a:xfrm rot="9903635">
              <a:off x="4352490" y="2468503"/>
              <a:ext cx="138481" cy="7393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9" name="Google Shape;179;p29"/>
            <p:cNvSpPr/>
            <p:nvPr/>
          </p:nvSpPr>
          <p:spPr>
            <a:xfrm rot="9895891">
              <a:off x="4582757" y="2417991"/>
              <a:ext cx="72700" cy="213364"/>
            </a:xfrm>
            <a:prstGeom prst="roundRect">
              <a:avLst>
                <a:gd fmla="val 17316"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0"/>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85" name="Google Shape;185;p30"/>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457200" rtl="0" algn="l">
              <a:spcBef>
                <a:spcPts val="600"/>
              </a:spcBef>
              <a:spcAft>
                <a:spcPts val="0"/>
              </a:spcAft>
              <a:buNone/>
            </a:pPr>
            <a:r>
              <a:rPr lang="en">
                <a:latin typeface="Roboto"/>
                <a:ea typeface="Roboto"/>
                <a:cs typeface="Roboto"/>
                <a:sym typeface="Roboto"/>
              </a:rPr>
              <a:t>Interrelation in category spending: there is a strong positive correlation among spending on wines, meat, fish, and sweet products.</a:t>
            </a:r>
            <a:endParaRPr>
              <a:latin typeface="Roboto"/>
              <a:ea typeface="Roboto"/>
              <a:cs typeface="Roboto"/>
              <a:sym typeface="Roboto"/>
            </a:endParaRPr>
          </a:p>
          <a:p>
            <a:pPr indent="0" lvl="0" marL="457200" rtl="0" algn="l">
              <a:spcBef>
                <a:spcPts val="600"/>
              </a:spcBef>
              <a:spcAft>
                <a:spcPts val="0"/>
              </a:spcAft>
              <a:buNone/>
            </a:pPr>
            <a:r>
              <a:t/>
            </a:r>
            <a:endParaRPr b="1">
              <a:latin typeface="Roboto"/>
              <a:ea typeface="Roboto"/>
              <a:cs typeface="Roboto"/>
              <a:sym typeface="Roboto"/>
            </a:endParaRPr>
          </a:p>
          <a:p>
            <a:pPr indent="0" lvl="0" marL="457200" rtl="0" algn="l">
              <a:spcBef>
                <a:spcPts val="600"/>
              </a:spcBef>
              <a:spcAft>
                <a:spcPts val="0"/>
              </a:spcAft>
              <a:buNone/>
            </a:pPr>
            <a:r>
              <a:t/>
            </a:r>
            <a:endParaRPr b="1" sz="1600">
              <a:latin typeface="Roboto"/>
              <a:ea typeface="Roboto"/>
              <a:cs typeface="Roboto"/>
              <a:sym typeface="Roboto"/>
            </a:endParaRPr>
          </a:p>
          <a:p>
            <a:pPr indent="0" lvl="0" marL="457200" rtl="0" algn="l">
              <a:spcBef>
                <a:spcPts val="600"/>
              </a:spcBef>
              <a:spcAft>
                <a:spcPts val="600"/>
              </a:spcAft>
              <a:buNone/>
            </a:pPr>
            <a:r>
              <a:t/>
            </a:r>
            <a:endParaRPr sz="17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1"/>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Brief explanation</a:t>
            </a:r>
            <a:endParaRPr/>
          </a:p>
        </p:txBody>
      </p:sp>
      <p:sp>
        <p:nvSpPr>
          <p:cNvPr id="191" name="Google Shape;191;p31"/>
          <p:cNvSpPr txBox="1"/>
          <p:nvPr>
            <p:ph idx="4294967295" type="body"/>
          </p:nvPr>
        </p:nvSpPr>
        <p:spPr>
          <a:xfrm>
            <a:off x="311700" y="1152475"/>
            <a:ext cx="3999900" cy="3416400"/>
          </a:xfrm>
          <a:prstGeom prst="rect">
            <a:avLst/>
          </a:prstGeom>
        </p:spPr>
        <p:txBody>
          <a:bodyPr anchorCtr="0" anchor="t" bIns="91425" lIns="91425" spcFirstLastPara="1" rIns="91425" wrap="square" tIns="91425">
            <a:noAutofit/>
          </a:bodyPr>
          <a:lstStyle/>
          <a:p>
            <a:pPr indent="0" lvl="0" marL="457200" rtl="0" algn="l">
              <a:spcBef>
                <a:spcPts val="0"/>
              </a:spcBef>
              <a:spcAft>
                <a:spcPts val="0"/>
              </a:spcAft>
              <a:buNone/>
            </a:pPr>
            <a:r>
              <a:t/>
            </a:r>
            <a:endParaRPr>
              <a:solidFill>
                <a:srgbClr val="E3E3E3"/>
              </a:solidFill>
              <a:latin typeface="Roboto"/>
              <a:ea typeface="Roboto"/>
              <a:cs typeface="Roboto"/>
              <a:sym typeface="Roboto"/>
            </a:endParaRPr>
          </a:p>
          <a:p>
            <a:pPr indent="0" lvl="0" marL="0" rtl="0" algn="l">
              <a:spcBef>
                <a:spcPts val="1600"/>
              </a:spcBef>
              <a:spcAft>
                <a:spcPts val="1600"/>
              </a:spcAft>
              <a:buNone/>
            </a:pPr>
            <a:r>
              <a:rPr lang="en">
                <a:solidFill>
                  <a:srgbClr val="E3E3E3"/>
                </a:solidFill>
                <a:latin typeface="Roboto"/>
                <a:ea typeface="Roboto"/>
                <a:cs typeface="Roboto"/>
                <a:sym typeface="Roboto"/>
              </a:rPr>
              <a:t>Customers purchasing one of these categories often buy others, presenting cross-selling opportunities.</a:t>
            </a:r>
            <a:endParaRPr sz="2400"/>
          </a:p>
        </p:txBody>
      </p:sp>
      <p:sp>
        <p:nvSpPr>
          <p:cNvPr id="192" name="Google Shape;192;p31"/>
          <p:cNvSpPr txBox="1"/>
          <p:nvPr>
            <p:ph idx="4294967295" type="body"/>
          </p:nvPr>
        </p:nvSpPr>
        <p:spPr>
          <a:xfrm>
            <a:off x="7996175" y="602125"/>
            <a:ext cx="689400" cy="2190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400">
                <a:solidFill>
                  <a:schemeClr val="lt2"/>
                </a:solidFill>
              </a:rPr>
              <a:t>3</a:t>
            </a:r>
            <a:endParaRPr sz="1400">
              <a:solidFill>
                <a:schemeClr val="lt2"/>
              </a:solidFill>
            </a:endParaRPr>
          </a:p>
        </p:txBody>
      </p:sp>
      <p:grpSp>
        <p:nvGrpSpPr>
          <p:cNvPr id="193" name="Google Shape;193;p31"/>
          <p:cNvGrpSpPr/>
          <p:nvPr/>
        </p:nvGrpSpPr>
        <p:grpSpPr>
          <a:xfrm>
            <a:off x="5182058" y="1780215"/>
            <a:ext cx="1394730" cy="1190708"/>
            <a:chOff x="4151848" y="2173198"/>
            <a:chExt cx="840300" cy="797100"/>
          </a:xfrm>
        </p:grpSpPr>
        <p:sp>
          <p:nvSpPr>
            <p:cNvPr id="194" name="Google Shape;194;p31"/>
            <p:cNvSpPr/>
            <p:nvPr/>
          </p:nvSpPr>
          <p:spPr>
            <a:xfrm>
              <a:off x="4151848" y="2173198"/>
              <a:ext cx="840300" cy="797100"/>
            </a:xfrm>
            <a:prstGeom prst="star5">
              <a:avLst>
                <a:gd fmla="val 28831" name="adj"/>
                <a:gd fmla="val 105146" name="hf"/>
                <a:gd fmla="val 110557" name="vf"/>
              </a:avLst>
            </a:prstGeom>
            <a:solidFill>
              <a:srgbClr val="FFFFFF"/>
            </a:solidFill>
            <a:ln>
              <a:noFill/>
            </a:ln>
            <a:effectLst>
              <a:outerShdw blurRad="57150" rotWithShape="0" algn="bl" dir="5400000" dist="19050">
                <a:srgbClr val="000000">
                  <a:alpha val="2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31"/>
            <p:cNvSpPr/>
            <p:nvPr/>
          </p:nvSpPr>
          <p:spPr>
            <a:xfrm>
              <a:off x="4217203" y="2243818"/>
              <a:ext cx="708300" cy="672000"/>
            </a:xfrm>
            <a:prstGeom prst="star5">
              <a:avLst>
                <a:gd fmla="val 28831" name="adj"/>
                <a:gd fmla="val 105146" name="hf"/>
                <a:gd fmla="val 110557" name="vf"/>
              </a:avLst>
            </a:prstGeom>
            <a:solidFill>
              <a:srgbClr val="0F9D58"/>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6" name="Google Shape;196;p31"/>
            <p:cNvSpPr/>
            <p:nvPr/>
          </p:nvSpPr>
          <p:spPr>
            <a:xfrm rot="-900458">
              <a:off x="4517841" y="2530493"/>
              <a:ext cx="188841" cy="202523"/>
            </a:xfrm>
            <a:prstGeom prst="roundRect">
              <a:avLst>
                <a:gd fmla="val 16565"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7" name="Google Shape;197;p31"/>
            <p:cNvSpPr/>
            <p:nvPr/>
          </p:nvSpPr>
          <p:spPr>
            <a:xfrm flipH="1" rot="-3108409">
              <a:off x="4500985" y="2448459"/>
              <a:ext cx="80541" cy="80541"/>
            </a:xfrm>
            <a:prstGeom prst="pie">
              <a:avLst>
                <a:gd fmla="val 5730646" name="adj1"/>
                <a:gd fmla="val 16200000" name="adj2"/>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31"/>
            <p:cNvSpPr/>
            <p:nvPr/>
          </p:nvSpPr>
          <p:spPr>
            <a:xfrm rot="-899905">
              <a:off x="4487644" y="2458757"/>
              <a:ext cx="97721" cy="103389"/>
            </a:xfrm>
            <a:custGeom>
              <a:rect b="b" l="l" r="r" t="t"/>
              <a:pathLst>
                <a:path extrusionOk="0" h="10724" w="10136">
                  <a:moveTo>
                    <a:pt x="0" y="10724"/>
                  </a:moveTo>
                  <a:lnTo>
                    <a:pt x="3397" y="3691"/>
                  </a:lnTo>
                  <a:lnTo>
                    <a:pt x="3612" y="0"/>
                  </a:lnTo>
                  <a:lnTo>
                    <a:pt x="10136" y="4334"/>
                  </a:lnTo>
                  <a:lnTo>
                    <a:pt x="8839" y="10572"/>
                  </a:lnTo>
                  <a:close/>
                </a:path>
              </a:pathLst>
            </a:custGeom>
            <a:solidFill>
              <a:srgbClr val="FFFFFF"/>
            </a:solidFill>
            <a:ln>
              <a:noFill/>
            </a:ln>
          </p:spPr>
        </p:sp>
        <p:sp>
          <p:nvSpPr>
            <p:cNvPr id="199" name="Google Shape;199;p31"/>
            <p:cNvSpPr/>
            <p:nvPr/>
          </p:nvSpPr>
          <p:spPr>
            <a:xfrm rot="-903522">
              <a:off x="4586380" y="2517556"/>
              <a:ext cx="130481" cy="7022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0" name="Google Shape;200;p31"/>
            <p:cNvSpPr/>
            <p:nvPr/>
          </p:nvSpPr>
          <p:spPr>
            <a:xfrm rot="-903522">
              <a:off x="4589031" y="2562493"/>
              <a:ext cx="130481" cy="7022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1" name="Google Shape;201;p31"/>
            <p:cNvSpPr/>
            <p:nvPr/>
          </p:nvSpPr>
          <p:spPr>
            <a:xfrm rot="-903522">
              <a:off x="4591683" y="2607430"/>
              <a:ext cx="130481" cy="7022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2" name="Google Shape;202;p31"/>
            <p:cNvSpPr/>
            <p:nvPr/>
          </p:nvSpPr>
          <p:spPr>
            <a:xfrm rot="-903522">
              <a:off x="4594335" y="2652368"/>
              <a:ext cx="130481" cy="70226"/>
            </a:xfrm>
            <a:prstGeom prst="roundRect">
              <a:avLst>
                <a:gd fmla="val 50000"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03" name="Google Shape;203;p31"/>
            <p:cNvSpPr/>
            <p:nvPr/>
          </p:nvSpPr>
          <p:spPr>
            <a:xfrm rot="-900746">
              <a:off x="4439173" y="2567712"/>
              <a:ext cx="68332" cy="202523"/>
            </a:xfrm>
            <a:prstGeom prst="roundRect">
              <a:avLst>
                <a:gd fmla="val 17316" name="adj"/>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600"/>
              </a:spcBef>
              <a:spcAft>
                <a:spcPts val="0"/>
              </a:spcAft>
              <a:buNone/>
            </a:pPr>
            <a:r>
              <a:rPr lang="en" sz="2000">
                <a:solidFill>
                  <a:srgbClr val="F0F6FC"/>
                </a:solidFill>
                <a:latin typeface="Arial"/>
                <a:ea typeface="Arial"/>
                <a:cs typeface="Arial"/>
                <a:sym typeface="Arial"/>
              </a:rPr>
              <a:t>Analyzing marketing campaigns is critical to understanding their effectiveness and optimizing future efforts to develop personalized content and advertising for customers. The idea behind the project is to demonstrate the effectiveness of various marketing campaigns and the performance of product groups and platforms using any marketing analytics data set.</a:t>
            </a:r>
            <a:endParaRPr b="1" sz="2000">
              <a:solidFill>
                <a:srgbClr val="E3E3E3"/>
              </a:solidFill>
              <a:latin typeface="Roboto"/>
              <a:ea typeface="Roboto"/>
              <a:cs typeface="Roboto"/>
              <a:sym typeface="Roboto"/>
            </a:endParaRPr>
          </a:p>
          <a:p>
            <a:pPr indent="0" lvl="0" marL="0" rtl="0" algn="l">
              <a:spcBef>
                <a:spcPts val="600"/>
              </a:spcBef>
              <a:spcAft>
                <a:spcPts val="0"/>
              </a:spcAft>
              <a:buNone/>
            </a:pPr>
            <a:r>
              <a:t/>
            </a:r>
            <a:endParaRPr b="1" sz="2000">
              <a:solidFill>
                <a:srgbClr val="E3E3E3"/>
              </a:solidFill>
              <a:latin typeface="Roboto"/>
              <a:ea typeface="Roboto"/>
              <a:cs typeface="Roboto"/>
              <a:sym typeface="Roboto"/>
            </a:endParaRPr>
          </a:p>
          <a:p>
            <a:pPr indent="0" lvl="0" marL="0" rtl="0" algn="l">
              <a:spcBef>
                <a:spcPts val="600"/>
              </a:spcBef>
              <a:spcAft>
                <a:spcPts val="0"/>
              </a:spcAft>
              <a:buNone/>
            </a:pPr>
            <a:r>
              <a:rPr b="1" lang="en" sz="2000">
                <a:solidFill>
                  <a:srgbClr val="E3E3E3"/>
                </a:solidFill>
                <a:latin typeface="Roboto"/>
                <a:ea typeface="Roboto"/>
                <a:cs typeface="Roboto"/>
                <a:sym typeface="Roboto"/>
              </a:rPr>
              <a:t>Dataset</a:t>
            </a:r>
            <a:r>
              <a:rPr lang="en" sz="2000">
                <a:solidFill>
                  <a:srgbClr val="E3E3E3"/>
                </a:solidFill>
                <a:latin typeface="Roboto"/>
                <a:ea typeface="Roboto"/>
                <a:cs typeface="Roboto"/>
                <a:sym typeface="Roboto"/>
              </a:rPr>
              <a:t>: </a:t>
            </a:r>
            <a:r>
              <a:rPr lang="en" sz="2000" u="sng">
                <a:solidFill>
                  <a:srgbClr val="A8C7FA"/>
                </a:solidFill>
                <a:latin typeface="Roboto"/>
                <a:ea typeface="Roboto"/>
                <a:cs typeface="Roboto"/>
                <a:sym typeface="Roboto"/>
                <a:hlinkClick r:id="rId3">
                  <a:extLst>
                    <a:ext uri="{A12FA001-AC4F-418D-AE19-62706E023703}">
                      <ahyp:hlinkClr val="tx"/>
                    </a:ext>
                  </a:extLst>
                </a:hlinkClick>
              </a:rPr>
              <a:t>Marketing Analytics dataset</a:t>
            </a:r>
            <a:r>
              <a:rPr lang="en" sz="2000" u="sng">
                <a:solidFill>
                  <a:srgbClr val="A8C7FA"/>
                </a:solidFill>
                <a:latin typeface="Roboto"/>
                <a:ea typeface="Roboto"/>
                <a:cs typeface="Roboto"/>
                <a:sym typeface="Roboto"/>
              </a:rPr>
              <a:t> </a:t>
            </a:r>
            <a:r>
              <a:rPr lang="en" sz="2000">
                <a:solidFill>
                  <a:srgbClr val="F0F6FC"/>
                </a:solidFill>
                <a:latin typeface="Arial"/>
                <a:ea typeface="Arial"/>
                <a:cs typeface="Arial"/>
                <a:sym typeface="Arial"/>
              </a:rPr>
              <a:t> from kaggle.com</a:t>
            </a:r>
            <a:endParaRPr sz="2000" u="sng">
              <a:solidFill>
                <a:srgbClr val="A8C7FA"/>
              </a:solidFill>
              <a:latin typeface="Roboto"/>
              <a:ea typeface="Roboto"/>
              <a:cs typeface="Roboto"/>
              <a:sym typeface="Roboto"/>
            </a:endParaRPr>
          </a:p>
          <a:p>
            <a:pPr indent="0" lvl="0" marL="0" rtl="0" algn="l">
              <a:spcBef>
                <a:spcPts val="600"/>
              </a:spcBef>
              <a:spcAft>
                <a:spcPts val="16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2"/>
          <p:cNvSpPr/>
          <p:nvPr/>
        </p:nvSpPr>
        <p:spPr>
          <a:xfrm>
            <a:off x="0" y="0"/>
            <a:ext cx="9161100" cy="24846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32"/>
          <p:cNvSpPr txBox="1"/>
          <p:nvPr>
            <p:ph idx="4294967295" type="title"/>
          </p:nvPr>
        </p:nvSpPr>
        <p:spPr>
          <a:xfrm>
            <a:off x="311700" y="372500"/>
            <a:ext cx="8520600" cy="7335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lt1"/>
                </a:solidFill>
              </a:rPr>
              <a:t>                                Report prepared by</a:t>
            </a:r>
            <a:endParaRPr>
              <a:solidFill>
                <a:schemeClr val="lt1"/>
              </a:solidFill>
            </a:endParaRPr>
          </a:p>
          <a:p>
            <a:pPr indent="0" lvl="0" marL="0" rtl="0" algn="ctr">
              <a:spcBef>
                <a:spcPts val="1200"/>
              </a:spcBef>
              <a:spcAft>
                <a:spcPts val="0"/>
              </a:spcAft>
              <a:buNone/>
            </a:pPr>
            <a:r>
              <a:t/>
            </a:r>
            <a:endParaRPr>
              <a:solidFill>
                <a:schemeClr val="lt1"/>
              </a:solidFill>
            </a:endParaRPr>
          </a:p>
        </p:txBody>
      </p:sp>
      <p:pic>
        <p:nvPicPr>
          <p:cNvPr id="210" name="Google Shape;210;p32" title="2025-06-26 17.36.53.jpg"/>
          <p:cNvPicPr preferRelativeResize="0"/>
          <p:nvPr/>
        </p:nvPicPr>
        <p:blipFill rotWithShape="1">
          <a:blip r:embed="rId3">
            <a:alphaModFix/>
          </a:blip>
          <a:srcRect b="0" l="0" r="0" t="0"/>
          <a:stretch/>
        </p:blipFill>
        <p:spPr>
          <a:xfrm>
            <a:off x="3749850" y="1310875"/>
            <a:ext cx="1644300" cy="1644300"/>
          </a:xfrm>
          <a:prstGeom prst="ellipse">
            <a:avLst/>
          </a:prstGeom>
          <a:noFill/>
          <a:ln>
            <a:noFill/>
          </a:ln>
        </p:spPr>
      </p:pic>
      <p:sp>
        <p:nvSpPr>
          <p:cNvPr id="211" name="Google Shape;211;p32"/>
          <p:cNvSpPr txBox="1"/>
          <p:nvPr>
            <p:ph idx="4294967295" type="body"/>
          </p:nvPr>
        </p:nvSpPr>
        <p:spPr>
          <a:xfrm>
            <a:off x="3483300" y="3108900"/>
            <a:ext cx="2177400" cy="4362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700">
                <a:solidFill>
                  <a:schemeClr val="dk1"/>
                </a:solidFill>
              </a:rPr>
              <a:t>Dmytro Sokhin</a:t>
            </a:r>
            <a:endParaRPr sz="1700">
              <a:solidFill>
                <a:schemeClr val="dk1"/>
              </a:solidFill>
            </a:endParaRPr>
          </a:p>
        </p:txBody>
      </p:sp>
      <p:cxnSp>
        <p:nvCxnSpPr>
          <p:cNvPr id="212" name="Google Shape;212;p32"/>
          <p:cNvCxnSpPr/>
          <p:nvPr/>
        </p:nvCxnSpPr>
        <p:spPr>
          <a:xfrm>
            <a:off x="4436550" y="3561938"/>
            <a:ext cx="270900" cy="0"/>
          </a:xfrm>
          <a:prstGeom prst="straightConnector1">
            <a:avLst/>
          </a:prstGeom>
          <a:noFill/>
          <a:ln cap="flat" cmpd="sng" w="9525">
            <a:solidFill>
              <a:schemeClr val="dk2"/>
            </a:solidFill>
            <a:prstDash val="solid"/>
            <a:round/>
            <a:headEnd len="sm" w="sm" type="none"/>
            <a:tailEnd len="sm" w="sm" type="none"/>
          </a:ln>
        </p:spPr>
      </p:cxnSp>
      <p:sp>
        <p:nvSpPr>
          <p:cNvPr id="213" name="Google Shape;213;p32"/>
          <p:cNvSpPr txBox="1"/>
          <p:nvPr>
            <p:ph idx="4294967295" type="body"/>
          </p:nvPr>
        </p:nvSpPr>
        <p:spPr>
          <a:xfrm>
            <a:off x="3483300" y="3641661"/>
            <a:ext cx="2177400" cy="1153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1600"/>
              <a:t>Data Analyst</a:t>
            </a: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Project objective: </a:t>
            </a:r>
            <a:endParaRPr b="1" sz="4200"/>
          </a:p>
          <a:p>
            <a:pPr indent="0" lvl="0" marL="0" rtl="0" algn="l">
              <a:lnSpc>
                <a:spcPct val="115000"/>
              </a:lnSpc>
              <a:spcBef>
                <a:spcPts val="600"/>
              </a:spcBef>
              <a:spcAft>
                <a:spcPts val="0"/>
              </a:spcAft>
              <a:buNone/>
            </a:pPr>
            <a:r>
              <a:rPr b="1" lang="en" sz="1900">
                <a:solidFill>
                  <a:srgbClr val="0D1117"/>
                </a:solidFill>
                <a:latin typeface="Roboto"/>
                <a:ea typeface="Roboto"/>
                <a:cs typeface="Roboto"/>
                <a:sym typeface="Roboto"/>
              </a:rPr>
              <a:t>Answers for k</a:t>
            </a:r>
            <a:r>
              <a:rPr b="1" lang="en" sz="1900">
                <a:solidFill>
                  <a:srgbClr val="0D1117"/>
                </a:solidFill>
                <a:latin typeface="Roboto"/>
                <a:ea typeface="Roboto"/>
                <a:cs typeface="Roboto"/>
                <a:sym typeface="Roboto"/>
              </a:rPr>
              <a:t>ey business questions</a:t>
            </a:r>
            <a:endParaRPr b="1" sz="1900">
              <a:solidFill>
                <a:srgbClr val="0D1117"/>
              </a:solidFill>
              <a:latin typeface="Roboto"/>
              <a:ea typeface="Roboto"/>
              <a:cs typeface="Roboto"/>
              <a:sym typeface="Roboto"/>
            </a:endParaRPr>
          </a:p>
          <a:p>
            <a:pPr indent="0" lvl="0" marL="0" rtl="0" algn="l">
              <a:lnSpc>
                <a:spcPct val="115000"/>
              </a:lnSpc>
              <a:spcBef>
                <a:spcPts val="600"/>
              </a:spcBef>
              <a:spcAft>
                <a:spcPts val="0"/>
              </a:spcAft>
              <a:buNone/>
            </a:pPr>
            <a:r>
              <a:rPr lang="en" sz="1900">
                <a:solidFill>
                  <a:srgbClr val="0D1117"/>
                </a:solidFill>
                <a:latin typeface="Roboto"/>
                <a:ea typeface="Roboto"/>
                <a:cs typeface="Roboto"/>
                <a:sym typeface="Roboto"/>
              </a:rPr>
              <a:t>Which marketing campaigns yielded the highest result?</a:t>
            </a:r>
            <a:endParaRPr sz="1900">
              <a:solidFill>
                <a:srgbClr val="0D1117"/>
              </a:solidFill>
              <a:latin typeface="Roboto"/>
              <a:ea typeface="Roboto"/>
              <a:cs typeface="Roboto"/>
              <a:sym typeface="Roboto"/>
            </a:endParaRPr>
          </a:p>
          <a:p>
            <a:pPr indent="0" lvl="0" marL="0" rtl="0" algn="l">
              <a:lnSpc>
                <a:spcPct val="115000"/>
              </a:lnSpc>
              <a:spcBef>
                <a:spcPts val="600"/>
              </a:spcBef>
              <a:spcAft>
                <a:spcPts val="0"/>
              </a:spcAft>
              <a:buNone/>
            </a:pPr>
            <a:r>
              <a:rPr lang="en" sz="1900">
                <a:solidFill>
                  <a:srgbClr val="0D1117"/>
                </a:solidFill>
                <a:latin typeface="Roboto"/>
                <a:ea typeface="Roboto"/>
                <a:cs typeface="Roboto"/>
                <a:sym typeface="Roboto"/>
              </a:rPr>
              <a:t>How does spending vary across product categories?</a:t>
            </a:r>
            <a:endParaRPr sz="1900">
              <a:solidFill>
                <a:srgbClr val="0D1117"/>
              </a:solidFill>
              <a:latin typeface="Roboto"/>
              <a:ea typeface="Roboto"/>
              <a:cs typeface="Roboto"/>
              <a:sym typeface="Roboto"/>
            </a:endParaRPr>
          </a:p>
          <a:p>
            <a:pPr indent="0" lvl="0" marL="0" rtl="0" algn="l">
              <a:lnSpc>
                <a:spcPct val="115000"/>
              </a:lnSpc>
              <a:spcBef>
                <a:spcPts val="600"/>
              </a:spcBef>
              <a:spcAft>
                <a:spcPts val="0"/>
              </a:spcAft>
              <a:buNone/>
            </a:pPr>
            <a:r>
              <a:rPr lang="en" sz="1900">
                <a:solidFill>
                  <a:srgbClr val="0D1117"/>
                </a:solidFill>
                <a:latin typeface="Roboto"/>
                <a:ea typeface="Roboto"/>
                <a:cs typeface="Roboto"/>
                <a:sym typeface="Roboto"/>
              </a:rPr>
              <a:t>Who are the most valuable customers, and how do they respond to campaigns?</a:t>
            </a:r>
            <a:endParaRPr sz="1900">
              <a:solidFill>
                <a:srgbClr val="0D1117"/>
              </a:solidFill>
              <a:latin typeface="Roboto"/>
              <a:ea typeface="Roboto"/>
              <a:cs typeface="Roboto"/>
              <a:sym typeface="Roboto"/>
            </a:endParaRPr>
          </a:p>
          <a:p>
            <a:pPr indent="0" lvl="0" marL="0" rtl="0" algn="l">
              <a:lnSpc>
                <a:spcPct val="115000"/>
              </a:lnSpc>
              <a:spcBef>
                <a:spcPts val="600"/>
              </a:spcBef>
              <a:spcAft>
                <a:spcPts val="0"/>
              </a:spcAft>
              <a:buNone/>
            </a:pPr>
            <a:r>
              <a:rPr lang="en" sz="1900">
                <a:solidFill>
                  <a:srgbClr val="0D1117"/>
                </a:solidFill>
                <a:latin typeface="Roboto"/>
                <a:ea typeface="Roboto"/>
                <a:cs typeface="Roboto"/>
                <a:sym typeface="Roboto"/>
              </a:rPr>
              <a:t>Which platforms drive the most engagement and conversions?</a:t>
            </a:r>
            <a:endParaRPr sz="1900">
              <a:solidFill>
                <a:srgbClr val="0D1117"/>
              </a:solidFill>
              <a:latin typeface="Roboto"/>
              <a:ea typeface="Roboto"/>
              <a:cs typeface="Roboto"/>
              <a:sym typeface="Roboto"/>
            </a:endParaRPr>
          </a:p>
          <a:p>
            <a:pPr indent="0" lvl="0" marL="0" rtl="0" algn="l">
              <a:spcBef>
                <a:spcPts val="600"/>
              </a:spcBef>
              <a:spcAft>
                <a:spcPts val="0"/>
              </a:spcAft>
              <a:buNone/>
            </a:pPr>
            <a:r>
              <a:t/>
            </a:r>
            <a:endParaRPr sz="4200">
              <a:solidFill>
                <a:srgbClr val="0D1117"/>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623400" y="158375"/>
            <a:ext cx="7897200" cy="634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lang="en" sz="2900">
                <a:solidFill>
                  <a:srgbClr val="E3E3E3"/>
                </a:solidFill>
                <a:latin typeface="Roboto"/>
                <a:ea typeface="Roboto"/>
                <a:cs typeface="Roboto"/>
                <a:sym typeface="Roboto"/>
              </a:rPr>
              <a:t>   Campaign success rates &amp; top performers</a:t>
            </a:r>
            <a:endParaRPr sz="2900">
              <a:solidFill>
                <a:srgbClr val="E3E3E3"/>
              </a:solidFill>
              <a:latin typeface="Roboto"/>
              <a:ea typeface="Roboto"/>
              <a:cs typeface="Roboto"/>
              <a:sym typeface="Roboto"/>
            </a:endParaRPr>
          </a:p>
          <a:p>
            <a:pPr indent="0" lvl="0" marL="0" rtl="0" algn="ctr">
              <a:spcBef>
                <a:spcPts val="700"/>
              </a:spcBef>
              <a:spcAft>
                <a:spcPts val="0"/>
              </a:spcAft>
              <a:buNone/>
            </a:pPr>
            <a:r>
              <a:t/>
            </a:r>
            <a:endParaRPr/>
          </a:p>
        </p:txBody>
      </p:sp>
      <p:pic>
        <p:nvPicPr>
          <p:cNvPr id="77" name="Google Shape;77;p16" title="download.png"/>
          <p:cNvPicPr preferRelativeResize="0"/>
          <p:nvPr/>
        </p:nvPicPr>
        <p:blipFill>
          <a:blip r:embed="rId3">
            <a:alphaModFix/>
          </a:blip>
          <a:stretch>
            <a:fillRect/>
          </a:stretch>
        </p:blipFill>
        <p:spPr>
          <a:xfrm>
            <a:off x="1062888" y="662101"/>
            <a:ext cx="7018224" cy="40727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83" name="Google Shape;83;p17"/>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Clr>
                <a:schemeClr val="lt1"/>
              </a:buClr>
              <a:buSzPts val="1800"/>
              <a:buFont typeface="Roboto"/>
              <a:buChar char="●"/>
            </a:pPr>
            <a:r>
              <a:rPr lang="en">
                <a:latin typeface="Roboto"/>
                <a:ea typeface="Roboto"/>
                <a:cs typeface="Roboto"/>
                <a:sym typeface="Roboto"/>
              </a:rPr>
              <a:t>The target campaign (Response) was most </a:t>
            </a:r>
            <a:endParaRPr>
              <a:latin typeface="Roboto"/>
              <a:ea typeface="Roboto"/>
              <a:cs typeface="Roboto"/>
              <a:sym typeface="Roboto"/>
            </a:endParaRPr>
          </a:p>
          <a:p>
            <a:pPr indent="0" lvl="0" marL="457200" rtl="0" algn="l">
              <a:spcBef>
                <a:spcPts val="600"/>
              </a:spcBef>
              <a:spcAft>
                <a:spcPts val="0"/>
              </a:spcAft>
              <a:buNone/>
            </a:pPr>
            <a:r>
              <a:rPr lang="en">
                <a:latin typeface="Roboto"/>
                <a:ea typeface="Roboto"/>
                <a:cs typeface="Roboto"/>
                <a:sym typeface="Roboto"/>
              </a:rPr>
              <a:t>effective.</a:t>
            </a:r>
            <a:endParaRPr>
              <a:latin typeface="Roboto"/>
              <a:ea typeface="Roboto"/>
              <a:cs typeface="Roboto"/>
              <a:sym typeface="Roboto"/>
            </a:endParaRPr>
          </a:p>
          <a:p>
            <a:pPr indent="-342900" lvl="0" marL="457200" rtl="0" algn="l">
              <a:spcBef>
                <a:spcPts val="600"/>
              </a:spcBef>
              <a:spcAft>
                <a:spcPts val="0"/>
              </a:spcAft>
              <a:buClr>
                <a:schemeClr val="lt1"/>
              </a:buClr>
              <a:buSzPts val="1800"/>
              <a:buFont typeface="Roboto"/>
              <a:buChar char="●"/>
            </a:pPr>
            <a:r>
              <a:rPr lang="en">
                <a:latin typeface="Roboto"/>
                <a:ea typeface="Roboto"/>
                <a:cs typeface="Roboto"/>
                <a:sym typeface="Roboto"/>
              </a:rPr>
              <a:t>The other three (Campaigns 3,4,5) go by small margins.</a:t>
            </a:r>
            <a:endParaRPr>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a:latin typeface="Roboto"/>
                <a:ea typeface="Roboto"/>
                <a:cs typeface="Roboto"/>
                <a:sym typeface="Roboto"/>
              </a:rPr>
              <a:t>The worst was Campaign 2.</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623400" y="158375"/>
            <a:ext cx="7897200" cy="634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lang="en" sz="2900">
                <a:solidFill>
                  <a:srgbClr val="E3E3E3"/>
                </a:solidFill>
                <a:latin typeface="Roboto"/>
                <a:ea typeface="Roboto"/>
                <a:cs typeface="Roboto"/>
                <a:sym typeface="Roboto"/>
              </a:rPr>
              <a:t>       Spending across product categories</a:t>
            </a:r>
            <a:endParaRPr sz="2900">
              <a:solidFill>
                <a:srgbClr val="E3E3E3"/>
              </a:solidFill>
              <a:latin typeface="Roboto"/>
              <a:ea typeface="Roboto"/>
              <a:cs typeface="Roboto"/>
              <a:sym typeface="Roboto"/>
            </a:endParaRPr>
          </a:p>
          <a:p>
            <a:pPr indent="0" lvl="0" marL="0" rtl="0" algn="ctr">
              <a:spcBef>
                <a:spcPts val="700"/>
              </a:spcBef>
              <a:spcAft>
                <a:spcPts val="0"/>
              </a:spcAft>
              <a:buNone/>
            </a:pPr>
            <a:r>
              <a:t/>
            </a:r>
            <a:endParaRPr/>
          </a:p>
        </p:txBody>
      </p:sp>
      <p:pic>
        <p:nvPicPr>
          <p:cNvPr id="89" name="Google Shape;89;p18" title="download (1).png"/>
          <p:cNvPicPr preferRelativeResize="0"/>
          <p:nvPr/>
        </p:nvPicPr>
        <p:blipFill rotWithShape="1">
          <a:blip r:embed="rId3">
            <a:alphaModFix/>
          </a:blip>
          <a:srcRect b="0" l="0" r="0" t="0"/>
          <a:stretch/>
        </p:blipFill>
        <p:spPr>
          <a:xfrm>
            <a:off x="1062888" y="662101"/>
            <a:ext cx="7018224" cy="40727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95" name="Google Shape;95;p1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600"/>
              </a:spcBef>
              <a:spcAft>
                <a:spcPts val="0"/>
              </a:spcAft>
              <a:buClr>
                <a:schemeClr val="lt1"/>
              </a:buClr>
              <a:buSzPts val="1800"/>
              <a:buFont typeface="Roboto"/>
              <a:buChar char="●"/>
            </a:pPr>
            <a:r>
              <a:rPr lang="en">
                <a:latin typeface="Roboto"/>
                <a:ea typeface="Roboto"/>
                <a:cs typeface="Roboto"/>
                <a:sym typeface="Roboto"/>
              </a:rPr>
              <a:t>Wine is the most popular product category among customers.</a:t>
            </a:r>
            <a:endParaRPr>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a:latin typeface="Roboto"/>
                <a:ea typeface="Roboto"/>
                <a:cs typeface="Roboto"/>
                <a:sym typeface="Roboto"/>
              </a:rPr>
              <a:t>Meat products are also a popular product category among customers.</a:t>
            </a:r>
            <a:endParaRPr>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a:latin typeface="Roboto"/>
                <a:ea typeface="Roboto"/>
                <a:cs typeface="Roboto"/>
                <a:sym typeface="Roboto"/>
              </a:rPr>
              <a:t>Fruits, fish products, and sweets are less popular among customers.</a:t>
            </a:r>
            <a:endParaRPr>
              <a:latin typeface="Roboto"/>
              <a:ea typeface="Roboto"/>
              <a:cs typeface="Roboto"/>
              <a:sym typeface="Roboto"/>
            </a:endParaRPr>
          </a:p>
          <a:p>
            <a:pPr indent="0" lvl="0" marL="457200" rtl="0" algn="l">
              <a:spcBef>
                <a:spcPts val="600"/>
              </a:spcBef>
              <a:spcAft>
                <a:spcPts val="60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623400" y="158375"/>
            <a:ext cx="7897200" cy="634800"/>
          </a:xfrm>
          <a:prstGeom prst="rect">
            <a:avLst/>
          </a:prstGeom>
        </p:spPr>
        <p:txBody>
          <a:bodyPr anchorCtr="0" anchor="ctr" bIns="91425" lIns="91425" spcFirstLastPara="1" rIns="91425" wrap="square" tIns="91425">
            <a:noAutofit/>
          </a:bodyPr>
          <a:lstStyle/>
          <a:p>
            <a:pPr indent="0" lvl="0" marL="0" rtl="0" algn="l">
              <a:lnSpc>
                <a:spcPct val="115000"/>
              </a:lnSpc>
              <a:spcBef>
                <a:spcPts val="700"/>
              </a:spcBef>
              <a:spcAft>
                <a:spcPts val="0"/>
              </a:spcAft>
              <a:buNone/>
            </a:pPr>
            <a:r>
              <a:rPr lang="en" sz="2900">
                <a:solidFill>
                  <a:srgbClr val="E3E3E3"/>
                </a:solidFill>
                <a:latin typeface="Roboto"/>
                <a:ea typeface="Roboto"/>
                <a:cs typeface="Roboto"/>
                <a:sym typeface="Roboto"/>
              </a:rPr>
              <a:t>       Most valuable customers - who are they?</a:t>
            </a:r>
            <a:endParaRPr sz="2900">
              <a:solidFill>
                <a:srgbClr val="E3E3E3"/>
              </a:solidFill>
              <a:latin typeface="Roboto"/>
              <a:ea typeface="Roboto"/>
              <a:cs typeface="Roboto"/>
              <a:sym typeface="Roboto"/>
            </a:endParaRPr>
          </a:p>
          <a:p>
            <a:pPr indent="0" lvl="0" marL="0" rtl="0" algn="ctr">
              <a:spcBef>
                <a:spcPts val="700"/>
              </a:spcBef>
              <a:spcAft>
                <a:spcPts val="0"/>
              </a:spcAft>
              <a:buNone/>
            </a:pPr>
            <a:r>
              <a:t/>
            </a:r>
            <a:endParaRPr/>
          </a:p>
        </p:txBody>
      </p:sp>
      <p:pic>
        <p:nvPicPr>
          <p:cNvPr id="101" name="Google Shape;101;p20" title="download (2).png"/>
          <p:cNvPicPr preferRelativeResize="0"/>
          <p:nvPr/>
        </p:nvPicPr>
        <p:blipFill>
          <a:blip r:embed="rId3">
            <a:alphaModFix/>
          </a:blip>
          <a:stretch>
            <a:fillRect/>
          </a:stretch>
        </p:blipFill>
        <p:spPr>
          <a:xfrm>
            <a:off x="645800" y="616552"/>
            <a:ext cx="7852402" cy="417845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265500" y="1733850"/>
            <a:ext cx="40452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Conclusions</a:t>
            </a:r>
            <a:endParaRPr/>
          </a:p>
        </p:txBody>
      </p:sp>
      <p:sp>
        <p:nvSpPr>
          <p:cNvPr id="107" name="Google Shape;107;p21"/>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600"/>
              </a:spcBef>
              <a:spcAft>
                <a:spcPts val="0"/>
              </a:spcAft>
              <a:buNone/>
            </a:pPr>
            <a:r>
              <a:rPr lang="en">
                <a:latin typeface="Roboto"/>
                <a:ea typeface="Roboto"/>
                <a:cs typeface="Roboto"/>
                <a:sym typeface="Roboto"/>
              </a:rPr>
              <a:t>Valued customer profile</a:t>
            </a:r>
            <a:endParaRPr>
              <a:latin typeface="Roboto"/>
              <a:ea typeface="Roboto"/>
              <a:cs typeface="Roboto"/>
              <a:sym typeface="Roboto"/>
            </a:endParaRPr>
          </a:p>
          <a:p>
            <a:pPr indent="-342900" lvl="0" marL="457200" rtl="0" algn="l">
              <a:spcBef>
                <a:spcPts val="600"/>
              </a:spcBef>
              <a:spcAft>
                <a:spcPts val="0"/>
              </a:spcAft>
              <a:buClr>
                <a:schemeClr val="lt1"/>
              </a:buClr>
              <a:buSzPts val="1800"/>
              <a:buFont typeface="Roboto"/>
              <a:buChar char="●"/>
            </a:pPr>
            <a:r>
              <a:rPr lang="en">
                <a:latin typeface="Roboto"/>
                <a:ea typeface="Roboto"/>
                <a:cs typeface="Roboto"/>
                <a:sym typeface="Roboto"/>
              </a:rPr>
              <a:t>Age: 50</a:t>
            </a:r>
            <a:endParaRPr>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a:latin typeface="Roboto"/>
                <a:ea typeface="Roboto"/>
                <a:cs typeface="Roboto"/>
                <a:sym typeface="Roboto"/>
              </a:rPr>
              <a:t>Children at home: 0</a:t>
            </a:r>
            <a:endParaRPr>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a:latin typeface="Roboto"/>
                <a:ea typeface="Roboto"/>
                <a:cs typeface="Roboto"/>
                <a:sym typeface="Roboto"/>
              </a:rPr>
              <a:t>Income: 80 000$</a:t>
            </a:r>
            <a:endParaRPr>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a:latin typeface="Roboto"/>
                <a:ea typeface="Roboto"/>
                <a:cs typeface="Roboto"/>
                <a:sym typeface="Roboto"/>
              </a:rPr>
              <a:t>Education: Graduation or higher</a:t>
            </a:r>
            <a:endParaRPr>
              <a:latin typeface="Roboto"/>
              <a:ea typeface="Roboto"/>
              <a:cs typeface="Roboto"/>
              <a:sym typeface="Roboto"/>
            </a:endParaRPr>
          </a:p>
          <a:p>
            <a:pPr indent="-342900" lvl="0" marL="457200" rtl="0" algn="l">
              <a:spcBef>
                <a:spcPts val="0"/>
              </a:spcBef>
              <a:spcAft>
                <a:spcPts val="0"/>
              </a:spcAft>
              <a:buClr>
                <a:schemeClr val="lt1"/>
              </a:buClr>
              <a:buSzPts val="1800"/>
              <a:buFont typeface="Roboto"/>
              <a:buChar char="●"/>
            </a:pPr>
            <a:r>
              <a:rPr lang="en">
                <a:latin typeface="Roboto"/>
                <a:ea typeface="Roboto"/>
                <a:cs typeface="Roboto"/>
                <a:sym typeface="Roboto"/>
              </a:rPr>
              <a:t>Marital status: мarried or together аnd a little less single</a:t>
            </a:r>
            <a:endParaRPr>
              <a:latin typeface="Roboto"/>
              <a:ea typeface="Roboto"/>
              <a:cs typeface="Roboto"/>
              <a:sym typeface="Roboto"/>
            </a:endParaRPr>
          </a:p>
          <a:p>
            <a:pPr indent="0" lvl="0" marL="457200" rtl="0" algn="l">
              <a:spcBef>
                <a:spcPts val="600"/>
              </a:spcBef>
              <a:spcAft>
                <a:spcPts val="600"/>
              </a:spcAft>
              <a:buNone/>
            </a:pPr>
            <a:r>
              <a:t/>
            </a:r>
            <a:endParaRPr sz="170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