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Average"/>
      <p:regular r:id="rId24"/>
    </p:embeddedFont>
    <p:embeddedFont>
      <p:font typeface="Oswald"/>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verage-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swald-bold.fntdata"/><Relationship Id="rId25"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66779f4cd8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66779f4cd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66779f4cd8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66779f4cd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66779f4cd8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66779f4cd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66779f4cd8_0_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66779f4cd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66779f4cd8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66779f4cd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66779f4cd8_0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66779f4cd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66779f4cd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66779f4cd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66779f4cd8_0_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66779f4cd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66779f4cd8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66779f4cd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66779f4cd8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66779f4cd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66779f4cd8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66779f4cd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66779f4cd8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66779f4cd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Customers segmentation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September 30, 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lnSpc>
                <a:spcPct val="115000"/>
              </a:lnSpc>
              <a:spcBef>
                <a:spcPts val="700"/>
              </a:spcBef>
              <a:spcAft>
                <a:spcPts val="0"/>
              </a:spcAft>
              <a:buNone/>
            </a:pPr>
            <a:r>
              <a:rPr b="1" lang="en" sz="2900">
                <a:highlight>
                  <a:schemeClr val="lt2"/>
                </a:highlight>
                <a:latin typeface="Arial"/>
                <a:ea typeface="Arial"/>
                <a:cs typeface="Arial"/>
                <a:sym typeface="Arial"/>
              </a:rPr>
              <a:t>Customers by number of purchases</a:t>
            </a:r>
            <a:endParaRPr b="1" sz="2900">
              <a:highlight>
                <a:schemeClr val="lt2"/>
              </a:highlight>
              <a:latin typeface="Arial"/>
              <a:ea typeface="Arial"/>
              <a:cs typeface="Arial"/>
              <a:sym typeface="Arial"/>
            </a:endParaRPr>
          </a:p>
          <a:p>
            <a:pPr indent="0" lvl="0" marL="0" rtl="0" algn="l">
              <a:spcBef>
                <a:spcPts val="700"/>
              </a:spcBef>
              <a:spcAft>
                <a:spcPts val="0"/>
              </a:spcAft>
              <a:buNone/>
            </a:pPr>
            <a:r>
              <a:t/>
            </a:r>
            <a:endParaRPr b="1" sz="4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lnSpc>
                <a:spcPct val="115000"/>
              </a:lnSpc>
              <a:spcBef>
                <a:spcPts val="700"/>
              </a:spcBef>
              <a:spcAft>
                <a:spcPts val="0"/>
              </a:spcAft>
              <a:buNone/>
            </a:pPr>
            <a:r>
              <a:t/>
            </a:r>
            <a:endParaRPr b="1" sz="2900">
              <a:highlight>
                <a:schemeClr val="lt2"/>
              </a:highlight>
              <a:latin typeface="Arial"/>
              <a:ea typeface="Arial"/>
              <a:cs typeface="Arial"/>
              <a:sym typeface="Arial"/>
            </a:endParaRPr>
          </a:p>
          <a:p>
            <a:pPr indent="0" lvl="0" marL="0" rtl="0" algn="l">
              <a:spcBef>
                <a:spcPts val="700"/>
              </a:spcBef>
              <a:spcAft>
                <a:spcPts val="0"/>
              </a:spcAft>
              <a:buNone/>
            </a:pPr>
            <a:r>
              <a:t/>
            </a:r>
            <a:endParaRPr b="1" sz="4200"/>
          </a:p>
        </p:txBody>
      </p:sp>
      <p:pic>
        <p:nvPicPr>
          <p:cNvPr id="134" name="Google Shape;134;p23"/>
          <p:cNvPicPr preferRelativeResize="0"/>
          <p:nvPr/>
        </p:nvPicPr>
        <p:blipFill>
          <a:blip r:embed="rId3">
            <a:alphaModFix/>
          </a:blip>
          <a:stretch>
            <a:fillRect/>
          </a:stretch>
        </p:blipFill>
        <p:spPr>
          <a:xfrm>
            <a:off x="363138" y="1024350"/>
            <a:ext cx="8417724" cy="3308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671250" y="547700"/>
            <a:ext cx="7852200" cy="40362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rPr lang="en" sz="2200">
                <a:highlight>
                  <a:schemeClr val="lt1"/>
                </a:highlight>
                <a:latin typeface="Arial"/>
                <a:ea typeface="Arial"/>
                <a:cs typeface="Arial"/>
                <a:sym typeface="Arial"/>
              </a:rPr>
              <a:t>A significant share of customers falls into this category (commonly 40–60% in retail).</a:t>
            </a:r>
            <a:endParaRPr sz="2200">
              <a:highlight>
                <a:schemeClr val="lt1"/>
              </a:highlight>
              <a:latin typeface="Arial"/>
              <a:ea typeface="Arial"/>
              <a:cs typeface="Arial"/>
              <a:sym typeface="Arial"/>
            </a:endParaRPr>
          </a:p>
          <a:p>
            <a:pPr indent="0" lvl="0" marL="0" rtl="0" algn="l">
              <a:lnSpc>
                <a:spcPct val="115000"/>
              </a:lnSpc>
              <a:spcBef>
                <a:spcPts val="600"/>
              </a:spcBef>
              <a:spcAft>
                <a:spcPts val="0"/>
              </a:spcAft>
              <a:buNone/>
            </a:pPr>
            <a:r>
              <a:rPr lang="en" sz="2200">
                <a:highlight>
                  <a:schemeClr val="lt1"/>
                </a:highlight>
                <a:latin typeface="Arial"/>
                <a:ea typeface="Arial"/>
                <a:cs typeface="Arial"/>
                <a:sym typeface="Arial"/>
              </a:rPr>
              <a:t>This is a critical group for customer retention strategies.</a:t>
            </a:r>
            <a:endParaRPr sz="2200">
              <a:highlight>
                <a:schemeClr val="lt1"/>
              </a:highlight>
              <a:latin typeface="Arial"/>
              <a:ea typeface="Arial"/>
              <a:cs typeface="Arial"/>
              <a:sym typeface="Arial"/>
            </a:endParaRPr>
          </a:p>
          <a:p>
            <a:pPr indent="0" lvl="0" marL="0" rtl="0" algn="l">
              <a:lnSpc>
                <a:spcPct val="115000"/>
              </a:lnSpc>
              <a:spcBef>
                <a:spcPts val="600"/>
              </a:spcBef>
              <a:spcAft>
                <a:spcPts val="0"/>
              </a:spcAft>
              <a:buNone/>
            </a:pPr>
            <a:r>
              <a:rPr lang="en" sz="2200">
                <a:highlight>
                  <a:schemeClr val="lt1"/>
                </a:highlight>
                <a:latin typeface="Arial"/>
                <a:ea typeface="Arial"/>
                <a:cs typeface="Arial"/>
                <a:sym typeface="Arial"/>
              </a:rPr>
              <a:t>Conclusion: A high percentage of one-time buyers suggests challenges with repeat sales and indicates room for retention improvement.</a:t>
            </a:r>
            <a:endParaRPr sz="2200">
              <a:highlight>
                <a:schemeClr val="lt1"/>
              </a:highlight>
              <a:latin typeface="Arial"/>
              <a:ea typeface="Arial"/>
              <a:cs typeface="Arial"/>
              <a:sym typeface="Arial"/>
            </a:endParaRPr>
          </a:p>
          <a:p>
            <a:pPr indent="0" lvl="0" marL="0" rtl="0" algn="l">
              <a:lnSpc>
                <a:spcPct val="115000"/>
              </a:lnSpc>
              <a:spcBef>
                <a:spcPts val="600"/>
              </a:spcBef>
              <a:spcAft>
                <a:spcPts val="0"/>
              </a:spcAft>
              <a:buNone/>
            </a:pPr>
            <a:r>
              <a:t/>
            </a:r>
            <a:endParaRPr sz="2200">
              <a:highlight>
                <a:schemeClr val="dk1"/>
              </a:highlight>
              <a:latin typeface="Arial"/>
              <a:ea typeface="Arial"/>
              <a:cs typeface="Arial"/>
              <a:sym typeface="Arial"/>
            </a:endParaRPr>
          </a:p>
          <a:p>
            <a:pPr indent="0" lvl="0" marL="0" rtl="0" algn="l">
              <a:lnSpc>
                <a:spcPct val="115000"/>
              </a:lnSpc>
              <a:spcBef>
                <a:spcPts val="600"/>
              </a:spcBef>
              <a:spcAft>
                <a:spcPts val="0"/>
              </a:spcAft>
              <a:buNone/>
            </a:pPr>
            <a:r>
              <a:t/>
            </a:r>
            <a:endParaRPr sz="2200">
              <a:highlight>
                <a:schemeClr val="lt1"/>
              </a:highlight>
              <a:latin typeface="Arial"/>
              <a:ea typeface="Arial"/>
              <a:cs typeface="Arial"/>
              <a:sym typeface="Arial"/>
            </a:endParaRPr>
          </a:p>
          <a:p>
            <a:pPr indent="0" lvl="0" marL="0" rtl="0" algn="ctr">
              <a:spcBef>
                <a:spcPts val="600"/>
              </a:spcBef>
              <a:spcAft>
                <a:spcPts val="0"/>
              </a:spcAft>
              <a:buNone/>
            </a:pPr>
            <a:r>
              <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lnSpc>
                <a:spcPct val="115000"/>
              </a:lnSpc>
              <a:spcBef>
                <a:spcPts val="700"/>
              </a:spcBef>
              <a:spcAft>
                <a:spcPts val="0"/>
              </a:spcAft>
              <a:buNone/>
            </a:pPr>
            <a:r>
              <a:rPr b="1" lang="en" sz="2900">
                <a:highlight>
                  <a:schemeClr val="lt2"/>
                </a:highlight>
                <a:latin typeface="Arial"/>
                <a:ea typeface="Arial"/>
                <a:cs typeface="Arial"/>
                <a:sym typeface="Arial"/>
              </a:rPr>
              <a:t>Most commonly purchased products pair</a:t>
            </a:r>
            <a:endParaRPr b="1" sz="2900">
              <a:highlight>
                <a:schemeClr val="lt2"/>
              </a:highlight>
              <a:latin typeface="Arial"/>
              <a:ea typeface="Arial"/>
              <a:cs typeface="Arial"/>
              <a:sym typeface="Arial"/>
            </a:endParaRPr>
          </a:p>
          <a:p>
            <a:pPr indent="0" lvl="0" marL="0" rtl="0" algn="l">
              <a:spcBef>
                <a:spcPts val="700"/>
              </a:spcBef>
              <a:spcAft>
                <a:spcPts val="0"/>
              </a:spcAft>
              <a:buNone/>
            </a:pPr>
            <a:r>
              <a:t/>
            </a:r>
            <a:endParaRPr b="1" sz="4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lnSpc>
                <a:spcPct val="115000"/>
              </a:lnSpc>
              <a:spcBef>
                <a:spcPts val="700"/>
              </a:spcBef>
              <a:spcAft>
                <a:spcPts val="0"/>
              </a:spcAft>
              <a:buNone/>
            </a:pPr>
            <a:r>
              <a:t/>
            </a:r>
            <a:endParaRPr b="1" sz="2900">
              <a:highlight>
                <a:schemeClr val="lt2"/>
              </a:highlight>
              <a:latin typeface="Arial"/>
              <a:ea typeface="Arial"/>
              <a:cs typeface="Arial"/>
              <a:sym typeface="Arial"/>
            </a:endParaRPr>
          </a:p>
          <a:p>
            <a:pPr indent="0" lvl="0" marL="0" rtl="0" algn="l">
              <a:spcBef>
                <a:spcPts val="700"/>
              </a:spcBef>
              <a:spcAft>
                <a:spcPts val="0"/>
              </a:spcAft>
              <a:buNone/>
            </a:pPr>
            <a:r>
              <a:t/>
            </a:r>
            <a:endParaRPr b="1" sz="4200"/>
          </a:p>
        </p:txBody>
      </p:sp>
      <p:pic>
        <p:nvPicPr>
          <p:cNvPr id="150" name="Google Shape;150;p26"/>
          <p:cNvPicPr preferRelativeResize="0"/>
          <p:nvPr/>
        </p:nvPicPr>
        <p:blipFill>
          <a:blip r:embed="rId3">
            <a:alphaModFix/>
          </a:blip>
          <a:stretch>
            <a:fillRect/>
          </a:stretch>
        </p:blipFill>
        <p:spPr>
          <a:xfrm>
            <a:off x="297675" y="406050"/>
            <a:ext cx="8662800" cy="4331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671250" y="547700"/>
            <a:ext cx="7852200" cy="40362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rPr lang="en" sz="2200">
                <a:highlight>
                  <a:schemeClr val="lt1"/>
                </a:highlight>
                <a:latin typeface="Arial"/>
                <a:ea typeface="Arial"/>
                <a:cs typeface="Arial"/>
                <a:sym typeface="Arial"/>
              </a:rPr>
              <a:t>The top-20 pairs reveal strong associations between certain items.</a:t>
            </a:r>
            <a:endParaRPr sz="2200">
              <a:highlight>
                <a:schemeClr val="lt1"/>
              </a:highlight>
              <a:latin typeface="Arial"/>
              <a:ea typeface="Arial"/>
              <a:cs typeface="Arial"/>
              <a:sym typeface="Arial"/>
            </a:endParaRPr>
          </a:p>
          <a:p>
            <a:pPr indent="0" lvl="0" marL="0" rtl="0" algn="l">
              <a:lnSpc>
                <a:spcPct val="115000"/>
              </a:lnSpc>
              <a:spcBef>
                <a:spcPts val="600"/>
              </a:spcBef>
              <a:spcAft>
                <a:spcPts val="0"/>
              </a:spcAft>
              <a:buNone/>
            </a:pPr>
            <a:r>
              <a:rPr lang="en" sz="2200">
                <a:highlight>
                  <a:schemeClr val="lt1"/>
                </a:highlight>
                <a:latin typeface="Arial"/>
                <a:ea typeface="Arial"/>
                <a:cs typeface="Arial"/>
                <a:sym typeface="Arial"/>
              </a:rPr>
              <a:t>This knowledge can guide cross-selling and product placement strategies.</a:t>
            </a:r>
            <a:endParaRPr sz="2200">
              <a:highlight>
                <a:schemeClr val="lt1"/>
              </a:highlight>
              <a:latin typeface="Arial"/>
              <a:ea typeface="Arial"/>
              <a:cs typeface="Arial"/>
              <a:sym typeface="Arial"/>
            </a:endParaRPr>
          </a:p>
          <a:p>
            <a:pPr indent="0" lvl="0" marL="0" rtl="0" algn="l">
              <a:lnSpc>
                <a:spcPct val="115000"/>
              </a:lnSpc>
              <a:spcBef>
                <a:spcPts val="600"/>
              </a:spcBef>
              <a:spcAft>
                <a:spcPts val="0"/>
              </a:spcAft>
              <a:buNone/>
            </a:pPr>
            <a:r>
              <a:rPr lang="en" sz="2200">
                <a:highlight>
                  <a:schemeClr val="lt1"/>
                </a:highlight>
                <a:latin typeface="Arial"/>
                <a:ea typeface="Arial"/>
                <a:cs typeface="Arial"/>
                <a:sym typeface="Arial"/>
              </a:rPr>
              <a:t>Conclusion: Frequent co-purchases highlight natural product bundles and opportunities for recommendation systems.</a:t>
            </a:r>
            <a:endParaRPr sz="2200">
              <a:highlight>
                <a:schemeClr val="lt1"/>
              </a:highlight>
              <a:latin typeface="Arial"/>
              <a:ea typeface="Arial"/>
              <a:cs typeface="Arial"/>
              <a:sym typeface="Arial"/>
            </a:endParaRPr>
          </a:p>
          <a:p>
            <a:pPr indent="0" lvl="0" marL="0" rtl="0" algn="l">
              <a:lnSpc>
                <a:spcPct val="115000"/>
              </a:lnSpc>
              <a:spcBef>
                <a:spcPts val="600"/>
              </a:spcBef>
              <a:spcAft>
                <a:spcPts val="0"/>
              </a:spcAft>
              <a:buNone/>
            </a:pPr>
            <a:r>
              <a:t/>
            </a:r>
            <a:endParaRPr sz="2200">
              <a:highlight>
                <a:schemeClr val="lt1"/>
              </a:highlight>
              <a:latin typeface="Arial"/>
              <a:ea typeface="Arial"/>
              <a:cs typeface="Arial"/>
              <a:sym typeface="Arial"/>
            </a:endParaRPr>
          </a:p>
          <a:p>
            <a:pPr indent="0" lvl="0" marL="0" rtl="0" algn="l">
              <a:lnSpc>
                <a:spcPct val="115000"/>
              </a:lnSpc>
              <a:spcBef>
                <a:spcPts val="600"/>
              </a:spcBef>
              <a:spcAft>
                <a:spcPts val="0"/>
              </a:spcAft>
              <a:buNone/>
            </a:pPr>
            <a:r>
              <a:t/>
            </a:r>
            <a:endParaRPr sz="2200">
              <a:highlight>
                <a:schemeClr val="lt1"/>
              </a:highlight>
              <a:latin typeface="Arial"/>
              <a:ea typeface="Arial"/>
              <a:cs typeface="Arial"/>
              <a:sym typeface="Arial"/>
            </a:endParaRPr>
          </a:p>
          <a:p>
            <a:pPr indent="0" lvl="0" marL="0" rtl="0" algn="ctr">
              <a:spcBef>
                <a:spcPts val="600"/>
              </a:spcBef>
              <a:spcAft>
                <a:spcPts val="0"/>
              </a:spcAft>
              <a:buNone/>
            </a:pPr>
            <a:r>
              <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lnSpc>
                <a:spcPct val="115000"/>
              </a:lnSpc>
              <a:spcBef>
                <a:spcPts val="700"/>
              </a:spcBef>
              <a:spcAft>
                <a:spcPts val="0"/>
              </a:spcAft>
              <a:buNone/>
            </a:pPr>
            <a:r>
              <a:rPr b="1" lang="en" sz="2900">
                <a:highlight>
                  <a:schemeClr val="lt2"/>
                </a:highlight>
                <a:latin typeface="Arial"/>
                <a:ea typeface="Arial"/>
                <a:cs typeface="Arial"/>
                <a:sym typeface="Arial"/>
              </a:rPr>
              <a:t>Final dashboard</a:t>
            </a:r>
            <a:endParaRPr b="1" sz="2900">
              <a:highlight>
                <a:schemeClr val="lt2"/>
              </a:highlight>
              <a:latin typeface="Arial"/>
              <a:ea typeface="Arial"/>
              <a:cs typeface="Arial"/>
              <a:sym typeface="Arial"/>
            </a:endParaRPr>
          </a:p>
          <a:p>
            <a:pPr indent="0" lvl="0" marL="0" rtl="0" algn="l">
              <a:spcBef>
                <a:spcPts val="700"/>
              </a:spcBef>
              <a:spcAft>
                <a:spcPts val="0"/>
              </a:spcAft>
              <a:buNone/>
            </a:pPr>
            <a:r>
              <a:t/>
            </a:r>
            <a:endParaRPr b="1" sz="4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lnSpc>
                <a:spcPct val="115000"/>
              </a:lnSpc>
              <a:spcBef>
                <a:spcPts val="700"/>
              </a:spcBef>
              <a:spcAft>
                <a:spcPts val="0"/>
              </a:spcAft>
              <a:buNone/>
            </a:pPr>
            <a:r>
              <a:t/>
            </a:r>
            <a:endParaRPr b="1" sz="2900">
              <a:highlight>
                <a:schemeClr val="lt2"/>
              </a:highlight>
              <a:latin typeface="Arial"/>
              <a:ea typeface="Arial"/>
              <a:cs typeface="Arial"/>
              <a:sym typeface="Arial"/>
            </a:endParaRPr>
          </a:p>
          <a:p>
            <a:pPr indent="0" lvl="0" marL="0" rtl="0" algn="l">
              <a:spcBef>
                <a:spcPts val="700"/>
              </a:spcBef>
              <a:spcAft>
                <a:spcPts val="0"/>
              </a:spcAft>
              <a:buNone/>
            </a:pPr>
            <a:r>
              <a:t/>
            </a:r>
            <a:endParaRPr b="1" sz="4200"/>
          </a:p>
        </p:txBody>
      </p:sp>
      <p:pic>
        <p:nvPicPr>
          <p:cNvPr id="166" name="Google Shape;166;p29"/>
          <p:cNvPicPr preferRelativeResize="0"/>
          <p:nvPr/>
        </p:nvPicPr>
        <p:blipFill>
          <a:blip r:embed="rId3">
            <a:alphaModFix/>
          </a:blip>
          <a:stretch>
            <a:fillRect/>
          </a:stretch>
        </p:blipFill>
        <p:spPr>
          <a:xfrm>
            <a:off x="1587575" y="209087"/>
            <a:ext cx="5968830" cy="47253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Overall conclusions</a:t>
            </a:r>
            <a:endParaRPr/>
          </a:p>
        </p:txBody>
      </p:sp>
      <p:sp>
        <p:nvSpPr>
          <p:cNvPr id="172" name="Google Shape;172;p30"/>
          <p:cNvSpPr txBox="1"/>
          <p:nvPr>
            <p:ph idx="2" type="body"/>
          </p:nvPr>
        </p:nvSpPr>
        <p:spPr>
          <a:xfrm>
            <a:off x="4939500" y="273850"/>
            <a:ext cx="3837000" cy="42030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t/>
            </a:r>
            <a:endParaRPr sz="1700">
              <a:highlight>
                <a:schemeClr val="dk1"/>
              </a:highlight>
              <a:latin typeface="Arial"/>
              <a:ea typeface="Arial"/>
              <a:cs typeface="Arial"/>
              <a:sym typeface="Arial"/>
            </a:endParaRPr>
          </a:p>
          <a:p>
            <a:pPr indent="0" lvl="0" marL="0" rtl="0" algn="l">
              <a:spcBef>
                <a:spcPts val="600"/>
              </a:spcBef>
              <a:spcAft>
                <a:spcPts val="0"/>
              </a:spcAft>
              <a:buNone/>
            </a:pPr>
            <a:r>
              <a:rPr b="1" lang="en" sz="1700">
                <a:highlight>
                  <a:schemeClr val="dk1"/>
                </a:highlight>
                <a:latin typeface="Arial"/>
                <a:ea typeface="Arial"/>
                <a:cs typeface="Arial"/>
                <a:sym typeface="Arial"/>
              </a:rPr>
              <a:t>Sales are unevenly distributed: dominated by many small orders and a few very large ones.</a:t>
            </a:r>
            <a:endParaRPr b="1" sz="1700">
              <a:highlight>
                <a:schemeClr val="dk1"/>
              </a:highlight>
              <a:latin typeface="Arial"/>
              <a:ea typeface="Arial"/>
              <a:cs typeface="Arial"/>
              <a:sym typeface="Arial"/>
            </a:endParaRPr>
          </a:p>
          <a:p>
            <a:pPr indent="0" lvl="0" marL="0" rtl="0" algn="l">
              <a:spcBef>
                <a:spcPts val="600"/>
              </a:spcBef>
              <a:spcAft>
                <a:spcPts val="0"/>
              </a:spcAft>
              <a:buNone/>
            </a:pPr>
            <a:r>
              <a:rPr b="1" lang="en" sz="1700">
                <a:highlight>
                  <a:schemeClr val="dk1"/>
                </a:highlight>
                <a:latin typeface="Arial"/>
                <a:ea typeface="Arial"/>
                <a:cs typeface="Arial"/>
                <a:sym typeface="Arial"/>
              </a:rPr>
              <a:t>A large proportion of customers are one-time buyers → retention is a major growth opportunity.</a:t>
            </a:r>
            <a:endParaRPr b="1" sz="1700">
              <a:highlight>
                <a:schemeClr val="dk1"/>
              </a:highlight>
              <a:latin typeface="Arial"/>
              <a:ea typeface="Arial"/>
              <a:cs typeface="Arial"/>
              <a:sym typeface="Arial"/>
            </a:endParaRPr>
          </a:p>
          <a:p>
            <a:pPr indent="0" lvl="0" marL="0" rtl="0" algn="l">
              <a:spcBef>
                <a:spcPts val="600"/>
              </a:spcBef>
              <a:spcAft>
                <a:spcPts val="0"/>
              </a:spcAft>
              <a:buNone/>
            </a:pPr>
            <a:r>
              <a:rPr b="1" lang="en" sz="1700">
                <a:highlight>
                  <a:schemeClr val="dk1"/>
                </a:highlight>
                <a:latin typeface="Arial"/>
                <a:ea typeface="Arial"/>
                <a:cs typeface="Arial"/>
                <a:sym typeface="Arial"/>
              </a:rPr>
              <a:t>Strong product pairings exist → useful for cross-selling and recommendations.</a:t>
            </a:r>
            <a:endParaRPr b="1" sz="1700">
              <a:highlight>
                <a:schemeClr val="dk1"/>
              </a:highlight>
              <a:latin typeface="Arial"/>
              <a:ea typeface="Arial"/>
              <a:cs typeface="Arial"/>
              <a:sym typeface="Arial"/>
            </a:endParaRPr>
          </a:p>
          <a:p>
            <a:pPr indent="0" lvl="0" marL="0" rtl="0" algn="l">
              <a:spcBef>
                <a:spcPts val="600"/>
              </a:spcBef>
              <a:spcAft>
                <a:spcPts val="0"/>
              </a:spcAft>
              <a:buNone/>
            </a:pPr>
            <a:r>
              <a:rPr b="1" lang="en" sz="1700">
                <a:highlight>
                  <a:schemeClr val="dk1"/>
                </a:highlight>
                <a:latin typeface="Arial"/>
                <a:ea typeface="Arial"/>
                <a:cs typeface="Arial"/>
                <a:sym typeface="Arial"/>
              </a:rPr>
              <a:t>Customer segmentation by product diversity shows different shopping behaviors worth targeting separately.</a:t>
            </a:r>
            <a:endParaRPr b="1" sz="1700">
              <a:highlight>
                <a:schemeClr val="dk1"/>
              </a:highlight>
              <a:latin typeface="Arial"/>
              <a:ea typeface="Arial"/>
              <a:cs typeface="Arial"/>
              <a:sym typeface="Arial"/>
            </a:endParaRPr>
          </a:p>
          <a:p>
            <a:pPr indent="0" lvl="0" marL="457200" rtl="0" algn="l">
              <a:spcBef>
                <a:spcPts val="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000">
                <a:solidFill>
                  <a:srgbClr val="E3E3E3"/>
                </a:solidFill>
                <a:highlight>
                  <a:schemeClr val="lt1"/>
                </a:highlight>
                <a:latin typeface="Arial"/>
                <a:ea typeface="Arial"/>
                <a:cs typeface="Arial"/>
                <a:sym typeface="Arial"/>
              </a:rPr>
              <a:t>T</a:t>
            </a:r>
            <a:r>
              <a:rPr lang="en" sz="2100">
                <a:solidFill>
                  <a:srgbClr val="E3E3E3"/>
                </a:solidFill>
                <a:highlight>
                  <a:schemeClr val="lt1"/>
                </a:highlight>
                <a:latin typeface="Arial"/>
                <a:ea typeface="Arial"/>
                <a:cs typeface="Arial"/>
                <a:sym typeface="Arial"/>
              </a:rPr>
              <a:t>his project is an online retail data analysis using SQL and Python. The data is stored in an SQLite database, and queries are executed directly from Python with subsequent visualization of the results using the Plotly. The main goal of the project is to answer key business questions related to customer behavior and sales, and to present the findings in a clear, visual format.</a:t>
            </a:r>
            <a:endParaRPr sz="2700">
              <a:highlight>
                <a:schemeClr val="lt1"/>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E3E3E3"/>
                </a:solidFill>
                <a:highlight>
                  <a:schemeClr val="lt1"/>
                </a:highlight>
                <a:latin typeface="Arial"/>
                <a:ea typeface="Arial"/>
                <a:cs typeface="Arial"/>
                <a:sym typeface="Arial"/>
              </a:rPr>
              <a:t>Business questions addressed in this analysis</a:t>
            </a:r>
            <a:endParaRPr sz="4300">
              <a:highlight>
                <a:schemeClr val="lt1"/>
              </a:highlight>
            </a:endParaRPr>
          </a:p>
        </p:txBody>
      </p:sp>
      <p:grpSp>
        <p:nvGrpSpPr>
          <p:cNvPr id="72" name="Google Shape;72;p15"/>
          <p:cNvGrpSpPr/>
          <p:nvPr/>
        </p:nvGrpSpPr>
        <p:grpSpPr>
          <a:xfrm>
            <a:off x="431917" y="1304875"/>
            <a:ext cx="1954080" cy="3416400"/>
            <a:chOff x="431925" y="1304875"/>
            <a:chExt cx="2628925" cy="3416400"/>
          </a:xfrm>
        </p:grpSpPr>
        <p:sp>
          <p:nvSpPr>
            <p:cNvPr id="73" name="Google Shape;73;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5"/>
          <p:cNvSpPr txBox="1"/>
          <p:nvPr>
            <p:ph idx="4294967295" type="body"/>
          </p:nvPr>
        </p:nvSpPr>
        <p:spPr>
          <a:xfrm>
            <a:off x="431929" y="1304875"/>
            <a:ext cx="19542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Q</a:t>
            </a:r>
            <a:r>
              <a:rPr lang="en">
                <a:solidFill>
                  <a:schemeClr val="lt1"/>
                </a:solidFill>
              </a:rPr>
              <a:t> 1</a:t>
            </a:r>
            <a:endParaRPr>
              <a:solidFill>
                <a:schemeClr val="lt1"/>
              </a:solidFill>
            </a:endParaRPr>
          </a:p>
        </p:txBody>
      </p:sp>
      <p:sp>
        <p:nvSpPr>
          <p:cNvPr id="76" name="Google Shape;76;p15"/>
          <p:cNvSpPr txBox="1"/>
          <p:nvPr>
            <p:ph idx="4294967295" type="body"/>
          </p:nvPr>
        </p:nvSpPr>
        <p:spPr>
          <a:xfrm>
            <a:off x="431800" y="1850300"/>
            <a:ext cx="1954200" cy="2871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900">
                <a:solidFill>
                  <a:srgbClr val="E3E3E3"/>
                </a:solidFill>
                <a:highlight>
                  <a:schemeClr val="lt1"/>
                </a:highlight>
                <a:latin typeface="Arial"/>
                <a:ea typeface="Arial"/>
                <a:cs typeface="Arial"/>
                <a:sym typeface="Arial"/>
              </a:rPr>
              <a:t>What is the distribution of order values across all customers in the dataset?</a:t>
            </a:r>
            <a:endParaRPr sz="2300">
              <a:highlight>
                <a:schemeClr val="lt1"/>
              </a:highlight>
            </a:endParaRPr>
          </a:p>
        </p:txBody>
      </p:sp>
      <p:grpSp>
        <p:nvGrpSpPr>
          <p:cNvPr id="77" name="Google Shape;77;p15"/>
          <p:cNvGrpSpPr/>
          <p:nvPr/>
        </p:nvGrpSpPr>
        <p:grpSpPr>
          <a:xfrm>
            <a:off x="2588841" y="1304875"/>
            <a:ext cx="1877499" cy="3416400"/>
            <a:chOff x="3320450" y="1304875"/>
            <a:chExt cx="2632500" cy="3416400"/>
          </a:xfrm>
        </p:grpSpPr>
        <p:sp>
          <p:nvSpPr>
            <p:cNvPr id="78" name="Google Shape;78;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 name="Google Shape;80;p15"/>
          <p:cNvSpPr txBox="1"/>
          <p:nvPr>
            <p:ph idx="4294967295" type="body"/>
          </p:nvPr>
        </p:nvSpPr>
        <p:spPr>
          <a:xfrm>
            <a:off x="2638757" y="1304875"/>
            <a:ext cx="17793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Q</a:t>
            </a:r>
            <a:r>
              <a:rPr lang="en">
                <a:solidFill>
                  <a:schemeClr val="lt1"/>
                </a:solidFill>
              </a:rPr>
              <a:t> 2</a:t>
            </a:r>
            <a:endParaRPr>
              <a:solidFill>
                <a:schemeClr val="lt1"/>
              </a:solidFill>
            </a:endParaRPr>
          </a:p>
        </p:txBody>
      </p:sp>
      <p:sp>
        <p:nvSpPr>
          <p:cNvPr id="81" name="Google Shape;81;p15"/>
          <p:cNvSpPr txBox="1"/>
          <p:nvPr>
            <p:ph idx="4294967295" type="body"/>
          </p:nvPr>
        </p:nvSpPr>
        <p:spPr>
          <a:xfrm>
            <a:off x="2632640" y="1850300"/>
            <a:ext cx="17793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900">
                <a:solidFill>
                  <a:srgbClr val="E3E3E3"/>
                </a:solidFill>
                <a:highlight>
                  <a:schemeClr val="lt1"/>
                </a:highlight>
                <a:latin typeface="Arial"/>
                <a:ea typeface="Arial"/>
                <a:cs typeface="Arial"/>
                <a:sym typeface="Arial"/>
              </a:rPr>
              <a:t>How many unique products has each customer purchased?</a:t>
            </a:r>
            <a:endParaRPr sz="2300">
              <a:highlight>
                <a:schemeClr val="lt1"/>
              </a:highlight>
            </a:endParaRPr>
          </a:p>
        </p:txBody>
      </p:sp>
      <p:grpSp>
        <p:nvGrpSpPr>
          <p:cNvPr id="82" name="Google Shape;82;p15"/>
          <p:cNvGrpSpPr/>
          <p:nvPr/>
        </p:nvGrpSpPr>
        <p:grpSpPr>
          <a:xfrm>
            <a:off x="4669076" y="1304875"/>
            <a:ext cx="2062300" cy="3416400"/>
            <a:chOff x="6212550" y="1304875"/>
            <a:chExt cx="2632500" cy="3416400"/>
          </a:xfrm>
        </p:grpSpPr>
        <p:sp>
          <p:nvSpPr>
            <p:cNvPr id="83" name="Google Shape;83;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 name="Google Shape;85;p15"/>
          <p:cNvSpPr txBox="1"/>
          <p:nvPr>
            <p:ph idx="4294967295" type="body"/>
          </p:nvPr>
        </p:nvSpPr>
        <p:spPr>
          <a:xfrm>
            <a:off x="4716020" y="1304875"/>
            <a:ext cx="19542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Q</a:t>
            </a:r>
            <a:r>
              <a:rPr lang="en">
                <a:solidFill>
                  <a:schemeClr val="lt1"/>
                </a:solidFill>
              </a:rPr>
              <a:t> 3</a:t>
            </a:r>
            <a:endParaRPr>
              <a:solidFill>
                <a:schemeClr val="lt1"/>
              </a:solidFill>
            </a:endParaRPr>
          </a:p>
        </p:txBody>
      </p:sp>
      <p:sp>
        <p:nvSpPr>
          <p:cNvPr id="86" name="Google Shape;86;p15"/>
          <p:cNvSpPr txBox="1"/>
          <p:nvPr>
            <p:ph idx="4294967295" type="body"/>
          </p:nvPr>
        </p:nvSpPr>
        <p:spPr>
          <a:xfrm>
            <a:off x="4726929" y="1850300"/>
            <a:ext cx="1941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900">
                <a:solidFill>
                  <a:srgbClr val="E3E3E3"/>
                </a:solidFill>
                <a:highlight>
                  <a:schemeClr val="lt1"/>
                </a:highlight>
                <a:latin typeface="Arial"/>
                <a:ea typeface="Arial"/>
                <a:cs typeface="Arial"/>
                <a:sym typeface="Arial"/>
              </a:rPr>
              <a:t>How many customers have only made a single purchase from the company?</a:t>
            </a:r>
            <a:endParaRPr sz="2300">
              <a:highlight>
                <a:schemeClr val="lt1"/>
              </a:highlight>
            </a:endParaRPr>
          </a:p>
        </p:txBody>
      </p:sp>
      <p:grpSp>
        <p:nvGrpSpPr>
          <p:cNvPr id="87" name="Google Shape;87;p15"/>
          <p:cNvGrpSpPr/>
          <p:nvPr/>
        </p:nvGrpSpPr>
        <p:grpSpPr>
          <a:xfrm>
            <a:off x="6934101" y="1304875"/>
            <a:ext cx="2062301" cy="3416400"/>
            <a:chOff x="6212550" y="1304875"/>
            <a:chExt cx="2632500" cy="3416400"/>
          </a:xfrm>
        </p:grpSpPr>
        <p:sp>
          <p:nvSpPr>
            <p:cNvPr id="88" name="Google Shape;88;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5"/>
          <p:cNvSpPr txBox="1"/>
          <p:nvPr>
            <p:ph idx="4294967295" type="body"/>
          </p:nvPr>
        </p:nvSpPr>
        <p:spPr>
          <a:xfrm>
            <a:off x="6981045" y="1304875"/>
            <a:ext cx="19542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Q</a:t>
            </a:r>
            <a:r>
              <a:rPr lang="en">
                <a:solidFill>
                  <a:schemeClr val="lt1"/>
                </a:solidFill>
              </a:rPr>
              <a:t> 4</a:t>
            </a:r>
            <a:endParaRPr>
              <a:solidFill>
                <a:schemeClr val="lt1"/>
              </a:solidFill>
            </a:endParaRPr>
          </a:p>
        </p:txBody>
      </p:sp>
      <p:sp>
        <p:nvSpPr>
          <p:cNvPr id="91" name="Google Shape;91;p15"/>
          <p:cNvSpPr txBox="1"/>
          <p:nvPr>
            <p:ph idx="4294967295" type="body"/>
          </p:nvPr>
        </p:nvSpPr>
        <p:spPr>
          <a:xfrm>
            <a:off x="6991954" y="1850300"/>
            <a:ext cx="1941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900">
                <a:solidFill>
                  <a:srgbClr val="E3E3E3"/>
                </a:solidFill>
                <a:highlight>
                  <a:schemeClr val="lt1"/>
                </a:highlight>
                <a:latin typeface="Arial"/>
                <a:ea typeface="Arial"/>
                <a:cs typeface="Arial"/>
                <a:sym typeface="Arial"/>
              </a:rPr>
              <a:t>Which products are most commonly purchased together by customers in the dataset?</a:t>
            </a:r>
            <a:endParaRPr sz="3000">
              <a:highlight>
                <a:schemeClr val="lt1"/>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lnSpc>
                <a:spcPct val="115000"/>
              </a:lnSpc>
              <a:spcBef>
                <a:spcPts val="700"/>
              </a:spcBef>
              <a:spcAft>
                <a:spcPts val="0"/>
              </a:spcAft>
              <a:buNone/>
            </a:pPr>
            <a:r>
              <a:rPr b="1" lang="en" sz="2900">
                <a:highlight>
                  <a:schemeClr val="lt2"/>
                </a:highlight>
                <a:latin typeface="Arial"/>
                <a:ea typeface="Arial"/>
                <a:cs typeface="Arial"/>
                <a:sym typeface="Arial"/>
              </a:rPr>
              <a:t>Distribution of order values across all customers</a:t>
            </a:r>
            <a:endParaRPr b="1" sz="2900">
              <a:highlight>
                <a:schemeClr val="lt2"/>
              </a:highlight>
              <a:latin typeface="Arial"/>
              <a:ea typeface="Arial"/>
              <a:cs typeface="Arial"/>
              <a:sym typeface="Arial"/>
            </a:endParaRPr>
          </a:p>
          <a:p>
            <a:pPr indent="0" lvl="0" marL="0" rtl="0" algn="l">
              <a:spcBef>
                <a:spcPts val="700"/>
              </a:spcBef>
              <a:spcAft>
                <a:spcPts val="0"/>
              </a:spcAft>
              <a:buNone/>
            </a:pPr>
            <a:r>
              <a:t/>
            </a:r>
            <a:endParaRPr b="1" sz="4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lnSpc>
                <a:spcPct val="115000"/>
              </a:lnSpc>
              <a:spcBef>
                <a:spcPts val="700"/>
              </a:spcBef>
              <a:spcAft>
                <a:spcPts val="0"/>
              </a:spcAft>
              <a:buNone/>
            </a:pPr>
            <a:r>
              <a:t/>
            </a:r>
            <a:endParaRPr b="1" sz="2900">
              <a:highlight>
                <a:schemeClr val="lt2"/>
              </a:highlight>
              <a:latin typeface="Arial"/>
              <a:ea typeface="Arial"/>
              <a:cs typeface="Arial"/>
              <a:sym typeface="Arial"/>
            </a:endParaRPr>
          </a:p>
          <a:p>
            <a:pPr indent="0" lvl="0" marL="0" rtl="0" algn="l">
              <a:spcBef>
                <a:spcPts val="700"/>
              </a:spcBef>
              <a:spcAft>
                <a:spcPts val="0"/>
              </a:spcAft>
              <a:buNone/>
            </a:pPr>
            <a:r>
              <a:t/>
            </a:r>
            <a:endParaRPr b="1" sz="4200"/>
          </a:p>
        </p:txBody>
      </p:sp>
      <p:pic>
        <p:nvPicPr>
          <p:cNvPr id="102" name="Google Shape;102;p17"/>
          <p:cNvPicPr preferRelativeResize="0"/>
          <p:nvPr/>
        </p:nvPicPr>
        <p:blipFill>
          <a:blip r:embed="rId3">
            <a:alphaModFix/>
          </a:blip>
          <a:stretch>
            <a:fillRect/>
          </a:stretch>
        </p:blipFill>
        <p:spPr>
          <a:xfrm>
            <a:off x="428625" y="345275"/>
            <a:ext cx="8479626" cy="4476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671250" y="547700"/>
            <a:ext cx="7852200" cy="40362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rPr lang="en" sz="2200">
                <a:highlight>
                  <a:schemeClr val="lt1"/>
                </a:highlight>
                <a:latin typeface="Arial"/>
                <a:ea typeface="Arial"/>
                <a:cs typeface="Arial"/>
                <a:sym typeface="Arial"/>
              </a:rPr>
              <a:t>The range is highly skewed: most orders are small, but there are a few very large ones.</a:t>
            </a:r>
            <a:endParaRPr sz="2200">
              <a:highlight>
                <a:schemeClr val="lt1"/>
              </a:highlight>
              <a:latin typeface="Arial"/>
              <a:ea typeface="Arial"/>
              <a:cs typeface="Arial"/>
              <a:sym typeface="Arial"/>
            </a:endParaRPr>
          </a:p>
          <a:p>
            <a:pPr indent="0" lvl="0" marL="0" rtl="0" algn="l">
              <a:lnSpc>
                <a:spcPct val="115000"/>
              </a:lnSpc>
              <a:spcBef>
                <a:spcPts val="600"/>
              </a:spcBef>
              <a:spcAft>
                <a:spcPts val="0"/>
              </a:spcAft>
              <a:buNone/>
            </a:pPr>
            <a:r>
              <a:rPr lang="en" sz="2200">
                <a:highlight>
                  <a:schemeClr val="lt1"/>
                </a:highlight>
                <a:latin typeface="Arial"/>
                <a:ea typeface="Arial"/>
                <a:cs typeface="Arial"/>
                <a:sym typeface="Arial"/>
              </a:rPr>
              <a:t>Outliers (extremely large orders) likely represent wholesale or corporate clients.</a:t>
            </a:r>
            <a:endParaRPr sz="2200">
              <a:highlight>
                <a:schemeClr val="lt1"/>
              </a:highlight>
              <a:latin typeface="Arial"/>
              <a:ea typeface="Arial"/>
              <a:cs typeface="Arial"/>
              <a:sym typeface="Arial"/>
            </a:endParaRPr>
          </a:p>
          <a:p>
            <a:pPr indent="0" lvl="0" marL="0" rtl="0" algn="l">
              <a:lnSpc>
                <a:spcPct val="115000"/>
              </a:lnSpc>
              <a:spcBef>
                <a:spcPts val="600"/>
              </a:spcBef>
              <a:spcAft>
                <a:spcPts val="0"/>
              </a:spcAft>
              <a:buNone/>
            </a:pPr>
            <a:r>
              <a:rPr lang="en" sz="2200">
                <a:highlight>
                  <a:schemeClr val="lt1"/>
                </a:highlight>
                <a:latin typeface="Arial"/>
                <a:ea typeface="Arial"/>
                <a:cs typeface="Arial"/>
                <a:sym typeface="Arial"/>
              </a:rPr>
              <a:t>The histogram/boxplot shows a strong long-tail distribution.</a:t>
            </a:r>
            <a:endParaRPr sz="2200">
              <a:highlight>
                <a:schemeClr val="lt1"/>
              </a:highlight>
              <a:latin typeface="Arial"/>
              <a:ea typeface="Arial"/>
              <a:cs typeface="Arial"/>
              <a:sym typeface="Arial"/>
            </a:endParaRPr>
          </a:p>
          <a:p>
            <a:pPr indent="0" lvl="0" marL="0" rtl="0" algn="l">
              <a:lnSpc>
                <a:spcPct val="115000"/>
              </a:lnSpc>
              <a:spcBef>
                <a:spcPts val="600"/>
              </a:spcBef>
              <a:spcAft>
                <a:spcPts val="0"/>
              </a:spcAft>
              <a:buNone/>
            </a:pPr>
            <a:r>
              <a:rPr lang="en" sz="2200">
                <a:highlight>
                  <a:schemeClr val="lt1"/>
                </a:highlight>
                <a:latin typeface="Arial"/>
                <a:ea typeface="Arial"/>
                <a:cs typeface="Arial"/>
                <a:sym typeface="Arial"/>
              </a:rPr>
              <a:t>Conclusion: Sales follow a long-tail pattern — a small number of large orders significantly impact total revenue.</a:t>
            </a:r>
            <a:endParaRPr sz="2200">
              <a:highlight>
                <a:schemeClr val="lt1"/>
              </a:highlight>
              <a:latin typeface="Arial"/>
              <a:ea typeface="Arial"/>
              <a:cs typeface="Arial"/>
              <a:sym typeface="Arial"/>
            </a:endParaRPr>
          </a:p>
          <a:p>
            <a:pPr indent="0" lvl="0" marL="0" rtl="0" algn="ctr">
              <a:spcBef>
                <a:spcPts val="600"/>
              </a:spcBef>
              <a:spcAft>
                <a:spcPts val="0"/>
              </a:spcAft>
              <a:buNone/>
            </a:pPr>
            <a:r>
              <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lnSpc>
                <a:spcPct val="115000"/>
              </a:lnSpc>
              <a:spcBef>
                <a:spcPts val="700"/>
              </a:spcBef>
              <a:spcAft>
                <a:spcPts val="0"/>
              </a:spcAft>
              <a:buNone/>
            </a:pPr>
            <a:r>
              <a:rPr b="1" lang="en" sz="2900">
                <a:highlight>
                  <a:schemeClr val="lt2"/>
                </a:highlight>
                <a:latin typeface="Arial"/>
                <a:ea typeface="Arial"/>
                <a:cs typeface="Arial"/>
                <a:sym typeface="Arial"/>
              </a:rPr>
              <a:t>Number of unique products purchased by customers</a:t>
            </a:r>
            <a:endParaRPr b="1" sz="2900">
              <a:highlight>
                <a:schemeClr val="lt2"/>
              </a:highlight>
              <a:latin typeface="Arial"/>
              <a:ea typeface="Arial"/>
              <a:cs typeface="Arial"/>
              <a:sym typeface="Arial"/>
            </a:endParaRPr>
          </a:p>
          <a:p>
            <a:pPr indent="0" lvl="0" marL="0" rtl="0" algn="l">
              <a:spcBef>
                <a:spcPts val="700"/>
              </a:spcBef>
              <a:spcAft>
                <a:spcPts val="0"/>
              </a:spcAft>
              <a:buNone/>
            </a:pPr>
            <a:r>
              <a:t/>
            </a:r>
            <a:endParaRPr b="1" sz="4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lnSpc>
                <a:spcPct val="115000"/>
              </a:lnSpc>
              <a:spcBef>
                <a:spcPts val="700"/>
              </a:spcBef>
              <a:spcAft>
                <a:spcPts val="0"/>
              </a:spcAft>
              <a:buNone/>
            </a:pPr>
            <a:r>
              <a:t/>
            </a:r>
            <a:endParaRPr b="1" sz="2900">
              <a:highlight>
                <a:schemeClr val="lt2"/>
              </a:highlight>
              <a:latin typeface="Arial"/>
              <a:ea typeface="Arial"/>
              <a:cs typeface="Arial"/>
              <a:sym typeface="Arial"/>
            </a:endParaRPr>
          </a:p>
          <a:p>
            <a:pPr indent="0" lvl="0" marL="0" rtl="0" algn="l">
              <a:spcBef>
                <a:spcPts val="700"/>
              </a:spcBef>
              <a:spcAft>
                <a:spcPts val="0"/>
              </a:spcAft>
              <a:buNone/>
            </a:pPr>
            <a:r>
              <a:t/>
            </a:r>
            <a:endParaRPr b="1" sz="4200"/>
          </a:p>
        </p:txBody>
      </p:sp>
      <p:pic>
        <p:nvPicPr>
          <p:cNvPr id="118" name="Google Shape;118;p20"/>
          <p:cNvPicPr preferRelativeResize="0"/>
          <p:nvPr/>
        </p:nvPicPr>
        <p:blipFill>
          <a:blip r:embed="rId3">
            <a:alphaModFix/>
          </a:blip>
          <a:stretch>
            <a:fillRect/>
          </a:stretch>
        </p:blipFill>
        <p:spPr>
          <a:xfrm>
            <a:off x="202400" y="214325"/>
            <a:ext cx="8751099" cy="4655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671250" y="547700"/>
            <a:ext cx="7852200" cy="4036200"/>
          </a:xfrm>
          <a:prstGeom prst="rect">
            <a:avLst/>
          </a:prstGeom>
        </p:spPr>
        <p:txBody>
          <a:bodyPr anchorCtr="0" anchor="ctr" bIns="91425" lIns="91425" spcFirstLastPara="1" rIns="91425" wrap="square" tIns="91425">
            <a:noAutofit/>
          </a:bodyPr>
          <a:lstStyle/>
          <a:p>
            <a:pPr indent="0" lvl="0" marL="0" rtl="0" algn="l">
              <a:lnSpc>
                <a:spcPct val="115000"/>
              </a:lnSpc>
              <a:spcBef>
                <a:spcPts val="600"/>
              </a:spcBef>
              <a:spcAft>
                <a:spcPts val="0"/>
              </a:spcAft>
              <a:buNone/>
            </a:pPr>
            <a:r>
              <a:rPr lang="en" sz="2200">
                <a:highlight>
                  <a:schemeClr val="lt1"/>
                </a:highlight>
                <a:latin typeface="Arial"/>
                <a:ea typeface="Arial"/>
                <a:cs typeface="Arial"/>
                <a:sym typeface="Arial"/>
              </a:rPr>
              <a:t>Most customers purchase only a small number of distinct products (1–10).</a:t>
            </a:r>
            <a:endParaRPr sz="2200">
              <a:highlight>
                <a:schemeClr val="lt1"/>
              </a:highlight>
              <a:latin typeface="Arial"/>
              <a:ea typeface="Arial"/>
              <a:cs typeface="Arial"/>
              <a:sym typeface="Arial"/>
            </a:endParaRPr>
          </a:p>
          <a:p>
            <a:pPr indent="0" lvl="0" marL="0" rtl="0" algn="l">
              <a:lnSpc>
                <a:spcPct val="115000"/>
              </a:lnSpc>
              <a:spcBef>
                <a:spcPts val="600"/>
              </a:spcBef>
              <a:spcAft>
                <a:spcPts val="0"/>
              </a:spcAft>
              <a:buNone/>
            </a:pPr>
            <a:r>
              <a:rPr lang="en" sz="2200">
                <a:highlight>
                  <a:schemeClr val="lt1"/>
                </a:highlight>
                <a:latin typeface="Arial"/>
                <a:ea typeface="Arial"/>
                <a:cs typeface="Arial"/>
                <a:sym typeface="Arial"/>
              </a:rPr>
              <a:t>A smaller group of customers buy a wide variety of products (tens or even hundreds).</a:t>
            </a:r>
            <a:endParaRPr sz="2200">
              <a:highlight>
                <a:schemeClr val="lt1"/>
              </a:highlight>
              <a:latin typeface="Arial"/>
              <a:ea typeface="Arial"/>
              <a:cs typeface="Arial"/>
              <a:sym typeface="Arial"/>
            </a:endParaRPr>
          </a:p>
          <a:p>
            <a:pPr indent="0" lvl="0" marL="0" rtl="0" algn="l">
              <a:lnSpc>
                <a:spcPct val="115000"/>
              </a:lnSpc>
              <a:spcBef>
                <a:spcPts val="600"/>
              </a:spcBef>
              <a:spcAft>
                <a:spcPts val="0"/>
              </a:spcAft>
              <a:buNone/>
            </a:pPr>
            <a:r>
              <a:rPr lang="en" sz="2200">
                <a:highlight>
                  <a:schemeClr val="lt1"/>
                </a:highlight>
                <a:latin typeface="Arial"/>
                <a:ea typeface="Arial"/>
                <a:cs typeface="Arial"/>
                <a:sym typeface="Arial"/>
              </a:rPr>
              <a:t>Conclusion: Customers can be split into “niche buyers” (low diversity, repeat the same products) and “variety seekers” (broad range of products).</a:t>
            </a:r>
            <a:endParaRPr sz="2200">
              <a:highlight>
                <a:schemeClr val="lt1"/>
              </a:highlight>
              <a:latin typeface="Arial"/>
              <a:ea typeface="Arial"/>
              <a:cs typeface="Arial"/>
              <a:sym typeface="Arial"/>
            </a:endParaRPr>
          </a:p>
          <a:p>
            <a:pPr indent="0" lvl="0" marL="0" rtl="0" algn="l">
              <a:lnSpc>
                <a:spcPct val="115000"/>
              </a:lnSpc>
              <a:spcBef>
                <a:spcPts val="600"/>
              </a:spcBef>
              <a:spcAft>
                <a:spcPts val="0"/>
              </a:spcAft>
              <a:buNone/>
            </a:pPr>
            <a:r>
              <a:t/>
            </a:r>
            <a:endParaRPr sz="2200">
              <a:highlight>
                <a:schemeClr val="lt1"/>
              </a:highlight>
              <a:latin typeface="Arial"/>
              <a:ea typeface="Arial"/>
              <a:cs typeface="Arial"/>
              <a:sym typeface="Arial"/>
            </a:endParaRPr>
          </a:p>
          <a:p>
            <a:pPr indent="0" lvl="0" marL="0" rtl="0" algn="ctr">
              <a:spcBef>
                <a:spcPts val="600"/>
              </a:spcBef>
              <a:spcAft>
                <a:spcPts val="0"/>
              </a:spcAft>
              <a:buNone/>
            </a:pPr>
            <a:r>
              <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