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7"/>
  </p:notesMasterIdLst>
  <p:handoutMasterIdLst>
    <p:handoutMasterId r:id="rId38"/>
  </p:handoutMasterIdLst>
  <p:sldIdLst>
    <p:sldId id="402" r:id="rId3"/>
    <p:sldId id="554" r:id="rId4"/>
    <p:sldId id="510" r:id="rId5"/>
    <p:sldId id="467" r:id="rId6"/>
    <p:sldId id="469" r:id="rId7"/>
    <p:sldId id="509" r:id="rId8"/>
    <p:sldId id="560" r:id="rId9"/>
    <p:sldId id="561" r:id="rId10"/>
    <p:sldId id="262" r:id="rId11"/>
    <p:sldId id="541" r:id="rId12"/>
    <p:sldId id="540" r:id="rId13"/>
    <p:sldId id="542" r:id="rId14"/>
    <p:sldId id="265" r:id="rId15"/>
    <p:sldId id="553" r:id="rId16"/>
    <p:sldId id="285" r:id="rId17"/>
    <p:sldId id="266" r:id="rId18"/>
    <p:sldId id="549" r:id="rId19"/>
    <p:sldId id="551" r:id="rId20"/>
    <p:sldId id="559" r:id="rId21"/>
    <p:sldId id="473" r:id="rId22"/>
    <p:sldId id="477" r:id="rId23"/>
    <p:sldId id="474" r:id="rId24"/>
    <p:sldId id="475" r:id="rId25"/>
    <p:sldId id="478" r:id="rId26"/>
    <p:sldId id="479" r:id="rId27"/>
    <p:sldId id="562" r:id="rId28"/>
    <p:sldId id="563" r:id="rId29"/>
    <p:sldId id="558" r:id="rId30"/>
    <p:sldId id="349" r:id="rId31"/>
    <p:sldId id="564" r:id="rId32"/>
    <p:sldId id="565" r:id="rId33"/>
    <p:sldId id="566" r:id="rId34"/>
    <p:sldId id="567" r:id="rId35"/>
    <p:sldId id="568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54"/>
            <p14:sldId id="510"/>
          </p14:sldIdLst>
        </p14:section>
        <p14:section name="Objects and Classes" id="{C08EFE6E-D894-4F94-8AFC-FF22A03B267A}">
          <p14:sldIdLst>
            <p14:sldId id="467"/>
            <p14:sldId id="469"/>
            <p14:sldId id="509"/>
            <p14:sldId id="560"/>
            <p14:sldId id="561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542"/>
            <p14:sldId id="265"/>
            <p14:sldId id="553"/>
            <p14:sldId id="285"/>
            <p14:sldId id="266"/>
            <p14:sldId id="549"/>
            <p14:sldId id="551"/>
            <p14:sldId id="559"/>
          </p14:sldIdLst>
        </p14:section>
        <p14:section name="Value vs. Reference Types" id="{E327F906-F938-4B35-9AB2-5DCA3F299A37}">
          <p14:sldIdLst>
            <p14:sldId id="473"/>
            <p14:sldId id="477"/>
            <p14:sldId id="474"/>
            <p14:sldId id="475"/>
            <p14:sldId id="478"/>
            <p14:sldId id="479"/>
            <p14:sldId id="562"/>
            <p14:sldId id="563"/>
            <p14:sldId id="558"/>
          </p14:sldIdLst>
        </p14:section>
        <p14:section name="Conclusion" id="{5460F7B7-3ABE-4780-8F87-81FE8F0401A8}">
          <p14:sldIdLst>
            <p14:sldId id="349"/>
            <p14:sldId id="564"/>
            <p14:sldId id="565"/>
            <p14:sldId id="566"/>
            <p14:sldId id="567"/>
            <p14:sldId id="5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8" autoAdjust="0"/>
    <p:restoredTop sz="94533" autoAdjust="0"/>
  </p:normalViewPr>
  <p:slideViewPr>
    <p:cSldViewPr>
      <p:cViewPr varScale="1">
        <p:scale>
          <a:sx n="58" d="100"/>
          <a:sy n="58" d="100"/>
        </p:scale>
        <p:origin x="547" y="3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3897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50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06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9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33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0719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0027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9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1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1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1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1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08" y="238699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2012" y="914400"/>
            <a:ext cx="9927138" cy="52760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Specification of a given type of objects from</a:t>
            </a:r>
            <a:br>
              <a:rPr lang="en-GB" sz="3200" dirty="0"/>
            </a:br>
            <a:r>
              <a:rPr lang="en-GB" sz="3200" dirty="0"/>
              <a:t>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/>
              <a:t> provide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structure for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describing and </a:t>
            </a:r>
            <a:b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creating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103812" y="3414705"/>
            <a:ext cx="350520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</a:t>
            </a:r>
            <a:r>
              <a:rPr lang="en-US" sz="3200" dirty="0" smtClean="0">
                <a:solidFill>
                  <a:schemeClr val="tx1"/>
                </a:solidFill>
              </a:rPr>
              <a:t>…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837612" y="3657600"/>
            <a:ext cx="1981200" cy="688888"/>
          </a:xfrm>
          <a:prstGeom prst="wedgeRoundRectCallout">
            <a:avLst>
              <a:gd name="adj1" fmla="val -85753"/>
              <a:gd name="adj2" fmla="val -26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399212" y="5257799"/>
            <a:ext cx="2004283" cy="680169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970213" y="3747649"/>
            <a:ext cx="1712928" cy="688888"/>
          </a:xfrm>
          <a:prstGeom prst="wedgeRoundRectCallout">
            <a:avLst>
              <a:gd name="adj1" fmla="val 79048"/>
              <a:gd name="adj2" fmla="val 448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2" y="888498"/>
            <a:ext cx="10164900" cy="55848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noProof="1"/>
              <a:t>Use </a:t>
            </a:r>
            <a:r>
              <a:rPr lang="en-US" sz="3000" b="1" noProof="1">
                <a:solidFill>
                  <a:schemeClr val="bg1"/>
                </a:solidFill>
              </a:rPr>
              <a:t>PascalCase</a:t>
            </a:r>
            <a:r>
              <a:rPr lang="en-US" sz="3000" noProof="1"/>
              <a:t> naming</a:t>
            </a:r>
          </a:p>
          <a:p>
            <a:pPr>
              <a:buClr>
                <a:schemeClr val="tx1"/>
              </a:buClr>
            </a:pPr>
            <a:r>
              <a:rPr lang="en-GB" sz="3000" dirty="0"/>
              <a:t>Use descriptive nouns</a:t>
            </a:r>
          </a:p>
          <a:p>
            <a:pPr>
              <a:buClr>
                <a:schemeClr val="tx1"/>
              </a:buClr>
            </a:pPr>
            <a:r>
              <a:rPr lang="en-GB" sz="3000" dirty="0"/>
              <a:t>Avoid abbreviations (</a:t>
            </a:r>
            <a:r>
              <a:rPr lang="en-GB" sz="3000" dirty="0" smtClean="0"/>
              <a:t>except widely known, e.g. URL,</a:t>
            </a:r>
            <a:br>
              <a:rPr lang="en-GB" sz="3000" dirty="0" smtClean="0"/>
            </a:br>
            <a:r>
              <a:rPr lang="en-GB" sz="3000" dirty="0" smtClean="0"/>
              <a:t>HTTP</a:t>
            </a:r>
            <a:r>
              <a:rPr lang="en-GB" sz="3000" dirty="0"/>
              <a:t>, etc.)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256212" y="2908540"/>
            <a:ext cx="51311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6012" y="3143737"/>
            <a:ext cx="1293108" cy="116252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2436812" y="4689412"/>
            <a:ext cx="51311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412" y="4959108"/>
            <a:ext cx="1104992" cy="109352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000" dirty="0"/>
              <a:t>Class is made up of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behavior</a:t>
            </a:r>
          </a:p>
          <a:p>
            <a:pPr>
              <a:buClr>
                <a:schemeClr val="tx1"/>
              </a:buClr>
            </a:pPr>
            <a:r>
              <a:rPr lang="en-GB" sz="3000" dirty="0"/>
              <a:t>Fields </a:t>
            </a:r>
            <a:r>
              <a:rPr lang="en-GB" sz="3000" b="1" dirty="0">
                <a:solidFill>
                  <a:schemeClr val="bg1"/>
                </a:solidFill>
              </a:rPr>
              <a:t>store values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Getters</a:t>
            </a:r>
            <a:r>
              <a:rPr lang="en-GB" sz="3000" dirty="0"/>
              <a:t> and </a:t>
            </a:r>
            <a:r>
              <a:rPr lang="en-GB" sz="3000" b="1" dirty="0">
                <a:solidFill>
                  <a:schemeClr val="bg1"/>
                </a:solidFill>
              </a:rPr>
              <a:t>Setters</a:t>
            </a:r>
            <a:r>
              <a:rPr lang="en-GB" sz="3000" dirty="0"/>
              <a:t> provide access to the fields</a:t>
            </a:r>
          </a:p>
          <a:p>
            <a:pPr>
              <a:buClr>
                <a:schemeClr val="tx1"/>
              </a:buClr>
            </a:pPr>
            <a:r>
              <a:rPr lang="en-GB" sz="3000" dirty="0"/>
              <a:t>Functions </a:t>
            </a:r>
            <a:r>
              <a:rPr lang="en-GB" sz="3000" b="1" dirty="0">
                <a:solidFill>
                  <a:schemeClr val="bg1"/>
                </a:solidFill>
              </a:rPr>
              <a:t>describe behaviour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827212" y="3657600"/>
            <a:ext cx="35052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private </a:t>
            </a:r>
            <a:r>
              <a:rPr lang="en-GB" dirty="0">
                <a:solidFill>
                  <a:schemeClr val="tx1"/>
                </a:solidFill>
              </a:rPr>
              <a:t>$sides;</a:t>
            </a:r>
          </a:p>
          <a:p>
            <a:r>
              <a:rPr lang="en-GB" dirty="0">
                <a:solidFill>
                  <a:schemeClr val="bg1"/>
                </a:solidFill>
              </a:rPr>
              <a:t>  private </a:t>
            </a:r>
            <a:r>
              <a:rPr lang="en-GB" dirty="0">
                <a:solidFill>
                  <a:schemeClr val="tx1"/>
                </a:solidFill>
              </a:rPr>
              <a:t>$type;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=""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4785520"/>
            <a:ext cx="1143000" cy="578882"/>
          </a:xfrm>
          <a:prstGeom prst="wedgeRoundRectCallout">
            <a:avLst>
              <a:gd name="adj1" fmla="val -78865"/>
              <a:gd name="adj2" fmla="val -2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035" y="3939139"/>
            <a:ext cx="1955565" cy="24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030" y="1199927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1371600"/>
            <a:ext cx="70104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private </a:t>
            </a:r>
            <a:r>
              <a:rPr lang="en-US" sz="2400" dirty="0">
                <a:solidFill>
                  <a:schemeClr val="tx1"/>
                </a:solidFill>
              </a:rPr>
              <a:t>$sides;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function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getSides():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  {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   </a:t>
            </a:r>
            <a:r>
              <a:rPr lang="en-GB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$this-&gt;sides;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  }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accent2"/>
                </a:solidFill>
              </a:rPr>
              <a:t>// </a:t>
            </a:r>
            <a:r>
              <a:rPr lang="en-US" sz="2400" i="1" dirty="0">
                <a:solidFill>
                  <a:schemeClr val="accent2"/>
                </a:solidFill>
              </a:rPr>
              <a:t>Continues on the next </a:t>
            </a:r>
            <a:r>
              <a:rPr lang="en-US" sz="2400" i="1" dirty="0" smtClean="0">
                <a:solidFill>
                  <a:schemeClr val="accent2"/>
                </a:solidFill>
              </a:rPr>
              <a:t>slide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811" y="3962400"/>
            <a:ext cx="2002891" cy="2493227"/>
          </a:xfrm>
          <a:prstGeom prst="rect">
            <a:avLst/>
          </a:prstGeom>
        </p:spPr>
      </p:pic>
      <p:sp>
        <p:nvSpPr>
          <p:cNvPr id="11" name="AutoShape 6">
            <a:extLst>
              <a:ext uri="{FF2B5EF4-FFF2-40B4-BE49-F238E27FC236}">
                <a16:creationId xmlns="" xmlns:a16="http://schemas.microsoft.com/office/drawing/2014/main" id="{83FD53A0-5022-418D-BA34-0B5446A62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1828800"/>
            <a:ext cx="2906952" cy="878846"/>
          </a:xfrm>
          <a:prstGeom prst="wedgeRoundRectCallout">
            <a:avLst>
              <a:gd name="adj1" fmla="val -31836"/>
              <a:gd name="adj2" fmla="val 724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provides access to the field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19020D8-3639-4E5B-A62E-BF4E6529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Components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32C458-8C4F-4156-AE21-C474DBA0D2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664598" y="1371600"/>
            <a:ext cx="7884393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public </a:t>
            </a:r>
            <a:r>
              <a:rPr lang="en-US" dirty="0">
                <a:solidFill>
                  <a:schemeClr val="bg1"/>
                </a:solidFill>
              </a:rPr>
              <a:t>function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setSides(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$sides</a:t>
            </a:r>
            <a:r>
              <a:rPr lang="en-US" dirty="0">
                <a:solidFill>
                  <a:schemeClr val="tx1"/>
                </a:solidFill>
              </a:rPr>
              <a:t>): void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{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this-&gt;sides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$sides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bg-BG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public </a:t>
            </a:r>
            <a:r>
              <a:rPr lang="en-GB" dirty="0">
                <a:solidFill>
                  <a:schemeClr val="bg1"/>
                </a:solidFill>
              </a:rPr>
              <a:t>function</a:t>
            </a:r>
            <a:r>
              <a:rPr lang="en-GB" dirty="0">
                <a:solidFill>
                  <a:schemeClr val="tx1"/>
                </a:solidFill>
              </a:rPr>
              <a:t> roll() 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  </a:t>
            </a:r>
            <a:r>
              <a:rPr lang="en-GB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Custom </a:t>
            </a:r>
            <a:r>
              <a:rPr lang="en-US" i="1" dirty="0" smtClean="0">
                <a:solidFill>
                  <a:schemeClr val="accent2"/>
                </a:solidFill>
              </a:rPr>
              <a:t>Logic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2" y="3962400"/>
            <a:ext cx="2021453" cy="2516333"/>
          </a:xfrm>
          <a:prstGeom prst="rect">
            <a:avLst/>
          </a:prstGeom>
        </p:spPr>
      </p:pic>
      <p:sp>
        <p:nvSpPr>
          <p:cNvPr id="11" name="AutoShape 6">
            <a:extLst>
              <a:ext uri="{FF2B5EF4-FFF2-40B4-BE49-F238E27FC236}">
                <a16:creationId xmlns="" xmlns:a16="http://schemas.microsoft.com/office/drawing/2014/main" id="{8399DA1C-593D-4984-95B2-82FD748F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1900820"/>
            <a:ext cx="2819400" cy="852378"/>
          </a:xfrm>
          <a:prstGeom prst="wedgeRoundRectCallout">
            <a:avLst>
              <a:gd name="adj1" fmla="val -54441"/>
              <a:gd name="adj2" fmla="val -411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setter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provides field change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09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350" y="1143000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Function, executed during object </a:t>
            </a:r>
            <a:r>
              <a:rPr lang="en-GB" sz="3200" dirty="0" smtClean="0"/>
              <a:t>creation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06202" y="1784615"/>
            <a:ext cx="660481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private</a:t>
            </a:r>
            <a:r>
              <a:rPr lang="en-US" dirty="0">
                <a:solidFill>
                  <a:schemeClr val="tx1"/>
                </a:solidFill>
              </a:rPr>
              <a:t> $sides;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__construct()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this-&gt;sides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37212" y="2220866"/>
            <a:ext cx="2878296" cy="964679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2" y="3908324"/>
            <a:ext cx="2024759" cy="25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class can have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sz="3200" dirty="0"/>
              <a:t> 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Use keyword </a:t>
            </a:r>
            <a:r>
              <a:rPr lang="en-US" sz="3200" b="1" dirty="0">
                <a:solidFill>
                  <a:schemeClr val="bg1"/>
                </a:solidFill>
              </a:rPr>
              <a:t>new </a:t>
            </a:r>
            <a:r>
              <a:rPr lang="en-GB" sz="3200" dirty="0" smtClean="0"/>
              <a:t>to create</a:t>
            </a:r>
            <a:r>
              <a:rPr lang="en-GB" sz="3200" dirty="0"/>
              <a:t> </a:t>
            </a:r>
            <a:r>
              <a:rPr lang="en-GB" sz="3200" dirty="0" smtClean="0"/>
              <a:t>objects </a:t>
            </a:r>
            <a:br>
              <a:rPr lang="en-GB" sz="3200" dirty="0" smtClean="0"/>
            </a:br>
            <a:r>
              <a:rPr lang="en-GB" sz="3200" dirty="0" smtClean="0"/>
              <a:t>and </a:t>
            </a:r>
            <a:r>
              <a:rPr lang="en-GB" sz="3200" dirty="0"/>
              <a:t>invoke constructors</a:t>
            </a:r>
            <a:endParaRPr lang="bg-BG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The code in the </a:t>
            </a:r>
            <a:r>
              <a:rPr lang="en-GB" sz="3200" dirty="0" smtClean="0"/>
              <a:t>constructor</a:t>
            </a:r>
            <a:r>
              <a:rPr lang="en-GB" sz="3200" dirty="0"/>
              <a:t> </a:t>
            </a:r>
            <a:r>
              <a:rPr lang="en-GB" sz="3200" dirty="0" smtClean="0"/>
              <a:t>will </a:t>
            </a:r>
            <a:r>
              <a:rPr lang="en-GB" sz="3200" dirty="0"/>
              <a:t>be 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executed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2737" y="4572000"/>
            <a:ext cx="5619136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$dice </a:t>
            </a:r>
            <a:r>
              <a:rPr lang="en-US" sz="2800" dirty="0">
                <a:solidFill>
                  <a:schemeClr val="tx1"/>
                </a:solidFill>
              </a:rPr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new Dice()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echo $dice-&gt;getSides(); </a:t>
            </a:r>
            <a:r>
              <a:rPr lang="en-US" sz="2800" i="1" dirty="0" smtClean="0">
                <a:solidFill>
                  <a:schemeClr val="accent2"/>
                </a:solidFill>
              </a:rPr>
              <a:t>//6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84" y="1928074"/>
            <a:ext cx="3449146" cy="34491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4394984-BB54-4C32-991E-823402D62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Create a person class that receives </a:t>
            </a:r>
            <a:r>
              <a:rPr lang="en-US" sz="3400" b="1" dirty="0">
                <a:solidFill>
                  <a:schemeClr val="bg1"/>
                </a:solidFill>
              </a:rPr>
              <a:t>first name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last name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and </a:t>
            </a:r>
            <a:r>
              <a:rPr lang="en-US" sz="3400" b="1" dirty="0" smtClean="0">
                <a:solidFill>
                  <a:schemeClr val="bg1"/>
                </a:solidFill>
              </a:rPr>
              <a:t>age</a:t>
            </a:r>
            <a:r>
              <a:rPr lang="en-US" sz="3400" dirty="0" smtClean="0"/>
              <a:t> and print </a:t>
            </a:r>
            <a:r>
              <a:rPr lang="en-US" sz="3400" dirty="0"/>
              <a:t>the </a:t>
            </a:r>
            <a:r>
              <a:rPr lang="en-US" sz="3400" dirty="0" smtClean="0"/>
              <a:t>entries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792176B-D26F-4475-A372-F4FD6AD5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Person Info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8FEA660-BFBE-4DB8-8C2C-286BE3E618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864610" y="3564436"/>
            <a:ext cx="50018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98812" y="2934918"/>
            <a:ext cx="1295400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Peter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Pan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20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35191" y="2934918"/>
            <a:ext cx="3276600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firstName:Peter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/>
            </a:r>
            <a:b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</a:b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lastName:Pan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234465"/>
                </a:solidFill>
                <a:latin typeface="Consolas" pitchFamily="49" charset="0"/>
              </a:rPr>
              <a:t>age:20</a:t>
            </a:r>
            <a:endParaRPr lang="en-US" sz="2800" b="1" noProof="1">
              <a:solidFill>
                <a:srgbClr val="234465"/>
              </a:solidFill>
              <a:latin typeface="Consolas" pitchFamily="49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https://judge.softuni.bg/Contests/1221/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35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DAF666D-88CE-400F-A41B-D0640F8B3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052275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Define a class </a:t>
            </a:r>
            <a:r>
              <a:rPr lang="en-US" sz="3200" b="1" dirty="0" smtClean="0">
                <a:solidFill>
                  <a:schemeClr val="bg1"/>
                </a:solidFill>
              </a:rPr>
              <a:t>Song</a:t>
            </a:r>
            <a:r>
              <a:rPr lang="en-GB" sz="3200" dirty="0" smtClean="0"/>
              <a:t>, which holds: </a:t>
            </a:r>
            <a:r>
              <a:rPr lang="en-GB" sz="3200" b="1" dirty="0">
                <a:solidFill>
                  <a:schemeClr val="bg1"/>
                </a:solidFill>
              </a:rPr>
              <a:t>Type List</a:t>
            </a:r>
            <a:r>
              <a:rPr lang="en-GB" sz="3200" dirty="0" smtClean="0"/>
              <a:t>, </a:t>
            </a:r>
            <a:r>
              <a:rPr lang="en-GB" sz="3200" b="1" dirty="0">
                <a:solidFill>
                  <a:schemeClr val="bg1"/>
                </a:solidFill>
              </a:rPr>
              <a:t>Name</a:t>
            </a:r>
            <a:r>
              <a:rPr lang="en-GB" sz="3200" dirty="0" smtClean="0"/>
              <a:t> and </a:t>
            </a:r>
            <a:r>
              <a:rPr lang="en-GB" sz="3200" b="1" dirty="0">
                <a:solidFill>
                  <a:schemeClr val="bg1"/>
                </a:solidFill>
              </a:rPr>
              <a:t>Time</a:t>
            </a: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dirty="0" smtClean="0"/>
              <a:t>On the first line you will receive the </a:t>
            </a:r>
            <a:r>
              <a:rPr lang="en-GB" sz="3200" b="1" dirty="0">
                <a:solidFill>
                  <a:schemeClr val="bg1"/>
                </a:solidFill>
              </a:rPr>
              <a:t>number of songs</a:t>
            </a:r>
            <a:r>
              <a:rPr lang="en-GB" sz="3200" dirty="0" smtClean="0"/>
              <a:t> </a:t>
            </a:r>
            <a:r>
              <a:rPr lang="en-GB" sz="3200" dirty="0"/>
              <a:t>-</a:t>
            </a:r>
            <a:r>
              <a:rPr lang="en-GB" sz="3200" dirty="0" smtClean="0"/>
              <a:t> </a:t>
            </a:r>
            <a:r>
              <a:rPr lang="en-GB" sz="32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200" dirty="0" smtClean="0"/>
              <a:t>On the </a:t>
            </a:r>
            <a:r>
              <a:rPr lang="en-US" sz="3200" b="1" dirty="0">
                <a:solidFill>
                  <a:schemeClr val="bg1"/>
                </a:solidFill>
              </a:rPr>
              <a:t>next N-lines </a:t>
            </a:r>
            <a:r>
              <a:rPr lang="en-US" sz="3200" dirty="0" smtClean="0"/>
              <a:t>: </a:t>
            </a:r>
            <a:r>
              <a:rPr lang="en-US" sz="3200" dirty="0" smtClean="0"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typeList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}_{name}_{time}</a:t>
            </a:r>
            <a:r>
              <a:rPr lang="en-US" sz="3200" dirty="0" smtClean="0">
                <a:latin typeface="Consolas" panose="020B0609020204030204" pitchFamily="49" charset="0"/>
              </a:rPr>
              <a:t>"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Last you will receive: </a:t>
            </a:r>
            <a:r>
              <a:rPr lang="en-GB" sz="3200" dirty="0" smtClean="0"/>
              <a:t>"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{Type List}</a:t>
            </a:r>
            <a:r>
              <a:rPr lang="en-GB" sz="3200" dirty="0" smtClean="0"/>
              <a:t>" / "</a:t>
            </a:r>
            <a:r>
              <a:rPr lang="en-GB" sz="3200" b="1" dirty="0" smtClean="0">
                <a:solidFill>
                  <a:schemeClr val="bg1"/>
                </a:solidFill>
                <a:latin typeface="+mj-lt"/>
              </a:rPr>
              <a:t>all</a:t>
            </a:r>
            <a:r>
              <a:rPr lang="en-GB" sz="3200" dirty="0" smtClean="0"/>
              <a:t>". Print </a:t>
            </a:r>
            <a:r>
              <a:rPr lang="en-US" sz="3200" dirty="0" smtClean="0"/>
              <a:t>n</a:t>
            </a:r>
            <a:r>
              <a:rPr lang="en-GB" sz="3200" dirty="0" err="1" smtClean="0"/>
              <a:t>ames</a:t>
            </a:r>
            <a:r>
              <a:rPr lang="en-GB" sz="3200" dirty="0" smtClean="0"/>
              <a:t> of the songs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3AB3FD2-AD52-4343-91B3-3CB950FA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Songs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D08CD9-1E09-47CB-AA21-0CFACB97CB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4578" y="3733800"/>
            <a:ext cx="428123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3</a:t>
            </a:r>
          </a:p>
          <a:p>
            <a:r>
              <a:rPr lang="en-US" sz="2400" b="1" dirty="0">
                <a:latin typeface="Consolas" pitchFamily="49" charset="0"/>
              </a:rPr>
              <a:t>favourite_DownTown_3:14</a:t>
            </a:r>
          </a:p>
          <a:p>
            <a:r>
              <a:rPr lang="en-US" sz="2400" b="1" dirty="0">
                <a:latin typeface="Consolas" pitchFamily="49" charset="0"/>
              </a:rPr>
              <a:t>favourite_Kiss_4:16</a:t>
            </a:r>
          </a:p>
          <a:p>
            <a:r>
              <a:rPr lang="en-US" sz="2400" b="1" dirty="0">
                <a:latin typeface="Consolas" pitchFamily="49" charset="0"/>
              </a:rPr>
              <a:t>favourite_Smooth Criminal_4:01</a:t>
            </a:r>
          </a:p>
          <a:p>
            <a:r>
              <a:rPr lang="en-US" sz="2400" b="1" dirty="0">
                <a:latin typeface="Consolas" pitchFamily="49" charset="0"/>
              </a:rPr>
              <a:t>favourite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248490" y="4760350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8368" y="4287797"/>
            <a:ext cx="3429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</a:rPr>
              <a:t>DownTown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Kiss</a:t>
            </a:r>
          </a:p>
          <a:p>
            <a:r>
              <a:rPr lang="en-US" sz="2400" b="1" dirty="0">
                <a:latin typeface="Consolas" pitchFamily="49" charset="0"/>
              </a:rPr>
              <a:t>Smooth Criminal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137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https://judge.softuni.bg/Contests/1221/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3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Classes</a:t>
            </a:r>
          </a:p>
          <a:p>
            <a:r>
              <a:rPr lang="en-GB" sz="3400" dirty="0"/>
              <a:t>Objects</a:t>
            </a:r>
          </a:p>
          <a:p>
            <a:r>
              <a:rPr lang="en-US" sz="3400" dirty="0"/>
              <a:t>Defining Simple Classes</a:t>
            </a:r>
          </a:p>
          <a:p>
            <a:pPr lvl="1"/>
            <a:r>
              <a:rPr lang="en-US" sz="3200" dirty="0"/>
              <a:t>Fields</a:t>
            </a:r>
          </a:p>
          <a:p>
            <a:pPr lvl="1"/>
            <a:r>
              <a:rPr lang="en-US" sz="3200" dirty="0"/>
              <a:t>Constructors</a:t>
            </a:r>
          </a:p>
          <a:p>
            <a:pPr lvl="1"/>
            <a:r>
              <a:rPr lang="en-US" sz="3200" dirty="0" smtClean="0"/>
              <a:t>Methods</a:t>
            </a:r>
            <a:endParaRPr lang="en-US" sz="3200" dirty="0"/>
          </a:p>
          <a:p>
            <a:r>
              <a:rPr lang="en-GB" sz="3400" dirty="0"/>
              <a:t>Value vs Reference </a:t>
            </a:r>
            <a:r>
              <a:rPr lang="en-GB" sz="3400" dirty="0" smtClean="0"/>
              <a:t>Types</a:t>
            </a:r>
            <a:endParaRPr 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0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4712" y="1953418"/>
            <a:ext cx="2819400" cy="1611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5CB4774-6107-4517-9184-7A5FBBF258AF}"/>
              </a:ext>
            </a:extLst>
          </p:cNvPr>
          <p:cNvSpPr txBox="1"/>
          <p:nvPr/>
        </p:nvSpPr>
        <p:spPr>
          <a:xfrm>
            <a:off x="4951412" y="1377151"/>
            <a:ext cx="22098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>
                <a:solidFill>
                  <a:schemeClr val="bg2"/>
                </a:solidFill>
              </a:rPr>
              <a:t>Reference Type</a:t>
            </a:r>
            <a:endParaRPr lang="bg-BG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7212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40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7007491" y="1686376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45243" y="942260"/>
            <a:ext cx="9927138" cy="54304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Value type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variables hold directly their value</a:t>
            </a:r>
          </a:p>
          <a:p>
            <a:pPr>
              <a:buClr>
                <a:srgbClr val="234465"/>
              </a:buClr>
            </a:pPr>
            <a:r>
              <a:rPr lang="en-US" sz="3400" dirty="0"/>
              <a:t>Each variable has </a:t>
            </a:r>
            <a:r>
              <a:rPr lang="en-US" sz="3400" dirty="0" smtClean="0"/>
              <a:t>its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dirty="0"/>
              <a:t>own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the </a:t>
            </a:r>
            <a:r>
              <a:rPr lang="en-US" sz="3400" b="1" dirty="0" smtClean="0">
                <a:solidFill>
                  <a:schemeClr val="bg1"/>
                </a:solidFill>
              </a:rPr>
              <a:t>value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24243" y="3080129"/>
            <a:ext cx="3714564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$a = 42;</a:t>
            </a:r>
          </a:p>
          <a:p>
            <a:r>
              <a:rPr lang="en-US" sz="2800" noProof="1"/>
              <a:t>$b = 24;</a:t>
            </a:r>
          </a:p>
          <a:p>
            <a:r>
              <a:rPr lang="en-US" sz="2800" noProof="1"/>
              <a:t>$result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7180635" y="1893546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7180635" y="3055900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7218624" y="4237153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7187494" y="5480336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8718722" y="3058675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(4 bytes)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8718722" y="4256398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(4 bytes)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8761152" y="5473858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/>
              <a:t>(1 byte)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7101555" y="4884147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7243848" y="3588037"/>
            <a:ext cx="48317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b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7180635" y="2449876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55812" y="106680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Reference type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variables </a:t>
            </a:r>
            <a:r>
              <a:rPr lang="en-US" sz="3400" dirty="0" smtClean="0"/>
              <a:t>hold</a:t>
            </a:r>
            <a:r>
              <a:rPr lang="bg-BG" sz="3400" dirty="0"/>
              <a:t> </a:t>
            </a:r>
            <a:r>
              <a:rPr lang="bg-BG" sz="3400" dirty="0" smtClean="0"/>
              <a:t>а</a:t>
            </a:r>
            <a:r>
              <a:rPr lang="en-US" sz="3400" dirty="0" smtClean="0"/>
              <a:t> reference of the</a:t>
            </a:r>
            <a:br>
              <a:rPr lang="en-US" sz="3400" dirty="0" smtClean="0"/>
            </a:br>
            <a:r>
              <a:rPr lang="en-US" sz="3400" dirty="0" smtClean="0"/>
              <a:t> </a:t>
            </a:r>
            <a:r>
              <a:rPr lang="en-GB" sz="3400" dirty="0"/>
              <a:t>value itself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400" dirty="0"/>
              <a:t>Two reference type variables </a:t>
            </a:r>
            <a:r>
              <a:rPr lang="en-US" sz="3400" dirty="0" smtClean="0"/>
              <a:t>can</a:t>
            </a:r>
            <a:r>
              <a:rPr lang="bg-BG" sz="3400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reference</a:t>
            </a:r>
            <a:r>
              <a:rPr lang="en-US" sz="3400" dirty="0" smtClean="0"/>
              <a:t>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endParaRPr lang="en-US" sz="3400" b="1" dirty="0"/>
          </a:p>
          <a:p>
            <a:pPr>
              <a:buClr>
                <a:srgbClr val="234465"/>
              </a:buClr>
            </a:pPr>
            <a:r>
              <a:rPr lang="en-US" sz="3400" dirty="0"/>
              <a:t>Operations on both </a:t>
            </a:r>
            <a:r>
              <a:rPr lang="en-US" sz="3400" dirty="0" smtClean="0"/>
              <a:t>variables</a:t>
            </a:r>
            <a:r>
              <a:rPr lang="bg-BG" sz="3400" dirty="0" smtClean="0"/>
              <a:t> </a:t>
            </a:r>
            <a:r>
              <a:rPr lang="en-US" sz="3400" dirty="0" smtClean="0"/>
              <a:t>access / modify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the same data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6812" y="1532609"/>
            <a:ext cx="70866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solve(): void {</a:t>
            </a:r>
          </a:p>
          <a:p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bg-BG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$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 = 5;</a:t>
            </a:r>
          </a:p>
          <a:p>
            <a:r>
              <a:rPr lang="bg-BG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increment</a:t>
            </a:r>
            <a:r>
              <a:rPr lang="en-US" sz="2400" dirty="0" smtClean="0">
                <a:solidFill>
                  <a:schemeClr val="tx1"/>
                </a:solidFill>
              </a:rPr>
              <a:t>($num, </a:t>
            </a:r>
            <a:r>
              <a:rPr lang="en-US" sz="2400" dirty="0">
                <a:solidFill>
                  <a:schemeClr val="tx1"/>
                </a:solidFill>
              </a:rPr>
              <a:t>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echo </a:t>
            </a:r>
            <a:r>
              <a:rPr lang="en-US" sz="2400" dirty="0">
                <a:solidFill>
                  <a:schemeClr val="tx1"/>
                </a:solidFill>
              </a:rPr>
              <a:t>$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tx1"/>
                </a:solidFill>
              </a:rPr>
              <a:t>increment($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, $value): void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$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r>
              <a:rPr lang="en-US" sz="2400" dirty="0">
                <a:solidFill>
                  <a:schemeClr val="tx1"/>
                </a:solidFill>
              </a:rPr>
              <a:t> += $value;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408612" y="3200400"/>
            <a:ext cx="1706880" cy="609600"/>
          </a:xfrm>
          <a:prstGeom prst="wedgeRoundRectCallout">
            <a:avLst>
              <a:gd name="adj1" fmla="val -67651"/>
              <a:gd name="adj2" fmla="val -191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855598" y="4724400"/>
            <a:ext cx="1714500" cy="612321"/>
          </a:xfrm>
          <a:prstGeom prst="wedgeRoundRectCallout">
            <a:avLst>
              <a:gd name="adj1" fmla="val -65515"/>
              <a:gd name="adj2" fmla="val -19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42625" y="1524017"/>
            <a:ext cx="939998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solve(): void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$person = new Person("Peter</a:t>
            </a:r>
            <a:r>
              <a:rPr lang="en-US" sz="2400" dirty="0" smtClean="0">
                <a:solidFill>
                  <a:schemeClr val="tx1"/>
                </a:solidFill>
              </a:rPr>
              <a:t>", </a:t>
            </a:r>
            <a:r>
              <a:rPr lang="en-US" sz="2400" dirty="0">
                <a:solidFill>
                  <a:schemeClr val="tx1"/>
                </a:solidFill>
              </a:rPr>
              <a:t>15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bg-BG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changeName</a:t>
            </a:r>
            <a:r>
              <a:rPr lang="en-US" sz="2400" dirty="0">
                <a:solidFill>
                  <a:schemeClr val="tx1"/>
                </a:solidFill>
              </a:rPr>
              <a:t>($person, "George");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echo $person-&gt;getName(); </a:t>
            </a:r>
            <a:r>
              <a:rPr lang="bg-BG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accent2"/>
                </a:solidFill>
              </a:rPr>
              <a:t>//George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tx1"/>
                </a:solidFill>
              </a:rPr>
              <a:t>changeName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Person $person</a:t>
            </a:r>
            <a:r>
              <a:rPr lang="en-US" sz="2400" dirty="0">
                <a:solidFill>
                  <a:schemeClr val="tx1"/>
                </a:solidFill>
              </a:rPr>
              <a:t>, $</a:t>
            </a:r>
            <a:r>
              <a:rPr lang="en-US" sz="2400" dirty="0" err="1">
                <a:solidFill>
                  <a:schemeClr val="tx1"/>
                </a:solidFill>
              </a:rPr>
              <a:t>newName</a:t>
            </a:r>
            <a:r>
              <a:rPr lang="en-US" sz="2400" dirty="0">
                <a:solidFill>
                  <a:schemeClr val="tx1"/>
                </a:solidFill>
              </a:rPr>
              <a:t>): void {</a:t>
            </a:r>
          </a:p>
          <a:p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bg-BG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$</a:t>
            </a:r>
            <a:r>
              <a:rPr lang="en-US" sz="2400" dirty="0">
                <a:solidFill>
                  <a:schemeClr val="tx1"/>
                </a:solidFill>
              </a:rPr>
              <a:t>person-&gt;</a:t>
            </a:r>
            <a:r>
              <a:rPr lang="en-US" sz="2400" dirty="0" err="1">
                <a:solidFill>
                  <a:schemeClr val="bg1"/>
                </a:solidFill>
              </a:rPr>
              <a:t>setName</a:t>
            </a:r>
            <a:r>
              <a:rPr lang="en-US" sz="2400" dirty="0">
                <a:solidFill>
                  <a:schemeClr val="bg1"/>
                </a:solidFill>
              </a:rPr>
              <a:t>($</a:t>
            </a:r>
            <a:r>
              <a:rPr lang="en-US" sz="2400" dirty="0" err="1">
                <a:solidFill>
                  <a:schemeClr val="bg1"/>
                </a:solidFill>
              </a:rPr>
              <a:t>newName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8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Define a class Student, which </a:t>
            </a:r>
            <a:r>
              <a:rPr lang="en-US" sz="3000" dirty="0" smtClean="0"/>
              <a:t>holds</a:t>
            </a:r>
            <a:r>
              <a:rPr lang="bg-BG" sz="3000" dirty="0"/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first </a:t>
            </a:r>
            <a:r>
              <a:rPr lang="en-US" sz="3000" b="1" dirty="0">
                <a:solidFill>
                  <a:schemeClr val="bg1"/>
                </a:solidFill>
              </a:rPr>
              <a:t>name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last </a:t>
            </a:r>
            <a:r>
              <a:rPr lang="en-US" sz="3000" b="1" dirty="0" smtClean="0">
                <a:solidFill>
                  <a:schemeClr val="bg1"/>
                </a:solidFill>
              </a:rPr>
              <a:t>name</a:t>
            </a:r>
            <a:r>
              <a:rPr lang="en-US" sz="3000" dirty="0" smtClean="0"/>
              <a:t>,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bg1"/>
                </a:solidFill>
              </a:rPr>
              <a:t>age</a:t>
            </a:r>
            <a:r>
              <a:rPr lang="en-US" sz="3000" dirty="0" smtClean="0"/>
              <a:t> and </a:t>
            </a:r>
            <a:r>
              <a:rPr lang="en-US" sz="3000" b="1" dirty="0" smtClean="0">
                <a:solidFill>
                  <a:schemeClr val="bg1"/>
                </a:solidFill>
              </a:rPr>
              <a:t>hometown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Read list of students until you receive "</a:t>
            </a:r>
            <a:r>
              <a:rPr lang="en-US" sz="3000" b="1" dirty="0">
                <a:solidFill>
                  <a:schemeClr val="bg1"/>
                </a:solidFill>
              </a:rPr>
              <a:t>end</a:t>
            </a:r>
            <a:r>
              <a:rPr lang="en-US" sz="3000" dirty="0"/>
              <a:t>" </a:t>
            </a:r>
            <a:r>
              <a:rPr lang="en-US" sz="3000" dirty="0" smtClean="0"/>
              <a:t>command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At the end you will receive a city name and print the students from the given city in format: "{</a:t>
            </a:r>
            <a:r>
              <a:rPr lang="en-US" sz="3000" dirty="0" err="1"/>
              <a:t>firstName</a:t>
            </a:r>
            <a:r>
              <a:rPr lang="en-US" sz="3000" dirty="0"/>
              <a:t>} {</a:t>
            </a:r>
            <a:r>
              <a:rPr lang="en-US" sz="3000" dirty="0" err="1"/>
              <a:t>lastName</a:t>
            </a:r>
            <a:r>
              <a:rPr lang="en-US" sz="3000" dirty="0"/>
              <a:t>} is {age} years old</a:t>
            </a:r>
            <a:r>
              <a:rPr lang="en-US" sz="3000" dirty="0" smtClean="0"/>
              <a:t>."</a:t>
            </a:r>
            <a:endParaRPr lang="en-US" sz="3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Students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050014" y="4815127"/>
            <a:ext cx="50018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1812" y="3677777"/>
            <a:ext cx="4227659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John Smith 15 Sofia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Peter Ivanov 14 Plovdiv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Linda Bridge 16 Sofia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Simon Stone 12 Varna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end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Sofia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40739" y="4422596"/>
            <a:ext cx="5998021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John Smith is 15 years old.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Linda Bridge is 16 years old</a:t>
            </a:r>
            <a:r>
              <a:rPr lang="en-US" sz="2800" b="1" noProof="1" smtClean="0">
                <a:latin typeface="Consolas" pitchFamily="49" charset="0"/>
              </a:rPr>
              <a:t>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6302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https://judge.softuni.bg/Contests/1221/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05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Extend the </a:t>
            </a:r>
            <a:r>
              <a:rPr lang="en-US" sz="3000" dirty="0"/>
              <a:t>previous </a:t>
            </a:r>
            <a:r>
              <a:rPr lang="en-US" sz="3000" dirty="0" smtClean="0"/>
              <a:t>problem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If </a:t>
            </a:r>
            <a:r>
              <a:rPr lang="en-US" sz="3000" dirty="0"/>
              <a:t>you receive a student which already exists (first name and last </a:t>
            </a:r>
            <a:r>
              <a:rPr lang="en-US" sz="3000" dirty="0" smtClean="0"/>
              <a:t>name</a:t>
            </a:r>
            <a:br>
              <a:rPr lang="en-US" sz="3000" dirty="0" smtClean="0"/>
            </a:br>
            <a:r>
              <a:rPr lang="en-US" sz="3000" dirty="0" smtClean="0"/>
              <a:t>should </a:t>
            </a:r>
            <a:r>
              <a:rPr lang="en-US" sz="3000" dirty="0"/>
              <a:t>be unique) overwrite the </a:t>
            </a:r>
            <a:r>
              <a:rPr lang="en-US" sz="3000" dirty="0" smtClean="0"/>
              <a:t>information</a:t>
            </a:r>
            <a:endParaRPr lang="en-US" sz="3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Students</a:t>
            </a:r>
            <a:r>
              <a:rPr lang="bg-BG" dirty="0" smtClean="0"/>
              <a:t> 2.0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099144" y="4295091"/>
            <a:ext cx="50018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2401" y="2762665"/>
            <a:ext cx="4227659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John Smith 15 Sofia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Peter Ivanov 14 Plovdiv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Peter Ivanov 25 Plovdiv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Linda Bridge 16 Sofia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Linda Bridge 27 Sofia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Simon Stone 12 Varna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end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Sofia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938410" y="3915641"/>
            <a:ext cx="5998021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John Smith is 15 years old.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Linda Bridge is 27 years old</a:t>
            </a:r>
            <a:r>
              <a:rPr lang="en-US" sz="2800" b="1" noProof="1" smtClean="0">
                <a:latin typeface="Consolas" pitchFamily="49" charset="0"/>
              </a:rPr>
              <a:t>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734504" y="636302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bg-BG" sz="2000" b="0" i="0" u="none" strike="noStrike" kern="1200" cap="none" spc="0" normalizeH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https://judge.softuni.bg/Contests/1221/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6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29540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 smtClean="0">
                <a:solidFill>
                  <a:schemeClr val="bg1"/>
                </a:solidFill>
              </a:rPr>
              <a:t>Fields</a:t>
            </a:r>
            <a:r>
              <a:rPr lang="en-GB" sz="3400" dirty="0" smtClean="0">
                <a:solidFill>
                  <a:schemeClr val="bg2"/>
                </a:solidFill>
              </a:rPr>
              <a:t>, </a:t>
            </a:r>
            <a:r>
              <a:rPr lang="en-GB" sz="3400" b="1" dirty="0" smtClean="0">
                <a:solidFill>
                  <a:schemeClr val="bg1"/>
                </a:solidFill>
              </a:rPr>
              <a:t>Getters and Setters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 smtClean="0">
                <a:solidFill>
                  <a:schemeClr val="bg1"/>
                </a:solidFill>
              </a:rPr>
              <a:t>Constructors</a:t>
            </a:r>
            <a:endParaRPr lang="en-GB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smtClean="0">
                <a:solidFill>
                  <a:schemeClr val="bg1"/>
                </a:solidFill>
              </a:rPr>
              <a:t>Methods</a:t>
            </a:r>
            <a:endParaRPr lang="bg-BG" sz="34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 smtClean="0">
                <a:solidFill>
                  <a:schemeClr val="bg2"/>
                </a:solidFill>
              </a:rPr>
              <a:t>Objects </a:t>
            </a:r>
            <a:r>
              <a:rPr lang="en-GB" sz="3600" dirty="0">
                <a:solidFill>
                  <a:schemeClr val="bg2"/>
                </a:solidFill>
              </a:rPr>
              <a:t>is an </a:t>
            </a: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Refence types store references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to their data (objects</a:t>
            </a:r>
            <a:r>
              <a:rPr lang="en-GB" sz="3400" dirty="0" smtClean="0">
                <a:solidFill>
                  <a:schemeClr val="bg2"/>
                </a:solidFill>
              </a:rPr>
              <a:t>)</a:t>
            </a:r>
            <a:endParaRPr lang="en-GB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</a:t>
            </a:r>
            <a:r>
              <a:rPr lang="en-US" sz="11500" b="1" dirty="0" err="1" smtClean="0"/>
              <a:t>php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48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1337" y="3505268"/>
            <a:ext cx="226907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2923" y="5565254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583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334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6076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96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04420AE-66D2-4447-A0C9-6415726F1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2" y="1066800"/>
            <a:ext cx="10209213" cy="5305842"/>
          </a:xfrm>
        </p:spPr>
        <p:txBody>
          <a:bodyPr>
            <a:normAutofit fontScale="40000" lnSpcReduction="20000"/>
          </a:bodyPr>
          <a:lstStyle/>
          <a:p>
            <a:r>
              <a:rPr lang="en-US" sz="8000" dirty="0" smtClean="0"/>
              <a:t>In programming, </a:t>
            </a:r>
            <a:r>
              <a:rPr lang="en-US" sz="8000" b="1" dirty="0">
                <a:solidFill>
                  <a:schemeClr val="bg1"/>
                </a:solidFill>
              </a:rPr>
              <a:t>c</a:t>
            </a:r>
            <a:r>
              <a:rPr lang="en-US" sz="8000" b="1" dirty="0" smtClean="0">
                <a:solidFill>
                  <a:schemeClr val="bg1"/>
                </a:solidFill>
              </a:rPr>
              <a:t>lasses</a:t>
            </a:r>
            <a:r>
              <a:rPr lang="en-US" sz="8000" dirty="0" smtClean="0"/>
              <a:t> </a:t>
            </a:r>
            <a:r>
              <a:rPr lang="en-US" sz="8000" dirty="0"/>
              <a:t>provide the structure for </a:t>
            </a:r>
            <a:r>
              <a:rPr lang="en-US" sz="80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7000" dirty="0"/>
              <a:t>Act as </a:t>
            </a:r>
            <a:r>
              <a:rPr lang="en-US" sz="7000" b="1" dirty="0">
                <a:solidFill>
                  <a:schemeClr val="bg1"/>
                </a:solidFill>
              </a:rPr>
              <a:t>template</a:t>
            </a:r>
            <a:r>
              <a:rPr lang="bg-BG" sz="7000" dirty="0"/>
              <a:t> </a:t>
            </a:r>
            <a:r>
              <a:rPr lang="en-US" sz="7000" dirty="0"/>
              <a:t>for </a:t>
            </a:r>
            <a:r>
              <a:rPr lang="en-US" sz="7000" b="1" dirty="0">
                <a:solidFill>
                  <a:schemeClr val="bg1"/>
                </a:solidFill>
              </a:rPr>
              <a:t>objects</a:t>
            </a:r>
            <a:r>
              <a:rPr lang="en-US" sz="7000" dirty="0"/>
              <a:t> of the same type</a:t>
            </a:r>
          </a:p>
          <a:p>
            <a:r>
              <a:rPr lang="en-US" sz="8000" dirty="0"/>
              <a:t>Classes define:</a:t>
            </a:r>
          </a:p>
          <a:p>
            <a:pPr lvl="1"/>
            <a:r>
              <a:rPr lang="en-US" sz="7000" b="1" dirty="0"/>
              <a:t>Fields</a:t>
            </a:r>
            <a:r>
              <a:rPr lang="en-US" sz="7000" dirty="0"/>
              <a:t> (</a:t>
            </a:r>
            <a:r>
              <a:rPr lang="en-US" sz="7000" b="1" dirty="0">
                <a:solidFill>
                  <a:schemeClr val="bg1"/>
                </a:solidFill>
              </a:rPr>
              <a:t>private variables</a:t>
            </a:r>
            <a:r>
              <a:rPr lang="en-US" sz="7000" dirty="0"/>
              <a:t>), e.g. </a:t>
            </a:r>
            <a:r>
              <a:rPr lang="en-US" sz="7000" b="1" dirty="0">
                <a:solidFill>
                  <a:schemeClr val="bg1"/>
                </a:solidFill>
              </a:rPr>
              <a:t>day</a:t>
            </a:r>
            <a:r>
              <a:rPr lang="en-US" sz="7000" dirty="0"/>
              <a:t>,</a:t>
            </a:r>
            <a:r>
              <a:rPr lang="en-US" sz="7000" b="1" dirty="0">
                <a:solidFill>
                  <a:schemeClr val="bg1"/>
                </a:solidFill>
              </a:rPr>
              <a:t> month</a:t>
            </a:r>
            <a:r>
              <a:rPr lang="en-US" sz="7000" dirty="0"/>
              <a:t>,</a:t>
            </a:r>
            <a:r>
              <a:rPr lang="en-US" sz="7000" b="1" dirty="0">
                <a:solidFill>
                  <a:schemeClr val="bg1"/>
                </a:solidFill>
              </a:rPr>
              <a:t> year</a:t>
            </a:r>
          </a:p>
          <a:p>
            <a:pPr lvl="1"/>
            <a:r>
              <a:rPr lang="en-US" sz="7000" b="1" dirty="0"/>
              <a:t>Data</a:t>
            </a:r>
            <a:r>
              <a:rPr lang="en-US" sz="7000" dirty="0"/>
              <a:t>, e.g. </a:t>
            </a:r>
            <a:r>
              <a:rPr lang="en-US" sz="7000" b="1" dirty="0" err="1">
                <a:solidFill>
                  <a:schemeClr val="bg1"/>
                </a:solidFill>
              </a:rPr>
              <a:t>getDay</a:t>
            </a:r>
            <a:r>
              <a:rPr lang="en-US" sz="7000" dirty="0"/>
              <a:t>, </a:t>
            </a:r>
            <a:r>
              <a:rPr lang="en-US" sz="7000" b="1" dirty="0" err="1">
                <a:solidFill>
                  <a:schemeClr val="bg1"/>
                </a:solidFill>
              </a:rPr>
              <a:t>setMonth</a:t>
            </a:r>
            <a:r>
              <a:rPr lang="en-US" sz="7000" dirty="0"/>
              <a:t>, </a:t>
            </a:r>
            <a:r>
              <a:rPr lang="en-US" sz="7000" b="1" dirty="0" err="1">
                <a:solidFill>
                  <a:schemeClr val="bg1"/>
                </a:solidFill>
              </a:rPr>
              <a:t>getYear</a:t>
            </a:r>
            <a:endParaRPr lang="en-US" sz="7000" b="1" dirty="0">
              <a:solidFill>
                <a:schemeClr val="bg1"/>
              </a:solidFill>
            </a:endParaRPr>
          </a:p>
          <a:p>
            <a:pPr lvl="1"/>
            <a:r>
              <a:rPr lang="en-US" sz="7000" b="1" dirty="0"/>
              <a:t>Actions</a:t>
            </a:r>
            <a:r>
              <a:rPr lang="en-US" sz="7000" dirty="0"/>
              <a:t> (</a:t>
            </a:r>
            <a:r>
              <a:rPr lang="en-US" sz="7000" b="1" dirty="0">
                <a:solidFill>
                  <a:schemeClr val="bg1"/>
                </a:solidFill>
              </a:rPr>
              <a:t>behavior</a:t>
            </a:r>
            <a:r>
              <a:rPr lang="en-US" sz="7000" dirty="0"/>
              <a:t>), e.g. </a:t>
            </a:r>
            <a:r>
              <a:rPr lang="en-US" sz="7000" b="1" noProof="1">
                <a:solidFill>
                  <a:schemeClr val="bg1"/>
                </a:solidFill>
              </a:rPr>
              <a:t>plusDays(count)</a:t>
            </a:r>
            <a:r>
              <a:rPr lang="en-US" sz="7000" dirty="0"/>
              <a:t>,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b="1" noProof="1" smtClean="0">
                <a:solidFill>
                  <a:schemeClr val="bg1"/>
                </a:solidFill>
              </a:rPr>
              <a:t>subtract(date</a:t>
            </a:r>
            <a:r>
              <a:rPr lang="en-US" sz="7000" b="1" noProof="1">
                <a:solidFill>
                  <a:schemeClr val="bg1"/>
                </a:solidFill>
              </a:rPr>
              <a:t>)</a:t>
            </a:r>
            <a:endParaRPr lang="en-US" sz="7000" dirty="0">
              <a:solidFill>
                <a:schemeClr val="bg1"/>
              </a:solidFill>
            </a:endParaRPr>
          </a:p>
          <a:p>
            <a:r>
              <a:rPr lang="en-US" sz="8000" dirty="0"/>
              <a:t>One class may have many instances (objects)</a:t>
            </a:r>
          </a:p>
          <a:p>
            <a:pPr lvl="1"/>
            <a:r>
              <a:rPr lang="en-US" sz="7000" dirty="0"/>
              <a:t>Sample class: </a:t>
            </a:r>
            <a:r>
              <a:rPr lang="en-US" sz="7000" b="1" noProof="1">
                <a:solidFill>
                  <a:schemeClr val="bg1"/>
                </a:solidFill>
              </a:rPr>
              <a:t>DateTime</a:t>
            </a:r>
          </a:p>
          <a:p>
            <a:pPr lvl="1"/>
            <a:r>
              <a:rPr lang="en-US" sz="7000" dirty="0"/>
              <a:t>Sample objects: </a:t>
            </a:r>
            <a:r>
              <a:rPr lang="en-US" sz="7000" b="1" noProof="1">
                <a:solidFill>
                  <a:schemeClr val="bg1"/>
                </a:solidFill>
              </a:rPr>
              <a:t>peterBirthday</a:t>
            </a:r>
            <a:r>
              <a:rPr lang="en-US" sz="7000" dirty="0"/>
              <a:t>, </a:t>
            </a:r>
            <a:r>
              <a:rPr lang="en-US" sz="7000" b="1" noProof="1" smtClean="0">
                <a:solidFill>
                  <a:schemeClr val="bg1"/>
                </a:solidFill>
              </a:rPr>
              <a:t>mariaBirthday</a:t>
            </a:r>
            <a:endParaRPr lang="en-US" sz="7000" b="1" noProof="1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3812" y="76200"/>
            <a:ext cx="8397308" cy="882654"/>
          </a:xfrm>
        </p:spPr>
        <p:txBody>
          <a:bodyPr>
            <a:normAutofit/>
          </a:bodyPr>
          <a:lstStyle/>
          <a:p>
            <a:r>
              <a:rPr lang="en-GB" dirty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2" y="990600"/>
            <a:ext cx="1003354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Creating the object of a defined class is </a:t>
            </a:r>
            <a:r>
              <a:rPr lang="en-GB" sz="3200" dirty="0" smtClean="0"/>
              <a:t>called</a:t>
            </a:r>
            <a:r>
              <a:rPr lang="en-GB" sz="3200" dirty="0"/>
              <a:t> 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b="1" dirty="0" smtClean="0">
                <a:solidFill>
                  <a:schemeClr val="bg1"/>
                </a:solidFill>
              </a:rPr>
              <a:t>instantiation</a:t>
            </a:r>
            <a:endParaRPr lang="en-GB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3200" dirty="0"/>
              <a:t>The </a:t>
            </a:r>
            <a:r>
              <a:rPr lang="en-GB" sz="3200" b="1" dirty="0">
                <a:solidFill>
                  <a:schemeClr val="bg1"/>
                </a:solidFill>
              </a:rPr>
              <a:t>instance</a:t>
            </a:r>
            <a:r>
              <a:rPr lang="en-GB" sz="3200" dirty="0"/>
              <a:t> is the object itself, which </a:t>
            </a:r>
            <a:r>
              <a:rPr lang="en-GB" sz="3200" dirty="0" smtClean="0"/>
              <a:t>is</a:t>
            </a:r>
            <a:r>
              <a:rPr lang="en-US" sz="3200" dirty="0"/>
              <a:t> </a:t>
            </a:r>
            <a:r>
              <a:rPr lang="en-GB" sz="3200" dirty="0" smtClean="0"/>
              <a:t>created</a:t>
            </a:r>
            <a:br>
              <a:rPr lang="en-GB" sz="3200" dirty="0" smtClean="0"/>
            </a:br>
            <a:r>
              <a:rPr lang="bg-BG" sz="3200" dirty="0" smtClean="0"/>
              <a:t> </a:t>
            </a:r>
            <a:r>
              <a:rPr lang="en-GB" sz="32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tx2"/>
                </a:solidFill>
              </a:rPr>
              <a:t>All instances have common </a:t>
            </a:r>
            <a:r>
              <a:rPr lang="en-GB" sz="3400" b="1" dirty="0">
                <a:solidFill>
                  <a:schemeClr val="bg1"/>
                </a:solidFill>
              </a:rPr>
              <a:t>behaviour</a:t>
            </a:r>
            <a:r>
              <a:rPr lang="en-GB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2" y="4080294"/>
            <a:ext cx="4859216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$date1 =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new DateTime()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$date2 =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new DateTime()</a:t>
            </a:r>
            <a:r>
              <a:rPr lang="en-GB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$date3 = 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</a:rPr>
              <a:t>new DateTime()</a:t>
            </a:r>
            <a:r>
              <a:rPr lang="en-GB" sz="27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date in format </a:t>
            </a:r>
            <a:r>
              <a:rPr lang="en-US" b="1" dirty="0">
                <a:solidFill>
                  <a:schemeClr val="bg1"/>
                </a:solidFill>
              </a:rPr>
              <a:t>"{day}-{month}-{year</a:t>
            </a:r>
            <a:r>
              <a:rPr lang="en-US" b="1" dirty="0" smtClean="0">
                <a:solidFill>
                  <a:schemeClr val="bg1"/>
                </a:solidFill>
              </a:rPr>
              <a:t>}"</a:t>
            </a:r>
            <a:endParaRPr lang="en-US" dirty="0"/>
          </a:p>
          <a:p>
            <a:r>
              <a:rPr lang="en-US" dirty="0" smtClean="0"/>
              <a:t>Calculate </a:t>
            </a:r>
            <a:r>
              <a:rPr lang="en-US" dirty="0"/>
              <a:t>and print the day of week in </a:t>
            </a:r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Day of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093210" y="3114262"/>
            <a:ext cx="50018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36812" y="2971800"/>
            <a:ext cx="22860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18-04-2016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63791" y="2971800"/>
            <a:ext cx="2111821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Monday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093243" y="4257284"/>
            <a:ext cx="50018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436845" y="4114822"/>
            <a:ext cx="22860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27-11-1996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963791" y="4114822"/>
            <a:ext cx="2111821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Wednesday</a:t>
            </a:r>
          </a:p>
        </p:txBody>
      </p:sp>
    </p:spTree>
    <p:extLst>
      <p:ext uri="{BB962C8B-B14F-4D97-AF65-F5344CB8AC3E}">
        <p14:creationId xmlns:p14="http://schemas.microsoft.com/office/powerpoint/2010/main" val="9843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5705" y="1600200"/>
            <a:ext cx="7386849" cy="3572874"/>
          </a:xfrm>
        </p:spPr>
        <p:txBody>
          <a:bodyPr/>
          <a:lstStyle/>
          <a:p>
            <a:r>
              <a:rPr lang="bg-BG" sz="2800" dirty="0" smtClean="0">
                <a:solidFill>
                  <a:schemeClr val="tx1"/>
                </a:solidFill>
              </a:rPr>
              <a:t>&lt;?</a:t>
            </a:r>
            <a:r>
              <a:rPr lang="en-US" sz="2800" dirty="0" err="1" smtClean="0">
                <a:solidFill>
                  <a:schemeClr val="tx1"/>
                </a:solidFill>
              </a:rPr>
              <a:t>php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bg-BG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$</a:t>
            </a:r>
            <a:r>
              <a:rPr lang="en-US" sz="2800" dirty="0" err="1" smtClean="0">
                <a:solidFill>
                  <a:schemeClr val="tx1"/>
                </a:solidFill>
              </a:rPr>
              <a:t>dateAsString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 </a:t>
            </a:r>
            <a:r>
              <a:rPr lang="en-US" sz="2800" dirty="0" err="1">
                <a:solidFill>
                  <a:schemeClr val="tx1"/>
                </a:solidFill>
              </a:rPr>
              <a:t>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$date = new </a:t>
            </a:r>
            <a:r>
              <a:rPr lang="en-US" sz="2800" dirty="0" err="1">
                <a:solidFill>
                  <a:schemeClr val="tx1"/>
                </a:solidFill>
              </a:rPr>
              <a:t>DateTime</a:t>
            </a:r>
            <a:r>
              <a:rPr lang="en-US" sz="2800" dirty="0">
                <a:solidFill>
                  <a:schemeClr val="tx1"/>
                </a:solidFill>
              </a:rPr>
              <a:t>($</a:t>
            </a:r>
            <a:r>
              <a:rPr lang="en-US" sz="2800" dirty="0" err="1">
                <a:solidFill>
                  <a:schemeClr val="tx1"/>
                </a:solidFill>
              </a:rPr>
              <a:t>dateAsString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echo $date-&gt;format('l') . PHP_EOL;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Day of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94412" y="5496009"/>
            <a:ext cx="3810000" cy="1055608"/>
          </a:xfrm>
          <a:prstGeom prst="wedgeRoundRectCallout">
            <a:avLst>
              <a:gd name="adj1" fmla="val -34584"/>
              <a:gd name="adj2" fmla="val -68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textual representation of a day</a:t>
            </a:r>
          </a:p>
        </p:txBody>
      </p:sp>
    </p:spTree>
    <p:extLst>
      <p:ext uri="{BB962C8B-B14F-4D97-AF65-F5344CB8AC3E}">
        <p14:creationId xmlns:p14="http://schemas.microsoft.com/office/powerpoint/2010/main" val="329755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5562</TotalTime>
  <Words>1301</Words>
  <Application>Microsoft Office PowerPoint</Application>
  <PresentationFormat>Custom</PresentationFormat>
  <Paragraphs>315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Objects and Classes</vt:lpstr>
      <vt:lpstr>Table of Contents</vt:lpstr>
      <vt:lpstr>Have a Question?</vt:lpstr>
      <vt:lpstr>PowerPoint Presentation</vt:lpstr>
      <vt:lpstr>Classes</vt:lpstr>
      <vt:lpstr>Objects – Instances of Classes</vt:lpstr>
      <vt:lpstr>Problem: Day of Week</vt:lpstr>
      <vt:lpstr>Solution: Day of Week</vt:lpstr>
      <vt:lpstr>PowerPoint Presentation</vt:lpstr>
      <vt:lpstr>Defining Simple Classes</vt:lpstr>
      <vt:lpstr>Naming Classes</vt:lpstr>
      <vt:lpstr>Class Components</vt:lpstr>
      <vt:lpstr>Example: Class Components</vt:lpstr>
      <vt:lpstr>Example: Class Components (2)</vt:lpstr>
      <vt:lpstr>Constructors</vt:lpstr>
      <vt:lpstr>Creating an Instance</vt:lpstr>
      <vt:lpstr>Problem: Person Info</vt:lpstr>
      <vt:lpstr>Problem: Songs</vt:lpstr>
      <vt:lpstr>PowerPoint Presentation</vt:lpstr>
      <vt:lpstr>PowerPoint Presentation</vt:lpstr>
      <vt:lpstr>Value vs. Reference Types</vt:lpstr>
      <vt:lpstr>Value Types</vt:lpstr>
      <vt:lpstr>Reference Types</vt:lpstr>
      <vt:lpstr>Example: Value Types </vt:lpstr>
      <vt:lpstr>Example: Reference Types </vt:lpstr>
      <vt:lpstr>Problem: Students</vt:lpstr>
      <vt:lpstr>Problem: Students 2.0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Objects and Classes - PHP</dc:title>
  <dc:subject>Technology Fundamentals  – Practical Training Course @ SoftUni</dc:subject>
  <dc:creator>Software University Foundation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Martin Georgiev</cp:lastModifiedBy>
  <cp:revision>607</cp:revision>
  <dcterms:created xsi:type="dcterms:W3CDTF">2014-01-02T17:00:34Z</dcterms:created>
  <dcterms:modified xsi:type="dcterms:W3CDTF">2019-05-15T17:32:33Z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