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64" r:id="rId20"/>
    <p:sldId id="416" r:id="rId21"/>
    <p:sldId id="400" r:id="rId22"/>
    <p:sldId id="399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Cookies" id="{EC79756F-24AF-4D7E-A575-6574611C49B3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Sessions" id="{17CF3466-1610-4817-8704-570FABB5D120}">
          <p14:sldIdLst>
            <p14:sldId id="474"/>
            <p14:sldId id="475"/>
            <p14:sldId id="476"/>
            <p14:sldId id="477"/>
            <p14:sldId id="478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>
        <p:scale>
          <a:sx n="83" d="100"/>
          <a:sy n="83" d="100"/>
        </p:scale>
        <p:origin x="125" y="13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HTTP/2 protocol is also stateless, by design, as semantics remain unchanged in comparison to original HTTP.</a:t>
            </a: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compression is </a:t>
            </a:r>
            <a:r>
              <a:rPr lang="en-US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One compression context and one decompression context are used 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entire connection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HPACK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Header Compression for HTTP/2, is a compression format especially crafted for HTTP/2 headers, </a:t>
            </a:r>
            <a:b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is being specified in a separate internet draft. It doesn't change HTTP/2 itself, so it doesn't change the semantics.</a:t>
            </a:r>
          </a:p>
          <a:p>
            <a:br>
              <a:rPr lang="en-US" dirty="0"/>
            </a:br>
            <a:r>
              <a:rPr lang="en-US" dirty="0"/>
              <a:t>Resource: https://stackoverflow.com/questions/36178447/is-http-2-a-stateless-protocol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3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web-development-basics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telenor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xample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0" y="176551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State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14894" y="1413974"/>
            <a:ext cx="8142118" cy="1157157"/>
          </a:xfrm>
        </p:spPr>
        <p:txBody>
          <a:bodyPr>
            <a:normAutofit/>
          </a:bodyPr>
          <a:lstStyle/>
          <a:p>
            <a:r>
              <a:rPr lang="en-US" dirty="0"/>
              <a:t>Cookies &amp; Sessions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41011"/>
            <a:ext cx="1924033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Web Dev Basics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263DAB-25BB-4C80-8D44-D9EC377873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246" y="3429000"/>
            <a:ext cx="2459766" cy="2459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F33311-3645-4957-BF70-28EB265417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61" y="3531252"/>
            <a:ext cx="1950461" cy="19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(Mozilla)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1" y="2667000"/>
            <a:ext cx="11066211" cy="2231424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98812" y="2352261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826096" y="4905082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423706" y="2438400"/>
            <a:ext cx="1219200" cy="457200"/>
          </a:xfrm>
          <a:prstGeom prst="wedgeRoundRectCallout">
            <a:avLst>
              <a:gd name="adj1" fmla="val -42214"/>
              <a:gd name="adj2" fmla="val 687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Host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465364" y="2551044"/>
            <a:ext cx="1981200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7923212" y="5127024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Last accessed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party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2612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0565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2612" y="4250307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3128" y="1904622"/>
            <a:ext cx="5243495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58919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1854" y="237602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45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83" y="3273096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6645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6570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2612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2612" y="4956450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5689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4" grpId="0" animBg="1"/>
      <p:bldP spid="28" grpId="0"/>
      <p:bldP spid="29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5998"/>
            <a:ext cx="8938472" cy="820600"/>
          </a:xfrm>
        </p:spPr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2" y="304800"/>
            <a:ext cx="9241051" cy="38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3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Sessions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57" y="3048000"/>
            <a:ext cx="9938916" cy="2874893"/>
          </a:xfrm>
        </p:spPr>
      </p:pic>
    </p:spTree>
    <p:extLst>
      <p:ext uri="{BB962C8B-B14F-4D97-AF65-F5344CB8AC3E}">
        <p14:creationId xmlns:p14="http://schemas.microsoft.com/office/powerpoint/2010/main" val="355822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is a way to store information to be used across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694937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013" y="3269974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38" y="5398997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35" y="3962400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35" y="2771450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48" y="3962400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12829" y="3296076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0323" y="2946966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8771" y="4137916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48186" y="5574513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4341" y="5000902"/>
            <a:ext cx="220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user:</a:t>
            </a:r>
            <a:r>
              <a:rPr lang="en-US" sz="2800" dirty="0"/>
              <a:t> Prakash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56386" y="3649917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9055" y="4447601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40919" y="4399526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52583" y="4722394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0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1931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85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1366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6626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5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6376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51013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357600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6625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7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7412" y="4591677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4811" y="1612365"/>
            <a:ext cx="1787869" cy="1988470"/>
          </a:xfrm>
          <a:prstGeom prst="roundRect">
            <a:avLst/>
          </a:prstGeom>
          <a:solidFill>
            <a:srgbClr val="6B85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/>
            </a:br>
            <a:r>
              <a:rPr lang="en-US" sz="2000" dirty="0"/>
              <a:t>sid 5 {</a:t>
            </a:r>
            <a:br>
              <a:rPr lang="en-US" sz="2000" dirty="0"/>
            </a:br>
            <a:r>
              <a:rPr lang="en-US" sz="2000" dirty="0"/>
              <a:t>  uid: 101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sid 7 {</a:t>
            </a:r>
            <a:br>
              <a:rPr lang="en-US" sz="2000" dirty="0"/>
            </a:br>
            <a:r>
              <a:rPr lang="en-US" sz="2000" dirty="0"/>
              <a:t>  uid: 102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5" name="Can 44"/>
          <p:cNvSpPr/>
          <p:nvPr/>
        </p:nvSpPr>
        <p:spPr>
          <a:xfrm>
            <a:off x="9773244" y="4591677"/>
            <a:ext cx="1686867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uid  name</a:t>
            </a:r>
            <a:br>
              <a:rPr lang="en-US" dirty="0"/>
            </a:br>
            <a:r>
              <a:rPr lang="en-US" dirty="0"/>
              <a:t>101 Prakash</a:t>
            </a:r>
          </a:p>
          <a:p>
            <a:r>
              <a:rPr lang="en-US" dirty="0"/>
              <a:t>102 </a:t>
            </a:r>
            <a:r>
              <a:rPr lang="en-US" dirty="0" err="1"/>
              <a:t>Stamat</a:t>
            </a:r>
            <a:endParaRPr lang="bg-BG" dirty="0"/>
          </a:p>
        </p:txBody>
      </p:sp>
      <p:sp>
        <p:nvSpPr>
          <p:cNvPr id="48" name="TextBox 47"/>
          <p:cNvSpPr txBox="1"/>
          <p:nvPr/>
        </p:nvSpPr>
        <p:spPr>
          <a:xfrm>
            <a:off x="9424132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5813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3632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8647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1786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3632" y="4495800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0378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2298" y="4869776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6233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199816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0853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19508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6332" y="4234189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099786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3757" y="4968385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9" grpId="0"/>
      <p:bldP spid="44" grpId="0" animBg="1"/>
      <p:bldP spid="45" grpId="0" animBg="1"/>
      <p:bldP spid="48" grpId="0"/>
      <p:bldP spid="49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Custom-made Session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68285" y="2057208"/>
            <a:ext cx="708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Session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Map&lt;String, String&gt;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pairs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Date createdOn;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Date expiresOn;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68285" y="1524000"/>
            <a:ext cx="7086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Session.java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11585" y="2819400"/>
            <a:ext cx="2590800" cy="457200"/>
          </a:xfrm>
          <a:prstGeom prst="wedgeRoundRectCallout">
            <a:avLst>
              <a:gd name="adj1" fmla="val -54442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9404434" y="3585167"/>
            <a:ext cx="2590800" cy="457200"/>
          </a:xfrm>
          <a:prstGeom prst="wedgeRoundRectCallout">
            <a:avLst>
              <a:gd name="adj1" fmla="val -54442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498771" y="4423463"/>
            <a:ext cx="2590800" cy="457200"/>
          </a:xfrm>
          <a:prstGeom prst="wedgeRoundRectCallout">
            <a:avLst>
              <a:gd name="adj1" fmla="val -54442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Creation date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506985" y="5148949"/>
            <a:ext cx="2590800" cy="457200"/>
          </a:xfrm>
          <a:prstGeom prst="wedgeRoundRectCallout">
            <a:avLst>
              <a:gd name="adj1" fmla="val -54442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Expiration date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  <p:bldP spid="12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5998"/>
            <a:ext cx="8938472" cy="820600"/>
          </a:xfrm>
        </p:spPr>
        <p:txBody>
          <a:bodyPr/>
          <a:lstStyle/>
          <a:p>
            <a:r>
              <a:rPr lang="en-US" dirty="0"/>
              <a:t>Create your own Sessions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93043"/>
            <a:ext cx="9938916" cy="28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7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732799" cy="5097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Cookies </a:t>
            </a:r>
            <a:r>
              <a:rPr lang="en-US" sz="3200" dirty="0"/>
              <a:t>are: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000" dirty="0"/>
              <a:t>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sent back to the server, by the client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 </a:t>
            </a:r>
            <a:r>
              <a:rPr lang="en-US" sz="3200" dirty="0"/>
              <a:t>are: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server based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across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981200"/>
            <a:ext cx="2108746" cy="22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DA328F-BE43-4568-ACD9-89ACEAFAF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68" y="3703903"/>
            <a:ext cx="3734688" cy="2600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0D05FA-040C-499C-B89E-279C27BCC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74" y="107828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Web Dev Basics – State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https://softuni.bg/courses/java-web-development-basics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05FB4BF-1E36-4A73-893C-5AC6B2C61A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011731"/>
                  </p:ext>
                </p:extLst>
              </p:nvPr>
            </p:nvGraphicFramePr>
            <p:xfrm>
              <a:off x="760810" y="1295400"/>
              <a:ext cx="5181203" cy="2915186"/>
            </p:xfrm>
            <a:graphic>
              <a:graphicData uri="http://schemas.microsoft.com/office/powerpoint/2016/slidezoom">
                <pslz:sldZm>
                  <pslz:sldZmObj sldId="465" cId="3137537680">
                    <pslz:zmPr id="{5539FA6E-DDAB-42CE-A5CE-CC093BC8EDF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81203" cy="29151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05FB4BF-1E36-4A73-893C-5AC6B2C61A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810" y="1295400"/>
                <a:ext cx="5181203" cy="29151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FC1CE2A-5103-44F9-9112-A498DF9671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317217"/>
                  </p:ext>
                </p:extLst>
              </p:nvPr>
            </p:nvGraphicFramePr>
            <p:xfrm>
              <a:off x="6246812" y="3200400"/>
              <a:ext cx="5181203" cy="2915186"/>
            </p:xfrm>
            <a:graphic>
              <a:graphicData uri="http://schemas.microsoft.com/office/powerpoint/2016/slidezoom">
                <pslz:sldZm>
                  <pslz:sldZmObj sldId="474" cId="3558222141">
                    <pslz:zmPr id="{DCE62443-E925-42A4-BF27-2252940ABC2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81203" cy="29151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FC1CE2A-5103-44F9-9112-A498DF9671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6812" y="3200400"/>
                <a:ext cx="5181203" cy="29151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Cookies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2" y="2405743"/>
            <a:ext cx="9241051" cy="3841637"/>
          </a:xfr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1804822" cy="5570355"/>
          </a:xfrm>
        </p:spPr>
        <p:txBody>
          <a:bodyPr/>
          <a:lstStyle/>
          <a:p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086838" y="25353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58533" y="3416715"/>
            <a:ext cx="3962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30140" y="2860362"/>
            <a:ext cx="88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95" y="31754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94" y="49166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49274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33" y="48753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55" y="3267295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5" y="2798770"/>
            <a:ext cx="2263324" cy="22633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44077" y="2514600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83555" y="3987737"/>
            <a:ext cx="3962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04547" y="3459034"/>
            <a:ext cx="107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376591" y="4568697"/>
            <a:ext cx="3962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30140" y="4045477"/>
            <a:ext cx="1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</a:t>
            </a: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062391" y="4959286"/>
            <a:ext cx="2590800" cy="457200"/>
          </a:xfrm>
          <a:prstGeom prst="wedgeRoundRectCallout">
            <a:avLst>
              <a:gd name="adj1" fmla="val -8790"/>
              <a:gd name="adj2" fmla="val -89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Not stored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2" grpId="0"/>
      <p:bldP spid="41" grpId="0"/>
      <p:bldP spid="43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A small piece of data that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server sends </a:t>
            </a:r>
            <a:r>
              <a:rPr lang="en-US" dirty="0"/>
              <a:t>to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user’s web browser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65008" y="303749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36107" y="4572000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63344" y="4034689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dirty="0" err="1"/>
              <a:t>lang</a:t>
            </a:r>
            <a:r>
              <a:rPr lang="en-US" sz="2800" dirty="0"/>
              <a:t>=</a:t>
            </a:r>
            <a:r>
              <a:rPr lang="en-US" sz="2800" dirty="0" err="1"/>
              <a:t>en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5" y="3677543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64" y="5418785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2" y="5429579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03" y="5377435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5" y="3769408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362" y="3332170"/>
            <a:ext cx="2263324" cy="22633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426164" y="3048000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0317" y="2033992"/>
            <a:ext cx="45066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http://www.oracle.com/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36107" y="245612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37253" y="2485137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73158" y="3769408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63263" y="3221562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</a:t>
            </a:r>
            <a:r>
              <a:rPr lang="en-US" sz="2800" dirty="0">
                <a:hlinkClick r:id="rId8"/>
              </a:rPr>
              <a:t>www.example.bg</a:t>
            </a:r>
            <a:r>
              <a:rPr lang="en-US" sz="2800" dirty="0"/>
              <a:t>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770558" y="5242840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63263" y="4768389"/>
            <a:ext cx="4739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</a:t>
            </a:r>
            <a:r>
              <a:rPr lang="en-US" sz="2800" dirty="0">
                <a:hlinkClick r:id="rId8"/>
              </a:rPr>
              <a:t>www.example.bg</a:t>
            </a:r>
            <a:r>
              <a:rPr lang="en-US" sz="2800" dirty="0"/>
              <a:t> HTTP/1.1</a:t>
            </a:r>
            <a:br>
              <a:rPr lang="en-US" sz="2800" dirty="0"/>
            </a:br>
            <a:r>
              <a:rPr lang="en-US" sz="2800" dirty="0"/>
              <a:t>Cookie: </a:t>
            </a:r>
            <a:r>
              <a:rPr lang="en-US" sz="2800" dirty="0" err="1"/>
              <a:t>lang</a:t>
            </a:r>
            <a:r>
              <a:rPr lang="en-US" sz="2800" dirty="0"/>
              <a:t>=</a:t>
            </a:r>
            <a:r>
              <a:rPr lang="en-US" sz="2800" dirty="0" err="1"/>
              <a:t>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2" grpId="0"/>
      <p:bldP spid="24" grpId="0" animBg="1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Example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447800"/>
            <a:ext cx="10609953" cy="4530668"/>
          </a:xfrm>
          <a:prstGeom prst="rect">
            <a:avLst/>
          </a:prstGeom>
        </p:spPr>
      </p:pic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6780212" y="2362200"/>
            <a:ext cx="1219200" cy="457200"/>
          </a:xfrm>
          <a:prstGeom prst="wedgeRoundRectCallout">
            <a:avLst>
              <a:gd name="adj1" fmla="val -69116"/>
              <a:gd name="adj2" fmla="val -51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10056812" y="2809461"/>
            <a:ext cx="1219200" cy="457200"/>
          </a:xfrm>
          <a:prstGeom prst="wedgeRoundRectCallout">
            <a:avLst>
              <a:gd name="adj1" fmla="val -69116"/>
              <a:gd name="adj2" fmla="val -51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7008812" y="3200400"/>
            <a:ext cx="1219200" cy="457200"/>
          </a:xfrm>
          <a:prstGeom prst="wedgeRoundRectCallout">
            <a:avLst>
              <a:gd name="adj1" fmla="val -69116"/>
              <a:gd name="adj2" fmla="val -51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Host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7999412" y="3725679"/>
            <a:ext cx="1981200" cy="457200"/>
          </a:xfrm>
          <a:prstGeom prst="wedgeRoundRectCallout">
            <a:avLst>
              <a:gd name="adj1" fmla="val -62594"/>
              <a:gd name="adj2" fmla="val 318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Is secured?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6399212" y="4275725"/>
            <a:ext cx="1981200" cy="457200"/>
          </a:xfrm>
          <a:prstGeom prst="wedgeRoundRectCallout">
            <a:avLst>
              <a:gd name="adj1" fmla="val -63096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HTTP only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9465365" y="4628322"/>
            <a:ext cx="1981200" cy="457200"/>
          </a:xfrm>
          <a:prstGeom prst="wedgeRoundRectCallout">
            <a:avLst>
              <a:gd name="adj1" fmla="val -63096"/>
              <a:gd name="adj2" fmla="val -29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9588741" y="5362282"/>
            <a:ext cx="1734447" cy="457200"/>
          </a:xfrm>
          <a:prstGeom prst="wedgeRoundRectCallout">
            <a:avLst>
              <a:gd name="adj1" fmla="val -57366"/>
              <a:gd name="adj2" fmla="val -486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Expires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Purpose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45" y="1362332"/>
            <a:ext cx="1171093" cy="11710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21886" y="889511"/>
            <a:ext cx="126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81" y="4190820"/>
            <a:ext cx="1295009" cy="1347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90" y="4053598"/>
            <a:ext cx="1585202" cy="1585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154204"/>
            <a:ext cx="1383989" cy="138398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008812" y="2667000"/>
            <a:ext cx="2438400" cy="13865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94012" y="2667000"/>
            <a:ext cx="2285969" cy="15238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53791" y="2744636"/>
            <a:ext cx="0" cy="10653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4794" y="5538193"/>
            <a:ext cx="1632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Language settings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2202" y="5669133"/>
            <a:ext cx="3403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Preferences (Remember sign in)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65873" y="5638800"/>
            <a:ext cx="1632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Store</a:t>
            </a:r>
          </a:p>
          <a:p>
            <a:pPr algn="ctr"/>
            <a:r>
              <a:rPr lang="en-US" sz="2800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12348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cookies are stored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SQLite browser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here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In Mozilla cookies are located here: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Open the file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sqlite browser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3200400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\AppData\Roaming\Mozilla\Firefox\Profiles\2awcekaj.default\cookies.sqlite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168001"/>
            <a:ext cx="5709962" cy="145523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36812" y="5638800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613</TotalTime>
  <Words>602</Words>
  <Application>Microsoft Office PowerPoint</Application>
  <PresentationFormat>Custom</PresentationFormat>
  <Paragraphs>167</Paragraphs>
  <Slides>21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State Management</vt:lpstr>
      <vt:lpstr>Table of Contents</vt:lpstr>
      <vt:lpstr>Questions</vt:lpstr>
      <vt:lpstr>Cookies</vt:lpstr>
      <vt:lpstr>HTTP is Stateless</vt:lpstr>
      <vt:lpstr>What are Cookies?</vt:lpstr>
      <vt:lpstr>Cookie Example</vt:lpstr>
      <vt:lpstr>Cookie Purpose</vt:lpstr>
      <vt:lpstr>Examine your Cookies</vt:lpstr>
      <vt:lpstr>Examine your Cookies (Mozilla)</vt:lpstr>
      <vt:lpstr>Third Party Cookies</vt:lpstr>
      <vt:lpstr>Cookies</vt:lpstr>
      <vt:lpstr>Sessions</vt:lpstr>
      <vt:lpstr>What are Sessions?</vt:lpstr>
      <vt:lpstr>Relation with Cookies</vt:lpstr>
      <vt:lpstr>Custom-made Session</vt:lpstr>
      <vt:lpstr>Create your own Sessions</vt:lpstr>
      <vt:lpstr>Summary</vt:lpstr>
      <vt:lpstr>Java Web Dev Basics – State Management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252</cp:revision>
  <dcterms:created xsi:type="dcterms:W3CDTF">2014-01-02T17:00:34Z</dcterms:created>
  <dcterms:modified xsi:type="dcterms:W3CDTF">2018-01-24T10:29:53Z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