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394" r:id="rId3"/>
    <p:sldId id="395" r:id="rId4"/>
    <p:sldId id="492" r:id="rId5"/>
    <p:sldId id="531" r:id="rId6"/>
    <p:sldId id="568" r:id="rId7"/>
    <p:sldId id="564" r:id="rId8"/>
    <p:sldId id="563" r:id="rId9"/>
    <p:sldId id="542" r:id="rId10"/>
    <p:sldId id="529" r:id="rId11"/>
    <p:sldId id="494" r:id="rId12"/>
    <p:sldId id="565" r:id="rId13"/>
    <p:sldId id="566" r:id="rId14"/>
    <p:sldId id="510" r:id="rId15"/>
    <p:sldId id="508" r:id="rId16"/>
    <p:sldId id="495" r:id="rId17"/>
    <p:sldId id="567" r:id="rId18"/>
    <p:sldId id="559" r:id="rId19"/>
    <p:sldId id="516" r:id="rId20"/>
    <p:sldId id="496" r:id="rId21"/>
    <p:sldId id="493" r:id="rId22"/>
    <p:sldId id="497" r:id="rId23"/>
    <p:sldId id="560" r:id="rId24"/>
    <p:sldId id="561" r:id="rId25"/>
    <p:sldId id="562" r:id="rId26"/>
    <p:sldId id="524" r:id="rId27"/>
    <p:sldId id="527" r:id="rId28"/>
    <p:sldId id="547" r:id="rId29"/>
    <p:sldId id="548" r:id="rId30"/>
    <p:sldId id="552" r:id="rId31"/>
    <p:sldId id="555" r:id="rId32"/>
    <p:sldId id="553" r:id="rId33"/>
    <p:sldId id="554" r:id="rId34"/>
    <p:sldId id="539" r:id="rId35"/>
    <p:sldId id="488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86932" autoAdjust="0"/>
  </p:normalViewPr>
  <p:slideViewPr>
    <p:cSldViewPr>
      <p:cViewPr varScale="1">
        <p:scale>
          <a:sx n="77" d="100"/>
          <a:sy n="77" d="100"/>
        </p:scale>
        <p:origin x="-924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5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7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0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aseline="0" dirty="0" smtClean="0"/>
              <a:t>Java </a:t>
            </a:r>
            <a:r>
              <a:rPr lang="bg-BG" baseline="0" dirty="0" smtClean="0"/>
              <a:t>е типизиран език</a:t>
            </a:r>
          </a:p>
          <a:p>
            <a:pPr marL="342900" indent="-342900">
              <a:buAutoNum type="arabicPeriod"/>
            </a:pPr>
            <a:r>
              <a:rPr lang="bg-BG" baseline="0" dirty="0" smtClean="0"/>
              <a:t>Обяснение за </a:t>
            </a:r>
            <a:r>
              <a:rPr lang="en-US" baseline="0" dirty="0" smtClean="0"/>
              <a:t>print</a:t>
            </a:r>
            <a:r>
              <a:rPr lang="bg-BG" baseline="0" dirty="0" smtClean="0"/>
              <a:t>-а</a:t>
            </a:r>
          </a:p>
          <a:p>
            <a:pPr marL="342900" indent="-342900">
              <a:buAutoNum type="arabicPeriod"/>
            </a:pPr>
            <a:r>
              <a:rPr lang="bg-BG" baseline="0" dirty="0" smtClean="0"/>
              <a:t>Всяка променлива имам подразбиращ се тип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3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racle.com/technetwork/java/javase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s://java.com/en/download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57404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12900"/>
            <a:ext cx="8125251" cy="1357116"/>
          </a:xfrm>
        </p:spPr>
        <p:txBody>
          <a:bodyPr>
            <a:normAutofit/>
          </a:bodyPr>
          <a:lstStyle/>
          <a:p>
            <a:r>
              <a:rPr lang="en-US" dirty="0"/>
              <a:t>Java Syntax, Conditions, Loops,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Georgi Novakov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 smtClean="0"/>
              <a:t>Develop Soft CEO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3306" y="5717764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3306" y="6058285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785718" y="267902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710502"/>
            <a:ext cx="2225941" cy="2442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3509" y="3552999"/>
            <a:ext cx="99899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861" y="3741878"/>
            <a:ext cx="4427895" cy="2474161"/>
          </a:xfrm>
          <a:prstGeom prst="roundRect">
            <a:avLst>
              <a:gd name="adj" fmla="val 2373"/>
            </a:avLst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  <a:r>
              <a:rPr lang="en-US" dirty="0" smtClean="0"/>
              <a:t> </a:t>
            </a:r>
            <a:r>
              <a:rPr lang="en-US" dirty="0"/>
              <a:t>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in </a:t>
            </a:r>
            <a:r>
              <a:rPr lang="en-US" dirty="0"/>
              <a:t>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828800"/>
            <a:ext cx="10671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//Declare some variables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2000;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17531520;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//Print result to console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System.out.println(centuries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centuries is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years is ” + days + “ days, or ” + hours + “ hours.”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7236" y="5641592"/>
            <a:ext cx="10671176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floatPI = 3.14f;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doublePI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3.14;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52709" y="2450756"/>
            <a:ext cx="2702560" cy="1435444"/>
          </a:xfrm>
          <a:prstGeom prst="wedgeRoundRectCallout">
            <a:avLst>
              <a:gd name="adj1" fmla="val -90336"/>
              <a:gd name="adj2" fmla="val -326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separates multiple statements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8913812" y="2450757"/>
            <a:ext cx="2312586" cy="1435443"/>
          </a:xfrm>
          <a:prstGeom prst="wedgeRoundRectCallout">
            <a:avLst>
              <a:gd name="adj1" fmla="val -61895"/>
              <a:gd name="adj2" fmla="val 67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Print result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09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in </a:t>
            </a:r>
            <a:r>
              <a:rPr lang="en-US" dirty="0"/>
              <a:t>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828800"/>
            <a:ext cx="1067117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"Hello";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str + " Java";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System.out.printf("str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Java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475412" y="1936707"/>
            <a:ext cx="4612640" cy="650388"/>
          </a:xfrm>
          <a:prstGeom prst="wedgeRoundRectCallout">
            <a:avLst>
              <a:gd name="adj1" fmla="val -58906"/>
              <a:gd name="adj2" fmla="val 56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%s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is a string placeholder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46683" y="4596791"/>
            <a:ext cx="10671176" cy="1664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five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Range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39358"/>
              </p:ext>
            </p:extLst>
          </p:nvPr>
        </p:nvGraphicFramePr>
        <p:xfrm>
          <a:off x="190500" y="2286001"/>
          <a:ext cx="11804650" cy="327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930"/>
                <a:gridCol w="2360930"/>
                <a:gridCol w="2360930"/>
                <a:gridCol w="2360930"/>
                <a:gridCol w="2360930"/>
              </a:tblGrid>
              <a:tr h="668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Contains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629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r>
                        <a:rPr lang="en-US" sz="1350">
                          <a:effectLst/>
                        </a:rPr>
                        <a:t> or </a:t>
                      </a:r>
                      <a:r>
                        <a:rPr lang="en-US" sz="100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1 bit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629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Unicode character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\u0000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16 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\u0000</a:t>
                      </a:r>
                      <a:r>
                        <a:rPr lang="en-US" sz="1350">
                          <a:effectLst/>
                        </a:rPr>
                        <a:t> to </a:t>
                      </a:r>
                      <a:r>
                        <a:rPr lang="en-US" sz="1000">
                          <a:effectLst/>
                        </a:rPr>
                        <a:t>\uFFFF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629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Signed 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8 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-128 to 127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629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Signed 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16 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-32768 to 32767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629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Signed 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32 bits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-2147483648 to 2147483647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15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Signed 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64 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-9223372036854775808 to 9223372036854775807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629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IEEE 754 floating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32 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±1.4E-45 to ±3.4028235E+38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15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double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IEEE 754 floating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64 bits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50" dirty="0">
                          <a:effectLst/>
                        </a:rPr>
                        <a:t>±4.9E-324 to ±1.7976931348623157E+308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Write a Java program to calculate and print the value of the following expression: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[(30 + 21) * 1/2 * (35 - 12 - 1/2)]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Sample solution:</a:t>
            </a:r>
            <a:endParaRPr lang="en-US" baseline="30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Expression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5333" y="3419298"/>
            <a:ext cx="10478160" cy="1990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 =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(30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21)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1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/2.0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(35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1/2.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valSquare = val * val;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System.out.println(valSquare);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Write a Java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real numbers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Two</a:t>
            </a:r>
            <a:r>
              <a:rPr lang="bg-BG" dirty="0"/>
              <a:t> </a:t>
            </a:r>
            <a:r>
              <a:rPr lang="en-US" dirty="0"/>
              <a:t>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4" y="1825698"/>
            <a:ext cx="10210798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SumTwoNumbers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scan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num1 = scan.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num2 = scan.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System.out.printf("Sum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%.2f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Conditions: if-else Statement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988" y="2133600"/>
            <a:ext cx="10283824" cy="38950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System.out.println("Even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System.out.println("Odd number");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1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x = (expression)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/>
              <a:t> value if true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/>
              <a:t> value if false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( ? : 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133600"/>
            <a:ext cx="10591800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(a == 1)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: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"Value of b is : " +  b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(a == 10)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: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"Value of b is : " + b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Comparing Strings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7612" y="1295400"/>
            <a:ext cx="8837612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Здрасти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Пешо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6024" y="4419600"/>
            <a:ext cx="8837612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altLang="en-US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equals("</a:t>
            </a:r>
            <a:r>
              <a:rPr kumimoji="0" lang="en-US" altLang="en-U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s))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Здрасти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Пешо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5103812" y="3276600"/>
            <a:ext cx="3048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91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993776" y="2438400"/>
            <a:ext cx="10282236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3;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System.out.println("Monday");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System.out.println("Wednesday");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System.out.println("Sunday");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7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do-while</a:t>
            </a:r>
            <a:r>
              <a:rPr lang="en-US" dirty="0"/>
              <a:t> loops work as in C++, C# and 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for, while, do-while,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1376" y="1943912"/>
            <a:ext cx="1058703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&lt;= 10; i++)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System.out.println(i);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 1 2 3 4 … 10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1376" y="3229152"/>
            <a:ext cx="1058703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1;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 &lt; 1024)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System.out.println(count *= 2);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 4 8 … 1024</a:t>
            </a:r>
            <a:endParaRPr lang="en-US" sz="3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1376" y="4978517"/>
            <a:ext cx="1058703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"ha";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System.out.println(s); s = s + s;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(s.length() &lt; 10);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 haha hahahaha</a:t>
            </a:r>
          </a:p>
        </p:txBody>
      </p:sp>
    </p:spTree>
    <p:extLst>
      <p:ext uri="{BB962C8B-B14F-4D97-AF65-F5344CB8AC3E}">
        <p14:creationId xmlns:p14="http://schemas.microsoft.com/office/powerpoint/2010/main" val="31333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57847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Welcome to Java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Variables and 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Conditions: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-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Loops: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600" dirty="0"/>
              <a:t>-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, …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Methods, parameters, return value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smtClean="0"/>
              <a:t>Arrays </a:t>
            </a:r>
            <a:r>
              <a:rPr lang="en-US" sz="3600" dirty="0"/>
              <a:t>and Collections:</a:t>
            </a:r>
            <a:br>
              <a:rPr lang="en-US" sz="3600" dirty="0"/>
            </a:b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3600" dirty="0"/>
              <a:t>,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87" y="1066800"/>
            <a:ext cx="2172565" cy="21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056" y="1634534"/>
            <a:ext cx="3164556" cy="4080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12" y="4566920"/>
            <a:ext cx="2318319" cy="1295400"/>
          </a:xfrm>
          <a:prstGeom prst="roundRect">
            <a:avLst>
              <a:gd name="adj" fmla="val 3101"/>
            </a:avLst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/>
              <a:t>: Sum </a:t>
            </a:r>
            <a:r>
              <a:rPr lang="en-US" dirty="0"/>
              <a:t>N Integers in 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4" y="1219200"/>
            <a:ext cx="8991598" cy="4773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SumIntegers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scan =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n = scan.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long sum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+= scan.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System.out.println("Sum = " + sum);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85412" y="1219200"/>
            <a:ext cx="914400" cy="32440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0552112" y="4704488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88904" y="5402946"/>
            <a:ext cx="9144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in Java hold a named piece of code</a:t>
            </a:r>
          </a:p>
          <a:p>
            <a:pPr lvl="1"/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en-US" dirty="0"/>
              <a:t> (strongly typed!)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Similar to functions in C / PHP / JS and methods in C++ / C#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3505200"/>
            <a:ext cx="10515598" cy="2561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multiply(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System.out.println(multiply(2,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6 == 2 *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System.out.println(multiply(5));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Compilation error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380412" y="3458778"/>
            <a:ext cx="3171508" cy="1418022"/>
          </a:xfrm>
          <a:prstGeom prst="wedgeRoundRectCallout">
            <a:avLst>
              <a:gd name="adj1" fmla="val -67350"/>
              <a:gd name="adj2" fmla="val -25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makes the method callable from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Strings in Java</a:t>
            </a:r>
          </a:p>
          <a:p>
            <a:pPr lvl="1"/>
            <a:r>
              <a:rPr lang="en-US" dirty="0"/>
              <a:t>Know their number of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/>
          </a:p>
          <a:p>
            <a:pPr lvl="1"/>
            <a:r>
              <a:rPr lang="en-US" dirty="0"/>
              <a:t>Can be accessed by index: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/>
              <a:t>Stored in the heap (dynamic memory)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/>
              <a:t>Can have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/>
              <a:t> value (missing value)</a:t>
            </a:r>
          </a:p>
          <a:p>
            <a:r>
              <a:rPr lang="en-US" dirty="0"/>
              <a:t>Strings cannot be modified (immutable)</a:t>
            </a:r>
          </a:p>
          <a:p>
            <a:pPr lvl="1"/>
            <a:r>
              <a:rPr lang="en-US" dirty="0"/>
              <a:t>Most string operations return a new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instance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/>
              <a:t> class is used to build stings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</a:p>
        </p:txBody>
      </p:sp>
    </p:spTree>
    <p:extLst>
      <p:ext uri="{BB962C8B-B14F-4D97-AF65-F5344CB8AC3E}">
        <p14:creationId xmlns:p14="http://schemas.microsoft.com/office/powerpoint/2010/main" val="25239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Examples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29445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143000"/>
            <a:ext cx="10668000" cy="5239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 = {1, 2, 3, 4, 5};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System.out.println(Arrays.toString(numbers));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weekDays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"Thursday", "Friday", "Saturday", "Sunday"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 (objects)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mixedArr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new Date(), "hello"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of strings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String[][] matrix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{"0,0", "0,1", "0,2"},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{"1,0", "1,1", "1,2"}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2749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Processing Array </a:t>
            </a:r>
            <a:r>
              <a:rPr lang="en-US" noProof="1"/>
              <a:t>Elements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14382" y="1280160"/>
            <a:ext cx="1089023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{"Sofia", "Berlin", "London", "Paris"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Moscow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capitals[0]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capitals[4] = null;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System.out.println(Arrays.toString(capitals));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[SOFIA, Berlin, London, Paris, null]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capital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System.out.println(capital);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capitals.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System.out.println(capitals[i]);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279004" y="4307840"/>
            <a:ext cx="4038600" cy="656986"/>
          </a:xfrm>
          <a:prstGeom prst="wedgeRoundRectCallout">
            <a:avLst>
              <a:gd name="adj1" fmla="val -59762"/>
              <a:gd name="adj2" fmla="val -35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Traditional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loop</a:t>
            </a:r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964804" y="5813026"/>
            <a:ext cx="3352800" cy="660007"/>
          </a:xfrm>
          <a:prstGeom prst="wedgeRoundRectCallout">
            <a:avLst>
              <a:gd name="adj1" fmla="val -64552"/>
              <a:gd name="adj2" fmla="val -634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Traditional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1051662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ArrayList&lt;String&gt; names = new ArrayList&lt;String&gt;() {{</a:t>
            </a:r>
          </a:p>
          <a:p>
            <a:r>
              <a:rPr lang="en-US" sz="2200" dirty="0"/>
              <a:t>	add("Peter");</a:t>
            </a:r>
          </a:p>
          <a:p>
            <a:r>
              <a:rPr lang="en-US" sz="2200" dirty="0"/>
              <a:t>	add("Maria");</a:t>
            </a:r>
          </a:p>
          <a:p>
            <a:r>
              <a:rPr lang="en-US" sz="2200" dirty="0"/>
              <a:t>	add("Katya");</a:t>
            </a:r>
          </a:p>
          <a:p>
            <a:r>
              <a:rPr lang="en-US" sz="2200" dirty="0"/>
              <a:t>	add("Todor");			</a:t>
            </a:r>
          </a:p>
          <a:p>
            <a:r>
              <a:rPr lang="en-US" sz="2200" dirty="0"/>
              <a:t>}};</a:t>
            </a:r>
          </a:p>
          <a:p>
            <a:r>
              <a:rPr lang="en-US" sz="2200" dirty="0" err="1"/>
              <a:t>names.add</a:t>
            </a:r>
            <a:r>
              <a:rPr lang="en-US" sz="2200" dirty="0"/>
              <a:t>("</a:t>
            </a:r>
            <a:r>
              <a:rPr lang="en-US" sz="2200" dirty="0" err="1" smtClean="0"/>
              <a:t>Georgi</a:t>
            </a:r>
            <a:r>
              <a:rPr lang="en-US" sz="2200" dirty="0" smtClean="0"/>
              <a:t>"); </a:t>
            </a:r>
            <a:r>
              <a:rPr lang="en-US" sz="2200" dirty="0"/>
              <a:t>// Peter, Maria, Katya, Todor, </a:t>
            </a:r>
            <a:r>
              <a:rPr lang="en-US" sz="2200" dirty="0" err="1"/>
              <a:t>Georgi</a:t>
            </a:r>
            <a:endParaRPr lang="en-US" sz="2200" dirty="0"/>
          </a:p>
          <a:p>
            <a:r>
              <a:rPr lang="en-US" sz="2200" dirty="0"/>
              <a:t>names.remove(0); // Maria, Katya, Todor, </a:t>
            </a:r>
            <a:r>
              <a:rPr lang="en-US" sz="2200" dirty="0" err="1"/>
              <a:t>Georgi</a:t>
            </a:r>
            <a:endParaRPr lang="en-US" sz="2200" dirty="0"/>
          </a:p>
          <a:p>
            <a:r>
              <a:rPr lang="en-US" sz="2200" dirty="0"/>
              <a:t>names.remove(1); // Maria, Todor, </a:t>
            </a:r>
            <a:r>
              <a:rPr lang="en-US" sz="2200" dirty="0" err="1"/>
              <a:t>Georgi</a:t>
            </a:r>
            <a:endParaRPr lang="en-US" sz="2200" dirty="0"/>
          </a:p>
          <a:p>
            <a:r>
              <a:rPr lang="en-US" sz="2200" dirty="0"/>
              <a:t>names.remove("Todor"); // Maria, </a:t>
            </a:r>
            <a:r>
              <a:rPr lang="en-US" sz="2200" dirty="0" err="1"/>
              <a:t>Georgi</a:t>
            </a:r>
            <a:endParaRPr lang="en-US" sz="2200" dirty="0"/>
          </a:p>
          <a:p>
            <a:r>
              <a:rPr lang="en-US" sz="2200" dirty="0"/>
              <a:t>names.addAll(Arrays.asList("Alice", "Tedy"));</a:t>
            </a:r>
          </a:p>
          <a:p>
            <a:r>
              <a:rPr lang="en-US" sz="2200" dirty="0"/>
              <a:t>   // Maria, </a:t>
            </a:r>
            <a:r>
              <a:rPr lang="en-US" sz="2200" dirty="0" err="1" smtClean="0"/>
              <a:t>Georgi</a:t>
            </a:r>
            <a:r>
              <a:rPr lang="en-US" sz="2200" dirty="0" smtClean="0"/>
              <a:t>, </a:t>
            </a:r>
            <a:r>
              <a:rPr lang="en-US" sz="2200" dirty="0"/>
              <a:t>Alice, Tedy</a:t>
            </a:r>
          </a:p>
          <a:p>
            <a:r>
              <a:rPr lang="en-US" sz="2200" dirty="0"/>
              <a:t>names.add(3, "Sylvia"); // Maria, </a:t>
            </a:r>
            <a:r>
              <a:rPr lang="en-US" sz="2200" dirty="0" err="1"/>
              <a:t>Georgi</a:t>
            </a:r>
            <a:r>
              <a:rPr lang="en-US" sz="2200" dirty="0"/>
              <a:t>, Alice, Sylvia, Tedy</a:t>
            </a:r>
          </a:p>
          <a:p>
            <a:r>
              <a:rPr lang="en-US" sz="2200" dirty="0"/>
              <a:t>names.set(2, "Mike"); // Maria, </a:t>
            </a:r>
            <a:r>
              <a:rPr lang="en-US" sz="2200" dirty="0" err="1"/>
              <a:t>Georgi</a:t>
            </a:r>
            <a:r>
              <a:rPr lang="en-US" sz="2200" dirty="0"/>
              <a:t>, Mike, Sylvia, Tedy</a:t>
            </a:r>
          </a:p>
          <a:p>
            <a:r>
              <a:rPr lang="en-US" sz="2200" dirty="0"/>
              <a:t>System.out.println(names);</a:t>
            </a:r>
          </a:p>
        </p:txBody>
      </p:sp>
    </p:spTree>
    <p:extLst>
      <p:ext uri="{BB962C8B-B14F-4D97-AF65-F5344CB8AC3E}">
        <p14:creationId xmlns:p14="http://schemas.microsoft.com/office/powerpoint/2010/main" val="39376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Collections: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/>
          </a:p>
          <a:p>
            <a:pPr>
              <a:lnSpc>
                <a:spcPct val="110000"/>
              </a:lnSpc>
            </a:pPr>
            <a:r>
              <a:rPr lang="en-US" sz="2500" dirty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System.out.println(nums); // [101, -3, 25, 55]</a:t>
            </a:r>
          </a:p>
        </p:txBody>
      </p:sp>
    </p:spTree>
    <p:extLst>
      <p:ext uri="{BB962C8B-B14F-4D97-AF65-F5344CB8AC3E}">
        <p14:creationId xmlns:p14="http://schemas.microsoft.com/office/powerpoint/2010/main" val="16448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295400"/>
            <a:ext cx="10210800" cy="49317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System.out.println(set); // [Alice, Gosho, Maria, Tosho]</a:t>
            </a:r>
          </a:p>
        </p:txBody>
      </p:sp>
    </p:spTree>
    <p:extLst>
      <p:ext uri="{BB962C8B-B14F-4D97-AF65-F5344CB8AC3E}">
        <p14:creationId xmlns:p14="http://schemas.microsoft.com/office/powerpoint/2010/main" val="31761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statically-typed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object-oriented </a:t>
            </a:r>
            <a:r>
              <a:rPr lang="en-US" dirty="0"/>
              <a:t>programming language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Programs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  <a:r>
              <a:rPr lang="en-US" dirty="0"/>
              <a:t> before execution</a:t>
            </a:r>
          </a:p>
          <a:p>
            <a:pPr lvl="1"/>
            <a:r>
              <a:rPr lang="en-US" dirty="0"/>
              <a:t>Variables'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cannot be </a:t>
            </a:r>
            <a:r>
              <a:rPr lang="en-US" dirty="0" smtClean="0"/>
              <a:t>changed</a:t>
            </a:r>
          </a:p>
          <a:p>
            <a:pPr lvl="1"/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In contract, JavaScript and PHP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dynamically-typed</a:t>
            </a:r>
            <a:r>
              <a:rPr lang="en-US" dirty="0"/>
              <a:t> (scripting) languages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compilation, just execute commands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Java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59" y="2057400"/>
            <a:ext cx="3278613" cy="40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map of elements in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r>
              <a:rPr lang="en-US" dirty="0"/>
              <a:t>: Maps in Java</a:t>
            </a:r>
          </a:p>
        </p:txBody>
      </p:sp>
    </p:spTree>
    <p:extLst>
      <p:ext uri="{BB962C8B-B14F-4D97-AF65-F5344CB8AC3E}">
        <p14:creationId xmlns:p14="http://schemas.microsoft.com/office/powerpoint/2010/main" val="3783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/>
              <a:t>words occurrences </a:t>
            </a:r>
            <a:r>
              <a:rPr lang="en-US" dirty="0"/>
              <a:t>in a list: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bg-BG" noProof="1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/>
              <a:t>– Examples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/>
              <a:t>System.out.println(wordsCount); // {hi=3, yes=5, hello=2, welcome=2}</a:t>
            </a:r>
          </a:p>
        </p:txBody>
      </p:sp>
    </p:spTree>
    <p:extLst>
      <p:ext uri="{BB962C8B-B14F-4D97-AF65-F5344CB8AC3E}">
        <p14:creationId xmlns:p14="http://schemas.microsoft.com/office/powerpoint/2010/main" val="4435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Students and their grades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dirty="0"/>
              <a:t>– Examples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8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lines</a:t>
            </a:r>
            <a:r>
              <a:rPr lang="en-US" dirty="0"/>
              <a:t>, each holding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income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Write a Java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the incomes for each town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Sums by Town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093" y="1956830"/>
            <a:ext cx="601851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Pleven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093" y="4672093"/>
            <a:ext cx="601851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Pleven -&gt; 60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200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 -&gt; 190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770812" y="2096312"/>
            <a:ext cx="3048000" cy="1104088"/>
          </a:xfrm>
          <a:prstGeom prst="wedgeRoundRectCallout">
            <a:avLst>
              <a:gd name="adj1" fmla="val -67156"/>
              <a:gd name="adj2" fmla="val 383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Towns can appear multiple times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770812" y="4869290"/>
            <a:ext cx="2781520" cy="1035398"/>
          </a:xfrm>
          <a:prstGeom prst="wedgeRoundRectCallout">
            <a:avLst>
              <a:gd name="adj1" fmla="val -69604"/>
              <a:gd name="adj2" fmla="val -303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Order the towns by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16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Java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statically-typed</a:t>
            </a:r>
            <a:r>
              <a:rPr lang="en-US" sz="3200" dirty="0"/>
              <a:t> language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 programs consist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Program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r>
              <a:rPr lang="en-US" sz="3200" dirty="0"/>
              <a:t> (variables, conditions, loops) are similar to C# / C++ / PHP / JavaScript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in Java hold sequences of elements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Java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collections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3200" dirty="0"/>
              <a:t> { key </a:t>
            </a:r>
            <a:r>
              <a:rPr lang="en-US" sz="3200" dirty="0">
                <a:sym typeface="Wingdings" panose="05000000000000000000" pitchFamily="2" charset="2"/>
              </a:rPr>
              <a:t> value}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in Java are class instances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Java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object-oriented language</a:t>
            </a:r>
            <a:r>
              <a:rPr lang="en-US" sz="3200" dirty="0"/>
              <a:t>: relies on objects, classes, interfaces, methods,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46" y="1592727"/>
            <a:ext cx="2886066" cy="21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56" y="4559561"/>
            <a:ext cx="2886067" cy="1612639"/>
          </a:xfrm>
          <a:prstGeom prst="roundRect">
            <a:avLst>
              <a:gd name="adj" fmla="val 2373"/>
            </a:avLst>
          </a:prstGeom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Java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9012" y="2057400"/>
            <a:ext cx="10159002" cy="3962025"/>
            <a:chOff x="1014912" y="1465738"/>
            <a:chExt cx="10159002" cy="3962025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1014912" y="2254999"/>
              <a:ext cx="10159002" cy="31727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it-IT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HelloJava {</a:t>
              </a:r>
            </a:p>
            <a:p>
              <a:pPr marL="0" lvl="1" inden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it-IT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it-IT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static void main(String[] args)</a:t>
              </a:r>
              <a:r>
                <a:rPr lang="it-IT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{</a:t>
              </a:r>
            </a:p>
            <a:p>
              <a:pPr marL="0" lvl="1" inden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it-IT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System.out.println("Hello Java!");</a:t>
              </a:r>
            </a:p>
            <a:p>
              <a:pPr marL="0" lvl="1" inden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it-IT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}</a:t>
              </a:r>
            </a:p>
            <a:p>
              <a:pPr marL="0" lvl="1" inden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it-IT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1014912" y="1465738"/>
              <a:ext cx="10159002" cy="7668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lvl="1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it-IT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HelloJava.java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53457" y="584200"/>
            <a:ext cx="4146155" cy="1383639"/>
          </a:xfrm>
          <a:prstGeom prst="wedgeRoundRectCallout">
            <a:avLst>
              <a:gd name="adj1" fmla="val -64879"/>
              <a:gd name="adj2" fmla="val 628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HelloJava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class always stays in a file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HelloJava.java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75612" y="2313636"/>
            <a:ext cx="2590800" cy="1066800"/>
          </a:xfrm>
          <a:prstGeom prst="wedgeRoundRectCallout">
            <a:avLst>
              <a:gd name="adj1" fmla="val -92722"/>
              <a:gd name="adj2" fmla="val 39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stays at the same line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95943" y="4886960"/>
            <a:ext cx="3505200" cy="990600"/>
          </a:xfrm>
          <a:prstGeom prst="wedgeRoundRectCallout">
            <a:avLst>
              <a:gd name="adj1" fmla="val 405"/>
              <a:gd name="adj2" fmla="val -12578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Program entry point: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()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970799" cy="5570355"/>
          </a:xfrm>
        </p:spPr>
        <p:txBody>
          <a:bodyPr>
            <a:normAutofit/>
          </a:bodyPr>
          <a:lstStyle/>
          <a:p>
            <a:pPr marL="554790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Java EE </a:t>
            </a:r>
            <a:r>
              <a:rPr lang="en-US" dirty="0" smtClean="0"/>
              <a:t>vs 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Java SE </a:t>
            </a:r>
            <a:r>
              <a:rPr lang="en-US" dirty="0" smtClean="0"/>
              <a:t>vs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Platform</a:t>
            </a:r>
            <a:endParaRPr lang="en-US" dirty="0"/>
          </a:p>
        </p:txBody>
      </p:sp>
      <p:sp>
        <p:nvSpPr>
          <p:cNvPr id="6" name="AutoShape 2" descr="Резултат с изображение за java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Резултат с изображение за java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5087" y="1828800"/>
            <a:ext cx="5867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6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2430279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smtClean="0"/>
              <a:t>Java Class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 smtClean="0"/>
              <a:t>Compilation to Bytecode</a:t>
            </a: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Java Virtual Machine (JVM) – Java’s </a:t>
            </a:r>
            <a:r>
              <a:rPr lang="en-US" sz="3200" dirty="0" smtClean="0"/>
              <a:t>heart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Java components</a:t>
            </a:r>
            <a:endParaRPr lang="en-US" dirty="0"/>
          </a:p>
        </p:txBody>
      </p:sp>
      <p:sp>
        <p:nvSpPr>
          <p:cNvPr id="6" name="AutoShape 2" descr="Резултат с изображение за java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Резултат с изображение за java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5730" y="3124200"/>
            <a:ext cx="4145542" cy="1383639"/>
          </a:xfrm>
          <a:prstGeom prst="wedgeRoundRectCallout">
            <a:avLst>
              <a:gd name="adj1" fmla="val 49716"/>
              <a:gd name="adj2" fmla="val -39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HelloJava.java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------------------------------------------------------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HelloJava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1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</a:t>
            </a: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System.out.println("Hello Java!");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27812" y="3049591"/>
            <a:ext cx="4146155" cy="1458248"/>
          </a:xfrm>
          <a:prstGeom prst="wedgeRoundRectCallout">
            <a:avLst>
              <a:gd name="adj1" fmla="val -49528"/>
              <a:gd name="adj2" fmla="val 2328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HelloJava.class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------------------------------------------------------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010111010101010101010111100010101010101100100101101101010101101011010101011111010100100101001010101011110110110110110111010110110110111010011010011101101011011011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010101101011010101011111010100100101001010101011110110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5257215"/>
            <a:ext cx="1175758" cy="14642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366787" y="3701719"/>
            <a:ext cx="9471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Compilation</a:t>
            </a:r>
            <a:endParaRPr lang="en-US" sz="1000" dirty="0"/>
          </a:p>
        </p:txBody>
      </p:sp>
      <p:sp>
        <p:nvSpPr>
          <p:cNvPr id="15" name="Right Arrow 14"/>
          <p:cNvSpPr/>
          <p:nvPr/>
        </p:nvSpPr>
        <p:spPr>
          <a:xfrm rot="7399818">
            <a:off x="5684594" y="4501395"/>
            <a:ext cx="9471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Execution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95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Collector - </a:t>
            </a:r>
            <a:r>
              <a:rPr lang="en-US" sz="3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memory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AutoShape 2" descr="Резултат с изображение за java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Резултат с изображение за java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Резултат с изображение за java garbage coll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143000"/>
            <a:ext cx="86391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 8 SDK </a:t>
            </a:r>
            <a:r>
              <a:rPr lang="en-US" dirty="0"/>
              <a:t>(JDK 8)</a:t>
            </a:r>
          </a:p>
          <a:p>
            <a:pPr lvl="1"/>
            <a:r>
              <a:rPr lang="en-US" dirty="0">
                <a:hlinkClick r:id="rId3"/>
              </a:rPr>
              <a:t>http://oracle.com/technetwork/java/javase/downloads/</a:t>
            </a:r>
            <a:endParaRPr lang="en-US" dirty="0"/>
          </a:p>
          <a:p>
            <a:pPr lvl="1"/>
            <a:r>
              <a:rPr lang="en-US" dirty="0"/>
              <a:t>Provides runtime environment (JRE) + compilers + tools</a:t>
            </a: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JRE</a:t>
            </a:r>
            <a:r>
              <a:rPr lang="en-US" dirty="0"/>
              <a:t> (Java Runtime Environment)</a:t>
            </a:r>
          </a:p>
          <a:p>
            <a:pPr lvl="1"/>
            <a:r>
              <a:rPr lang="en-US" dirty="0">
                <a:hlinkClick r:id="rId4"/>
              </a:rPr>
              <a:t>https://java.com/en/download/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JRE is for end-users, not for </a:t>
            </a:r>
            <a:r>
              <a:rPr lang="en-US" noProof="1"/>
              <a:t>devs</a:t>
            </a:r>
          </a:p>
          <a:p>
            <a:pPr lvl="2"/>
            <a:r>
              <a:rPr lang="en-US" dirty="0"/>
              <a:t>Developers should use JDK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Java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372023"/>
            <a:ext cx="4252800" cy="32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151121"/>
            <a:ext cx="6284999" cy="55703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en-US" dirty="0"/>
              <a:t> is open-source Java / Java EE / PHP / C++ </a:t>
            </a:r>
            <a:r>
              <a:rPr lang="en-US" dirty="0" smtClean="0"/>
              <a:t>IDE</a:t>
            </a:r>
          </a:p>
          <a:p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https://www.eclipse.org/downloads/eclipse-packages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Eclipse for Java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EE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Eclipse for Java 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287162"/>
            <a:ext cx="4888832" cy="5020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" y="2743200"/>
            <a:ext cx="4763250" cy="31825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52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2335</Words>
  <Application>Microsoft Office PowerPoint</Application>
  <PresentationFormat>Custom</PresentationFormat>
  <Paragraphs>463</Paragraphs>
  <Slides>35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 16x9</vt:lpstr>
      <vt:lpstr>Java Basics</vt:lpstr>
      <vt:lpstr>Table of Contents</vt:lpstr>
      <vt:lpstr>Welcome to Java</vt:lpstr>
      <vt:lpstr>Hello World in Java</vt:lpstr>
      <vt:lpstr>Java Platform</vt:lpstr>
      <vt:lpstr>Main Java components</vt:lpstr>
      <vt:lpstr>Garbage Collector - automatic memory management </vt:lpstr>
      <vt:lpstr>Installing Java</vt:lpstr>
      <vt:lpstr>Eclipse for Java EE</vt:lpstr>
      <vt:lpstr>Variables in Java</vt:lpstr>
      <vt:lpstr>Variables in Java</vt:lpstr>
      <vt:lpstr>Variables Range</vt:lpstr>
      <vt:lpstr>Problem: Calculate Expression</vt:lpstr>
      <vt:lpstr>Problem: Sum Two Numbers</vt:lpstr>
      <vt:lpstr>Conditions: if-else Statement</vt:lpstr>
      <vt:lpstr>Conditional Operator ( ? : )</vt:lpstr>
      <vt:lpstr>Beware of Comparing Strings</vt:lpstr>
      <vt:lpstr>The switch-case Statement</vt:lpstr>
      <vt:lpstr>Loops: for, while, do-while, …</vt:lpstr>
      <vt:lpstr>Problem: Sum N Integers in Java</vt:lpstr>
      <vt:lpstr>Methods in Java</vt:lpstr>
      <vt:lpstr>Strings</vt:lpstr>
      <vt:lpstr>Strings – Examples</vt:lpstr>
      <vt:lpstr>Strings – Examples (2)</vt:lpstr>
      <vt:lpstr>Arrays in Java</vt:lpstr>
      <vt:lpstr>Processing Array Elements</vt:lpstr>
      <vt:lpstr>Collections: ArrayList&lt;String&gt;</vt:lpstr>
      <vt:lpstr>Collections: ArrayList&lt;Integer&gt;</vt:lpstr>
      <vt:lpstr>HashSet&lt;E&gt; and TreeSet&lt;E&gt;</vt:lpstr>
      <vt:lpstr>Collections: Maps in Java</vt:lpstr>
      <vt:lpstr>HashMap&lt;K, V&gt; – Examples</vt:lpstr>
      <vt:lpstr>TreeMap&lt;K, V&gt; – Examples</vt:lpstr>
      <vt:lpstr>Problem: Sums by Town</vt:lpstr>
      <vt:lpstr>Summary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subject>HTML, CSS and JavaScript Course</dc:subject>
  <dc:creator/>
  <cp:keywords>Java, variables, methods, loops, objects, classes, arrays, collections, sets, maps, programming, course, SoftUni, Software University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2016-09-18T12:18:51Z</dcterms:modified>
  <cp:category>Java, back-end,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