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2"/>
  </p:notesMasterIdLst>
  <p:handoutMasterIdLst>
    <p:handoutMasterId r:id="rId53"/>
  </p:handoutMasterIdLst>
  <p:sldIdLst>
    <p:sldId id="394" r:id="rId3"/>
    <p:sldId id="624" r:id="rId4"/>
    <p:sldId id="625" r:id="rId5"/>
    <p:sldId id="626" r:id="rId6"/>
    <p:sldId id="627" r:id="rId7"/>
    <p:sldId id="628" r:id="rId8"/>
    <p:sldId id="629" r:id="rId9"/>
    <p:sldId id="630" r:id="rId10"/>
    <p:sldId id="631" r:id="rId11"/>
    <p:sldId id="632" r:id="rId12"/>
    <p:sldId id="645" r:id="rId13"/>
    <p:sldId id="623" r:id="rId14"/>
    <p:sldId id="620" r:id="rId15"/>
    <p:sldId id="584" r:id="rId16"/>
    <p:sldId id="585" r:id="rId17"/>
    <p:sldId id="587" r:id="rId18"/>
    <p:sldId id="588" r:id="rId19"/>
    <p:sldId id="633" r:id="rId20"/>
    <p:sldId id="638" r:id="rId21"/>
    <p:sldId id="639" r:id="rId22"/>
    <p:sldId id="634" r:id="rId23"/>
    <p:sldId id="635" r:id="rId24"/>
    <p:sldId id="640" r:id="rId25"/>
    <p:sldId id="643" r:id="rId26"/>
    <p:sldId id="641" r:id="rId27"/>
    <p:sldId id="642" r:id="rId28"/>
    <p:sldId id="636" r:id="rId29"/>
    <p:sldId id="637" r:id="rId30"/>
    <p:sldId id="607" r:id="rId31"/>
    <p:sldId id="644" r:id="rId32"/>
    <p:sldId id="603" r:id="rId33"/>
    <p:sldId id="608" r:id="rId34"/>
    <p:sldId id="604" r:id="rId35"/>
    <p:sldId id="605" r:id="rId36"/>
    <p:sldId id="609" r:id="rId37"/>
    <p:sldId id="610" r:id="rId38"/>
    <p:sldId id="611" r:id="rId39"/>
    <p:sldId id="612" r:id="rId40"/>
    <p:sldId id="613" r:id="rId41"/>
    <p:sldId id="614" r:id="rId42"/>
    <p:sldId id="615" r:id="rId43"/>
    <p:sldId id="616" r:id="rId44"/>
    <p:sldId id="618" r:id="rId45"/>
    <p:sldId id="619" r:id="rId46"/>
    <p:sldId id="589" r:id="rId47"/>
    <p:sldId id="590" r:id="rId48"/>
    <p:sldId id="591" r:id="rId49"/>
    <p:sldId id="592" r:id="rId50"/>
    <p:sldId id="393" r:id="rId5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C9E"/>
    <a:srgbClr val="FBEEDC"/>
    <a:srgbClr val="FBEEC9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4" autoAdjust="0"/>
    <p:restoredTop sz="90555" autoAdjust="0"/>
  </p:normalViewPr>
  <p:slideViewPr>
    <p:cSldViewPr>
      <p:cViewPr varScale="1">
        <p:scale>
          <a:sx n="65" d="100"/>
          <a:sy n="65" d="100"/>
        </p:scale>
        <p:origin x="906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03-Oct-16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03-Oct-16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38808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6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JavaServer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Faces component architecture is designed such that the functionality of the components is defined by the component classes, whereas the component rendering can be defined by a separate renderer class. This design has several benefits, including the following:</a:t>
            </a:r>
          </a:p>
          <a:p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48686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3906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29516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6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JavaServer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Faces application can optionally associate a component with server-side object data. This object is a JavaBeans component, such as a managed bean. An application gets and sets the object data for a component by calling the appropriate object properties for that component.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6886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74911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08239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9518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09440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77435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0313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090278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783447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832009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369590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40144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45510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69835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683789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669742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51437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590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525557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988914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270944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671425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877118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14426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710690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504450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088552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88868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1113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118192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400564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93266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27964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91349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0459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07821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03-Oct-16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03-Oct-16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22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574040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Java EE Basics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12900"/>
            <a:ext cx="8125251" cy="135711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Servlets and JSP</a:t>
            </a:r>
          </a:p>
          <a:p>
            <a:r>
              <a:rPr lang="en-US" dirty="0"/>
              <a:t>JSF 2 </a:t>
            </a:r>
          </a:p>
          <a:p>
            <a:r>
              <a:rPr lang="en-US" dirty="0" smtClean="0"/>
              <a:t>Prime Faces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 smtClean="0"/>
              <a:t>Georgi Novakov</a:t>
            </a:r>
            <a:endParaRPr lang="en-US" noProof="1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 smtClean="0"/>
              <a:t>Develop Soft CEO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3306" y="5717764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3306" y="6058285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785718" y="267902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6012" y="3710502"/>
            <a:ext cx="2225941" cy="244282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048182" y="3551620"/>
            <a:ext cx="1769652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JSF 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Prime Faces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940" y="3562628"/>
            <a:ext cx="4263161" cy="2847411"/>
          </a:xfrm>
          <a:prstGeom prst="roundRect">
            <a:avLst>
              <a:gd name="adj" fmla="val 2373"/>
            </a:avLst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7212" y="165100"/>
            <a:ext cx="8610600" cy="596900"/>
          </a:xfrm>
        </p:spPr>
        <p:txBody>
          <a:bodyPr/>
          <a:lstStyle/>
          <a:p>
            <a:r>
              <a:rPr lang="en-US" sz="3600" b="0" dirty="0"/>
              <a:t>AJAX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2" y="990600"/>
            <a:ext cx="10515600" cy="5626100"/>
          </a:xfrm>
        </p:spPr>
        <p:txBody>
          <a:bodyPr/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AJAX</a:t>
            </a:r>
            <a:r>
              <a:rPr lang="en-US" sz="2400" dirty="0"/>
              <a:t> = Asynchronous JavaScript and XML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technique for creating fast and dynamic web pages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Submitting a form vs using Ajax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altLang="zh-TW" sz="2200" dirty="0" smtClean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 dirty="0">
              <a:ea typeface="新細明體" panose="02020500000000000000" pitchFamily="18" charset="-120"/>
            </a:endParaRPr>
          </a:p>
        </p:txBody>
      </p:sp>
      <p:pic>
        <p:nvPicPr>
          <p:cNvPr id="2050" name="Picture 2" descr="AJ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2581447"/>
            <a:ext cx="7086600" cy="403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65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7212" y="165100"/>
            <a:ext cx="8610600" cy="596900"/>
          </a:xfrm>
        </p:spPr>
        <p:txBody>
          <a:bodyPr/>
          <a:lstStyle/>
          <a:p>
            <a:r>
              <a:rPr lang="en-US" sz="3600" b="0" dirty="0" smtClean="0"/>
              <a:t>SERVLET FILTER</a:t>
            </a:r>
            <a:endParaRPr lang="en-US" sz="3600" b="0" dirty="0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2" y="990600"/>
            <a:ext cx="10515600" cy="56261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altLang="zh-TW" sz="2200" dirty="0" smtClean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0812" y="679074"/>
            <a:ext cx="9573628" cy="16831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000" b="1" dirty="0">
                <a:ea typeface="Times New Roman"/>
                <a:cs typeface="Times New Roman"/>
              </a:rPr>
              <a:t>&lt;filter</a:t>
            </a:r>
            <a:r>
              <a:rPr lang="en-US" sz="1000" b="1" dirty="0" smtClean="0">
                <a:ea typeface="Times New Roman"/>
                <a:cs typeface="Times New Roman"/>
              </a:rPr>
              <a:t>&gt;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000" b="1" dirty="0">
                <a:ea typeface="Times New Roman"/>
                <a:cs typeface="Times New Roman"/>
              </a:rPr>
              <a:t>	&lt;filter-name&gt;</a:t>
            </a:r>
            <a:r>
              <a:rPr lang="en-US" sz="1000" b="1" dirty="0" err="1">
                <a:ea typeface="Times New Roman"/>
                <a:cs typeface="Times New Roman"/>
              </a:rPr>
              <a:t>AuthenticationFilter</a:t>
            </a:r>
            <a:r>
              <a:rPr lang="en-US" sz="1000" b="1" dirty="0">
                <a:ea typeface="Times New Roman"/>
                <a:cs typeface="Times New Roman"/>
              </a:rPr>
              <a:t>&lt;/filter-name&gt;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000" b="1" dirty="0">
                <a:ea typeface="Times New Roman"/>
                <a:cs typeface="Times New Roman"/>
              </a:rPr>
              <a:t>	&lt;</a:t>
            </a:r>
            <a:r>
              <a:rPr lang="en-US" sz="1000" b="1" dirty="0" smtClean="0">
                <a:ea typeface="Times New Roman"/>
                <a:cs typeface="Times New Roman"/>
              </a:rPr>
              <a:t>filter-class&gt;</a:t>
            </a:r>
            <a:r>
              <a:rPr lang="en-US" sz="1000" b="1" dirty="0" err="1" smtClean="0">
                <a:ea typeface="Times New Roman"/>
                <a:cs typeface="Times New Roman"/>
              </a:rPr>
              <a:t>bg.softuni.web.filter.AuthenticationFilter</a:t>
            </a:r>
            <a:r>
              <a:rPr lang="en-US" sz="1000" b="1" dirty="0">
                <a:ea typeface="Times New Roman"/>
                <a:cs typeface="Times New Roman"/>
              </a:rPr>
              <a:t>&lt;/filter-class&gt;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000" b="1" dirty="0" smtClean="0">
                <a:ea typeface="Times New Roman"/>
                <a:cs typeface="Times New Roman"/>
              </a:rPr>
              <a:t>&lt;/</a:t>
            </a:r>
            <a:r>
              <a:rPr lang="en-US" sz="1000" b="1" dirty="0">
                <a:ea typeface="Times New Roman"/>
                <a:cs typeface="Times New Roman"/>
              </a:rPr>
              <a:t>filter&gt;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000" b="1" dirty="0" smtClean="0">
                <a:ea typeface="Times New Roman"/>
                <a:cs typeface="Times New Roman"/>
              </a:rPr>
              <a:t>&lt;</a:t>
            </a:r>
            <a:r>
              <a:rPr lang="en-US" sz="1000" b="1" dirty="0">
                <a:ea typeface="Times New Roman"/>
                <a:cs typeface="Times New Roman"/>
              </a:rPr>
              <a:t>filter-mapping&gt;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000" b="1" dirty="0">
                <a:ea typeface="Times New Roman"/>
                <a:cs typeface="Times New Roman"/>
              </a:rPr>
              <a:t>	&lt;filter-name&gt;</a:t>
            </a:r>
            <a:r>
              <a:rPr lang="en-US" sz="1000" b="1" dirty="0" err="1">
                <a:ea typeface="Times New Roman"/>
                <a:cs typeface="Times New Roman"/>
              </a:rPr>
              <a:t>AuthenticationFilter</a:t>
            </a:r>
            <a:r>
              <a:rPr lang="en-US" sz="1000" b="1" dirty="0">
                <a:ea typeface="Times New Roman"/>
                <a:cs typeface="Times New Roman"/>
              </a:rPr>
              <a:t>&lt;/filter-name&gt;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000" b="1" dirty="0">
                <a:ea typeface="Times New Roman"/>
                <a:cs typeface="Times New Roman"/>
              </a:rPr>
              <a:t>	&lt;</a:t>
            </a:r>
            <a:r>
              <a:rPr lang="en-US" sz="1000" b="1" dirty="0" err="1">
                <a:ea typeface="Times New Roman"/>
                <a:cs typeface="Times New Roman"/>
              </a:rPr>
              <a:t>url</a:t>
            </a:r>
            <a:r>
              <a:rPr lang="en-US" sz="1000" b="1" dirty="0">
                <a:ea typeface="Times New Roman"/>
                <a:cs typeface="Times New Roman"/>
              </a:rPr>
              <a:t>-pattern&gt;/page/*&lt;/</a:t>
            </a:r>
            <a:r>
              <a:rPr lang="en-US" sz="1000" b="1" dirty="0" err="1">
                <a:ea typeface="Times New Roman"/>
                <a:cs typeface="Times New Roman"/>
              </a:rPr>
              <a:t>url</a:t>
            </a:r>
            <a:r>
              <a:rPr lang="en-US" sz="1000" b="1" dirty="0">
                <a:ea typeface="Times New Roman"/>
                <a:cs typeface="Times New Roman"/>
              </a:rPr>
              <a:t>-pattern&gt;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000" b="1" dirty="0" smtClean="0">
                <a:ea typeface="Times New Roman"/>
                <a:cs typeface="Times New Roman"/>
              </a:rPr>
              <a:t>&lt;/</a:t>
            </a:r>
            <a:r>
              <a:rPr lang="en-US" sz="1000" b="1" dirty="0">
                <a:ea typeface="Times New Roman"/>
                <a:cs typeface="Times New Roman"/>
              </a:rPr>
              <a:t>filter-mapping&gt;</a:t>
            </a:r>
            <a:endParaRPr lang="it-IT" sz="10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0812" y="2590800"/>
            <a:ext cx="11887200" cy="40653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000" dirty="0">
                <a:solidFill>
                  <a:schemeClr val="tx1"/>
                </a:solidFill>
                <a:latin typeface="+mn-lt"/>
              </a:rPr>
              <a:t>public class 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AuthenticationFilter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 implements Filter, Serializable {</a:t>
            </a:r>
          </a:p>
          <a:p>
            <a:endParaRPr lang="en-US" sz="1000" dirty="0">
              <a:solidFill>
                <a:schemeClr val="tx1"/>
              </a:solidFill>
              <a:latin typeface="+mn-lt"/>
            </a:endParaRPr>
          </a:p>
          <a:p>
            <a:endParaRPr lang="en-US" sz="1000" dirty="0">
              <a:solidFill>
                <a:schemeClr val="tx1"/>
              </a:solidFill>
              <a:latin typeface="+mn-lt"/>
            </a:endParaRPr>
          </a:p>
          <a:p>
            <a:r>
              <a:rPr lang="en-US" sz="1000" dirty="0">
                <a:solidFill>
                  <a:schemeClr val="tx1"/>
                </a:solidFill>
                <a:latin typeface="+mn-lt"/>
              </a:rPr>
              <a:t>	public void 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init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FilterConfig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filterConfig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) throws 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ServletException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+mn-lt"/>
              </a:rPr>
              <a:t>{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		</a:t>
            </a:r>
            <a:r>
              <a:rPr lang="en-US" sz="1000" dirty="0" smtClean="0">
                <a:solidFill>
                  <a:schemeClr val="tx1"/>
                </a:solidFill>
                <a:latin typeface="+mn-lt"/>
              </a:rPr>
              <a:t>}</a:t>
            </a:r>
            <a:endParaRPr lang="en-US" sz="1000" dirty="0">
              <a:solidFill>
                <a:schemeClr val="tx1"/>
              </a:solidFill>
              <a:latin typeface="+mn-lt"/>
            </a:endParaRPr>
          </a:p>
          <a:p>
            <a:r>
              <a:rPr lang="en-US" sz="1000" dirty="0">
                <a:solidFill>
                  <a:schemeClr val="tx1"/>
                </a:solidFill>
                <a:latin typeface="+mn-lt"/>
              </a:rPr>
              <a:t>	public void destroy() </a:t>
            </a:r>
            <a:r>
              <a:rPr lang="en-US" sz="1000" dirty="0" smtClean="0">
                <a:solidFill>
                  <a:schemeClr val="tx1"/>
                </a:solidFill>
                <a:latin typeface="+mn-lt"/>
              </a:rPr>
              <a:t>{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	}</a:t>
            </a:r>
          </a:p>
          <a:p>
            <a:endParaRPr lang="en-US" sz="1000" dirty="0">
              <a:solidFill>
                <a:schemeClr val="tx1"/>
              </a:solidFill>
              <a:latin typeface="+mn-lt"/>
            </a:endParaRPr>
          </a:p>
          <a:p>
            <a:r>
              <a:rPr lang="en-US" sz="1000" dirty="0">
                <a:solidFill>
                  <a:schemeClr val="tx1"/>
                </a:solidFill>
                <a:latin typeface="+mn-lt"/>
              </a:rPr>
              <a:t>	public void 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doFilter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ServletRequest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 request, 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ServletResponse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 response, 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FilterChain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+mn-lt"/>
              </a:rPr>
              <a:t>chain) throws 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IOException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ServletException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 {</a:t>
            </a:r>
          </a:p>
          <a:p>
            <a:endParaRPr lang="en-US" sz="1000" dirty="0">
              <a:solidFill>
                <a:schemeClr val="tx1"/>
              </a:solidFill>
              <a:latin typeface="+mn-lt"/>
            </a:endParaRPr>
          </a:p>
          <a:p>
            <a:r>
              <a:rPr lang="en-US" sz="1000" dirty="0">
                <a:solidFill>
                  <a:schemeClr val="tx1"/>
                </a:solidFill>
                <a:latin typeface="+mn-lt"/>
              </a:rPr>
              <a:t>		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HttpServletRequest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httpRequest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 = (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HttpServletRequest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) request;</a:t>
            </a:r>
          </a:p>
          <a:p>
            <a:endParaRPr lang="en-US" sz="1000" dirty="0">
              <a:solidFill>
                <a:schemeClr val="tx1"/>
              </a:solidFill>
              <a:latin typeface="+mn-lt"/>
            </a:endParaRPr>
          </a:p>
          <a:p>
            <a:r>
              <a:rPr lang="en-US" sz="1000" dirty="0">
                <a:solidFill>
                  <a:schemeClr val="tx1"/>
                </a:solidFill>
                <a:latin typeface="+mn-lt"/>
              </a:rPr>
              <a:t>		String 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requestedPath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 = 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httpRequest.getRequestURI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().substring(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httpRequest.getContextPath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().length());</a:t>
            </a:r>
          </a:p>
          <a:p>
            <a:endParaRPr lang="en-US" sz="1000" dirty="0">
              <a:solidFill>
                <a:schemeClr val="tx1"/>
              </a:solidFill>
              <a:latin typeface="+mn-lt"/>
            </a:endParaRPr>
          </a:p>
          <a:p>
            <a:r>
              <a:rPr lang="en-US" sz="1000" dirty="0">
                <a:solidFill>
                  <a:schemeClr val="tx1"/>
                </a:solidFill>
                <a:latin typeface="+mn-lt"/>
              </a:rPr>
              <a:t>		</a:t>
            </a:r>
            <a:r>
              <a:rPr lang="en-US" sz="1000" dirty="0" smtClean="0">
                <a:solidFill>
                  <a:schemeClr val="tx1"/>
                </a:solidFill>
                <a:latin typeface="+mn-lt"/>
              </a:rPr>
              <a:t>if 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WebConstants.PATH_INDEX.equals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requestedPath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)) {</a:t>
            </a:r>
          </a:p>
          <a:p>
            <a:r>
              <a:rPr lang="en-US" sz="1000" dirty="0">
                <a:solidFill>
                  <a:schemeClr val="tx1"/>
                </a:solidFill>
                <a:latin typeface="+mn-lt"/>
              </a:rPr>
              <a:t>			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chain.doFilter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(request, response);</a:t>
            </a:r>
          </a:p>
          <a:p>
            <a:r>
              <a:rPr lang="en-US" sz="1000" dirty="0">
                <a:solidFill>
                  <a:schemeClr val="tx1"/>
                </a:solidFill>
                <a:latin typeface="+mn-lt"/>
              </a:rPr>
              <a:t>			return;</a:t>
            </a:r>
          </a:p>
          <a:p>
            <a:r>
              <a:rPr lang="en-US" sz="1000" dirty="0">
                <a:solidFill>
                  <a:schemeClr val="tx1"/>
                </a:solidFill>
                <a:latin typeface="+mn-lt"/>
              </a:rPr>
              <a:t>		</a:t>
            </a:r>
            <a:r>
              <a:rPr lang="en-US" sz="1000" dirty="0" smtClean="0">
                <a:solidFill>
                  <a:schemeClr val="tx1"/>
                </a:solidFill>
                <a:latin typeface="+mn-lt"/>
              </a:rPr>
              <a:t>}</a:t>
            </a:r>
          </a:p>
          <a:p>
            <a:endParaRPr lang="en-US" sz="1000" dirty="0">
              <a:solidFill>
                <a:schemeClr val="tx1"/>
              </a:solidFill>
              <a:latin typeface="+mn-lt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+mn-lt"/>
              </a:rPr>
              <a:t>  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		if (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WebConstants.PATH_LOGIN.equals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requestedPath</a:t>
            </a:r>
            <a:r>
              <a:rPr lang="en-US" sz="1000" dirty="0" smtClean="0">
                <a:solidFill>
                  <a:schemeClr val="tx1"/>
                </a:solidFill>
                <a:latin typeface="+mn-lt"/>
              </a:rPr>
              <a:t>) || 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WebConstants.PATH_FORGOTTEN_PASS.equals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requestedPath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)</a:t>
            </a:r>
            <a:r>
              <a:rPr lang="en-US" sz="1000" dirty="0" smtClean="0">
                <a:solidFill>
                  <a:schemeClr val="tx1"/>
                </a:solidFill>
                <a:latin typeface="+mn-lt"/>
              </a:rPr>
              <a:t>) 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{</a:t>
            </a:r>
          </a:p>
          <a:p>
            <a:r>
              <a:rPr lang="en-US" sz="1000" dirty="0">
                <a:solidFill>
                  <a:schemeClr val="tx1"/>
                </a:solidFill>
                <a:latin typeface="+mn-lt"/>
              </a:rPr>
              <a:t>			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chain.doFilter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(request, response);</a:t>
            </a:r>
          </a:p>
          <a:p>
            <a:r>
              <a:rPr lang="en-US" sz="1000" dirty="0">
                <a:solidFill>
                  <a:schemeClr val="tx1"/>
                </a:solidFill>
                <a:latin typeface="+mn-lt"/>
              </a:rPr>
              <a:t>			return;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1000" dirty="0" smtClean="0">
                <a:solidFill>
                  <a:schemeClr val="tx1"/>
                </a:solidFill>
                <a:latin typeface="+mn-lt"/>
              </a:rPr>
              <a:t>}</a:t>
            </a:r>
          </a:p>
          <a:p>
            <a:r>
              <a:rPr lang="en-US" sz="1000" dirty="0">
                <a:solidFill>
                  <a:srgbClr val="00B050"/>
                </a:solidFill>
                <a:latin typeface="+mn-lt"/>
              </a:rPr>
              <a:t>	</a:t>
            </a:r>
            <a:r>
              <a:rPr lang="en-US" sz="1000" dirty="0" smtClean="0">
                <a:solidFill>
                  <a:srgbClr val="00B050"/>
                </a:solidFill>
                <a:latin typeface="+mn-lt"/>
              </a:rPr>
              <a:t>	//check permission logic</a:t>
            </a:r>
          </a:p>
          <a:p>
            <a:r>
              <a:rPr lang="en-US" sz="10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1000" dirty="0" smtClean="0">
                <a:solidFill>
                  <a:schemeClr val="tx1"/>
                </a:solidFill>
                <a:latin typeface="+mn-lt"/>
              </a:rPr>
              <a:t>	……..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		</a:t>
            </a:r>
          </a:p>
          <a:p>
            <a:r>
              <a:rPr lang="en-US" sz="1000" dirty="0">
                <a:solidFill>
                  <a:schemeClr val="tx1"/>
                </a:solidFill>
                <a:latin typeface="+mn-lt"/>
              </a:rPr>
              <a:t>	}</a:t>
            </a:r>
          </a:p>
          <a:p>
            <a:r>
              <a:rPr lang="en-US" sz="1000" dirty="0">
                <a:solidFill>
                  <a:schemeClr val="tx1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123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412" y="381000"/>
            <a:ext cx="6781800" cy="682008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MVC</a:t>
            </a:r>
            <a:endParaRPr lang="bg-BG" b="1" cap="all" dirty="0">
              <a:ln w="0"/>
              <a:solidFill>
                <a:schemeClr val="tx2">
                  <a:lumMod val="75000"/>
                </a:schemeClr>
              </a:soli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lvl="1" indent="-171450">
              <a:buFont typeface="Wingdings 2" pitchFamily="18" charset="2"/>
              <a:buNone/>
              <a:defRPr/>
            </a:pPr>
            <a:r>
              <a:rPr lang="en-US" dirty="0">
                <a:cs typeface="Times New Roman" pitchFamily="18" charset="0"/>
              </a:rPr>
              <a:t>The model-view-controller (MVC) architecture provides a set of design patterns that help you separate the areas of concern involved in building and running a GUI or Web based application:</a:t>
            </a:r>
          </a:p>
          <a:p>
            <a:pPr marL="0" lvl="1" indent="-171450">
              <a:buFont typeface="Wingdings 2" pitchFamily="18" charset="2"/>
              <a:buNone/>
              <a:defRPr/>
            </a:pPr>
            <a:endParaRPr lang="en-US" dirty="0">
              <a:cs typeface="Times New Roman" pitchFamily="18" charset="0"/>
            </a:endParaRPr>
          </a:p>
          <a:p>
            <a:pPr marL="0" lvl="1" indent="-171450">
              <a:buFont typeface="Wingdings 2" pitchFamily="18" charset="2"/>
              <a:buNone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MODEL    </a:t>
            </a:r>
          </a:p>
          <a:p>
            <a:pPr marL="114300" lvl="1" indent="-285750">
              <a:buFont typeface="Wingdings" pitchFamily="2" charset="2"/>
              <a:buChar char="v"/>
              <a:defRPr/>
            </a:pPr>
            <a:r>
              <a:rPr lang="en-US" dirty="0">
                <a:cs typeface="Times New Roman" pitchFamily="18" charset="0"/>
              </a:rPr>
              <a:t> encapsulates the business logic and persistence code for the application.</a:t>
            </a:r>
          </a:p>
          <a:p>
            <a:pPr marL="114300" lvl="1" indent="-285750">
              <a:buFont typeface="Wingdings" pitchFamily="2" charset="2"/>
              <a:buChar char="v"/>
              <a:defRPr/>
            </a:pPr>
            <a:r>
              <a:rPr lang="en-US" dirty="0">
                <a:cs typeface="Times New Roman" pitchFamily="18" charset="0"/>
              </a:rPr>
              <a:t>It should be as view-technology-agnostic as possible. </a:t>
            </a:r>
          </a:p>
          <a:p>
            <a:pPr marL="114300" lvl="1" indent="-285750">
              <a:buFont typeface="Wingdings" pitchFamily="2" charset="2"/>
              <a:buChar char="v"/>
              <a:defRPr/>
            </a:pPr>
            <a:r>
              <a:rPr lang="en-US" dirty="0">
                <a:cs typeface="Times New Roman" pitchFamily="18" charset="0"/>
              </a:rPr>
              <a:t>For example, the same model should be usable with a Swing application, a Struts app, or a JSF app.</a:t>
            </a:r>
          </a:p>
          <a:p>
            <a:pPr marL="0" lvl="1">
              <a:defRPr/>
            </a:pPr>
            <a:endParaRPr lang="en-US" dirty="0">
              <a:cs typeface="Times New Roman" pitchFamily="18" charset="0"/>
            </a:endParaRPr>
          </a:p>
          <a:p>
            <a:pPr marL="0" lvl="1" indent="-171450">
              <a:buFont typeface="Wingdings 2" pitchFamily="18" charset="2"/>
              <a:buNone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VIEW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</a:p>
          <a:p>
            <a:pPr marL="114300" lvl="1" indent="-285750">
              <a:buFont typeface="Wingdings" pitchFamily="2" charset="2"/>
              <a:buChar char="v"/>
              <a:defRPr/>
            </a:pPr>
            <a:r>
              <a:rPr lang="en-US" dirty="0">
                <a:cs typeface="Times New Roman" pitchFamily="18" charset="0"/>
              </a:rPr>
              <a:t>should display model objects and contain presentation logic only. </a:t>
            </a:r>
          </a:p>
          <a:p>
            <a:pPr marL="114300" lvl="1" indent="-285750">
              <a:buFont typeface="Wingdings" pitchFamily="2" charset="2"/>
              <a:buChar char="v"/>
              <a:defRPr/>
            </a:pPr>
            <a:r>
              <a:rPr lang="en-US" dirty="0">
                <a:cs typeface="Times New Roman" pitchFamily="18" charset="0"/>
              </a:rPr>
              <a:t>There should be no business logic or controller logic in the view. </a:t>
            </a:r>
          </a:p>
          <a:p>
            <a:pPr marL="0" lvl="1">
              <a:defRPr/>
            </a:pPr>
            <a:endParaRPr lang="en-US" dirty="0">
              <a:cs typeface="Times New Roman" pitchFamily="18" charset="0"/>
            </a:endParaRPr>
          </a:p>
          <a:p>
            <a:pPr marL="0" lvl="1" indent="-171450">
              <a:buFont typeface="Wingdings 2" pitchFamily="18" charset="2"/>
              <a:buNone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CONTROLLER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</a:p>
          <a:p>
            <a:pPr marL="114300" lvl="1" indent="-285750">
              <a:buFont typeface="Wingdings" pitchFamily="2" charset="2"/>
              <a:buChar char="v"/>
              <a:defRPr/>
            </a:pPr>
            <a:r>
              <a:rPr lang="en-US" dirty="0">
                <a:cs typeface="Times New Roman" pitchFamily="18" charset="0"/>
              </a:rPr>
              <a:t>acts as the mediator between the view and the model. </a:t>
            </a:r>
          </a:p>
          <a:p>
            <a:pPr marL="114300" lvl="1" indent="-285750">
              <a:buFont typeface="Wingdings" pitchFamily="2" charset="2"/>
              <a:buChar char="v"/>
              <a:defRPr/>
            </a:pPr>
            <a:r>
              <a:rPr lang="en-US" dirty="0">
                <a:cs typeface="Times New Roman" pitchFamily="18" charset="0"/>
              </a:rPr>
              <a:t>The controller talks to the model and delivers model objects to the view to display.</a:t>
            </a:r>
          </a:p>
          <a:p>
            <a:pPr marL="114300" lvl="1" indent="-285750">
              <a:buFont typeface="Wingdings" pitchFamily="2" charset="2"/>
              <a:buChar char="v"/>
              <a:defRPr/>
            </a:pPr>
            <a:r>
              <a:rPr lang="en-US" dirty="0">
                <a:cs typeface="Times New Roman" pitchFamily="18" charset="0"/>
              </a:rPr>
              <a:t> In an MVC architecture the controller always selects the next view.</a:t>
            </a:r>
          </a:p>
          <a:p>
            <a:pPr>
              <a:defRPr/>
            </a:pPr>
            <a:endParaRPr lang="en-US" sz="1800" b="1" dirty="0">
              <a:cs typeface="Times New Roman" pitchFamily="18" charset="0"/>
            </a:endParaRPr>
          </a:p>
          <a:p>
            <a:pPr>
              <a:defRPr/>
            </a:pPr>
            <a:r>
              <a:rPr lang="en-US" sz="1800" dirty="0"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1026" name="Picture 2" descr="https://smist08.files.wordpress.com/2013/11/mvc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745" y="2967335"/>
            <a:ext cx="4678490" cy="374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61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412" y="228600"/>
            <a:ext cx="6781800" cy="139903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JSF</a:t>
            </a:r>
            <a:endParaRPr lang="bg-BG" b="1" cap="all" dirty="0">
              <a:ln w="0"/>
              <a:solidFill>
                <a:schemeClr val="tx2">
                  <a:lumMod val="75000"/>
                </a:schemeClr>
              </a:soli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447800"/>
            <a:ext cx="10972800" cy="5007008"/>
          </a:xfrm>
        </p:spPr>
        <p:txBody>
          <a:bodyPr>
            <a:normAutofit/>
          </a:bodyPr>
          <a:lstStyle/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200" b="1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JSF</a:t>
            </a:r>
            <a:r>
              <a:rPr lang="en-US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 is a component of Java Enterprise Edition</a:t>
            </a:r>
            <a:r>
              <a:rPr lang="bg-BG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 </a:t>
            </a:r>
            <a:endParaRPr lang="en-US" sz="3200" b="1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en-US" sz="3200" b="1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2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 </a:t>
            </a:r>
            <a:r>
              <a:rPr lang="en-US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A framework for developing </a:t>
            </a:r>
            <a:r>
              <a:rPr lang="en-US" sz="3200" b="1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Java Web applications </a:t>
            </a:r>
            <a:r>
              <a:rPr lang="en-US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based on JSP and Servlets</a:t>
            </a: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ru-RU" sz="3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ru-RU" sz="32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 2 </a:t>
            </a:r>
            <a:r>
              <a:rPr lang="en-US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main parts</a:t>
            </a:r>
            <a:r>
              <a:rPr lang="ru-RU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:</a:t>
            </a:r>
            <a:endParaRPr lang="ru-RU" sz="3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j-ea"/>
              <a:cs typeface="+mj-cs"/>
            </a:endParaRPr>
          </a:p>
          <a:p>
            <a:pPr marL="859536" lvl="1" indent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4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 </a:t>
            </a:r>
            <a:r>
              <a:rPr lang="ru-RU" sz="2400" b="1" dirty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API</a:t>
            </a:r>
            <a:r>
              <a:rPr lang="ru-RU" sz="24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 </a:t>
            </a:r>
            <a:r>
              <a:rPr lang="en-US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for presenting  </a:t>
            </a:r>
            <a:r>
              <a:rPr lang="en-US" sz="2400" b="1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HTML components</a:t>
            </a:r>
            <a:endParaRPr lang="ru-RU" sz="2400" b="1" dirty="0">
              <a:ln w="1905"/>
              <a:solidFill>
                <a:schemeClr val="tx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j-ea"/>
              <a:cs typeface="+mj-cs"/>
            </a:endParaRPr>
          </a:p>
          <a:p>
            <a:pPr marL="859536" lvl="1" indent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4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 </a:t>
            </a:r>
            <a:r>
              <a:rPr lang="en-US" sz="2400" b="1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Tag-libraries</a:t>
            </a:r>
            <a:r>
              <a:rPr lang="en-US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 for building </a:t>
            </a:r>
            <a:r>
              <a:rPr lang="en-US" sz="2400" b="1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user interface</a:t>
            </a:r>
          </a:p>
          <a:p>
            <a:pPr marL="859536" lvl="1" indent="0">
              <a:spcBef>
                <a:spcPct val="0"/>
              </a:spcBef>
              <a:buFont typeface="Arial" pitchFamily="34" charset="0"/>
              <a:buChar char="•"/>
            </a:pPr>
            <a:endParaRPr lang="en-US" sz="2200" b="1" dirty="0" smtClean="0">
              <a:ln w="1905">
                <a:noFill/>
              </a:ln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bg-BG" sz="2200" b="1" dirty="0">
              <a:ln w="1905">
                <a:noFill/>
              </a:ln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3826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447800"/>
            <a:ext cx="10896600" cy="4724400"/>
          </a:xfrm>
        </p:spPr>
        <p:txBody>
          <a:bodyPr>
            <a:normAutofit/>
          </a:bodyPr>
          <a:lstStyle/>
          <a:p>
            <a:pPr marL="484632" indent="0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bg-BG" sz="32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 </a:t>
            </a:r>
            <a:r>
              <a:rPr lang="en-US" sz="32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2001 </a:t>
            </a:r>
            <a:r>
              <a:rPr lang="bg-BG" sz="32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г. </a:t>
            </a:r>
            <a:r>
              <a:rPr lang="en-US" sz="3200" b="1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First</a:t>
            </a:r>
            <a:r>
              <a:rPr lang="en-US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 version</a:t>
            </a:r>
            <a:endParaRPr lang="bg-BG" sz="3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j-ea"/>
              <a:cs typeface="+mj-cs"/>
            </a:endParaRPr>
          </a:p>
          <a:p>
            <a:pPr marL="484632" indent="0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ru-RU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 </a:t>
            </a:r>
            <a:r>
              <a:rPr lang="ru-RU" sz="32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2004 г. </a:t>
            </a:r>
            <a:r>
              <a:rPr lang="en-US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versions</a:t>
            </a:r>
            <a:r>
              <a:rPr lang="ru-RU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 </a:t>
            </a:r>
            <a:r>
              <a:rPr lang="ru-RU" sz="3200" b="1" dirty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1.0</a:t>
            </a:r>
            <a:r>
              <a:rPr lang="ru-RU" sz="32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 </a:t>
            </a:r>
            <a:r>
              <a:rPr lang="en-US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and</a:t>
            </a:r>
            <a:r>
              <a:rPr lang="ru-RU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 </a:t>
            </a:r>
            <a:r>
              <a:rPr lang="ru-RU" sz="3200" b="1" dirty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1.1</a:t>
            </a:r>
          </a:p>
          <a:p>
            <a:pPr marL="484632" indent="0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ru-RU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 </a:t>
            </a:r>
            <a:r>
              <a:rPr lang="ru-RU" sz="32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2006 г. </a:t>
            </a:r>
            <a:r>
              <a:rPr lang="en-US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version</a:t>
            </a:r>
            <a:r>
              <a:rPr lang="ru-RU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 </a:t>
            </a:r>
            <a:r>
              <a:rPr lang="ru-RU" sz="3200" b="1" dirty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1.2</a:t>
            </a:r>
            <a:r>
              <a:rPr lang="ru-RU" sz="32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 – </a:t>
            </a:r>
            <a:r>
              <a:rPr lang="en-US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finally a stable/usable version</a:t>
            </a:r>
            <a:endParaRPr lang="ru-RU" sz="3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j-ea"/>
              <a:cs typeface="+mj-cs"/>
            </a:endParaRPr>
          </a:p>
          <a:p>
            <a:pPr marL="484632" indent="0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ru-RU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 </a:t>
            </a:r>
            <a:r>
              <a:rPr lang="ru-RU" sz="32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2009 г. </a:t>
            </a:r>
            <a:r>
              <a:rPr lang="en-US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version</a:t>
            </a:r>
            <a:r>
              <a:rPr lang="ru-RU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 </a:t>
            </a:r>
            <a:r>
              <a:rPr lang="ru-RU" sz="3200" b="1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2.0</a:t>
            </a:r>
            <a:endParaRPr lang="bg-BG" sz="2200" b="1" dirty="0">
              <a:ln w="1905">
                <a:noFill/>
              </a:ln>
              <a:solidFill>
                <a:schemeClr val="tx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412" y="228600"/>
            <a:ext cx="6781800" cy="139903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reflection blurRad="12700" stA="24000" endPos="52000" dist="12700" dir="5400000" sy="-100000" rotWithShape="0"/>
                </a:effectLst>
                <a:cs typeface="Arial" panose="020B0604020202020204" pitchFamily="34" charset="0"/>
              </a:rPr>
              <a:t>JSF History</a:t>
            </a:r>
            <a:endParaRPr lang="bg-BG" b="1" cap="all" dirty="0">
              <a:ln w="0"/>
              <a:solidFill>
                <a:schemeClr val="tx2">
                  <a:lumMod val="75000"/>
                </a:schemeClr>
              </a:solidFill>
              <a:effectLst>
                <a:reflection blurRad="12700" stA="24000" endPos="52000" dist="12700" dir="5400000" sy="-100000" rotWithShape="0"/>
              </a:effectLst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11932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412" y="228600"/>
            <a:ext cx="6781800" cy="139903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Advantages</a:t>
            </a:r>
            <a:endParaRPr lang="bg-BG" b="1" cap="all" dirty="0">
              <a:ln w="0"/>
              <a:solidFill>
                <a:schemeClr val="tx2">
                  <a:lumMod val="75000"/>
                </a:schemeClr>
              </a:soli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371600"/>
            <a:ext cx="10972800" cy="5083208"/>
          </a:xfrm>
        </p:spPr>
        <p:txBody>
          <a:bodyPr>
            <a:normAutofit/>
          </a:bodyPr>
          <a:lstStyle/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ru-RU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Implement </a:t>
            </a:r>
            <a:r>
              <a:rPr lang="ru-RU" sz="3100" b="1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Model-View-Controller</a:t>
            </a:r>
            <a:endParaRPr lang="ru-RU" sz="3100" b="1" dirty="0">
              <a:ln w="1905"/>
              <a:solidFill>
                <a:schemeClr val="tx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ru-RU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Handle </a:t>
            </a:r>
            <a:r>
              <a:rPr lang="ru-RU" sz="3100" b="1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HTTP</a:t>
            </a:r>
            <a:r>
              <a:rPr lang="ru-RU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requests as events for a specific </a:t>
            </a:r>
            <a:r>
              <a:rPr lang="en-US" sz="3100" b="1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component</a:t>
            </a: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Allows </a:t>
            </a:r>
            <a:r>
              <a:rPr lang="en-US" sz="3100" b="1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separation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of </a:t>
            </a:r>
            <a:r>
              <a:rPr lang="en-US" sz="3100" b="1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responsibilities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in a team</a:t>
            </a:r>
            <a:r>
              <a:rPr lang="ru-RU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endParaRPr lang="en-US" sz="3100" b="1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By design and concept it allows to create </a:t>
            </a:r>
            <a:r>
              <a:rPr lang="en-US" sz="3100" b="1" dirty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reusable components</a:t>
            </a:r>
            <a:r>
              <a:rPr lang="en-US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. That will help to improve productivity and consistency.</a:t>
            </a: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Many </a:t>
            </a:r>
            <a:r>
              <a:rPr lang="en-US" sz="3100" b="1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ready </a:t>
            </a:r>
            <a:r>
              <a:rPr lang="en-US" sz="3100" b="1" dirty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to use components </a:t>
            </a:r>
            <a:r>
              <a:rPr lang="en-US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are available</a:t>
            </a:r>
            <a:endParaRPr lang="bg-BG" sz="31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0104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412" y="228600"/>
            <a:ext cx="6781800" cy="139903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cap="all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advantages</a:t>
            </a:r>
            <a:endParaRPr lang="bg-BG" b="1" cap="all" dirty="0">
              <a:ln w="0"/>
              <a:solidFill>
                <a:schemeClr val="tx2">
                  <a:lumMod val="75000"/>
                </a:schemeClr>
              </a:soli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012" y="1600200"/>
            <a:ext cx="10058400" cy="4854608"/>
          </a:xfrm>
        </p:spPr>
        <p:txBody>
          <a:bodyPr>
            <a:normAutofit/>
          </a:bodyPr>
          <a:lstStyle/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Offers architecture for</a:t>
            </a:r>
            <a:endParaRPr lang="ru-RU" sz="31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859536" lvl="1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27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Managing </a:t>
            </a:r>
            <a:r>
              <a:rPr lang="en-US" sz="2700" b="1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component’s state and data</a:t>
            </a:r>
          </a:p>
          <a:p>
            <a:pPr marL="859536" lvl="1" indent="0">
              <a:spcBef>
                <a:spcPct val="0"/>
              </a:spcBef>
              <a:buFont typeface="Arial" pitchFamily="34" charset="0"/>
              <a:buChar char="•"/>
            </a:pPr>
            <a:endParaRPr lang="ru-RU" sz="27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859536" lvl="1" indent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7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27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Accept component’s </a:t>
            </a:r>
            <a:r>
              <a:rPr lang="en-US" sz="2700" b="1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events</a:t>
            </a:r>
            <a:endParaRPr lang="ru-RU" sz="2700" b="1" dirty="0">
              <a:ln w="1905"/>
              <a:solidFill>
                <a:schemeClr val="tx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859536" lvl="1" indent="0">
              <a:spcBef>
                <a:spcPct val="0"/>
              </a:spcBef>
              <a:buFont typeface="Arial" pitchFamily="34" charset="0"/>
              <a:buChar char="•"/>
            </a:pPr>
            <a:endParaRPr lang="ru-RU" sz="27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859536" lvl="1" indent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7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27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User data </a:t>
            </a:r>
            <a:r>
              <a:rPr lang="en-US" sz="2700" b="1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validation</a:t>
            </a:r>
            <a:endParaRPr lang="ru-RU" sz="2700" b="1" dirty="0">
              <a:ln w="1905"/>
              <a:solidFill>
                <a:schemeClr val="tx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859536" lvl="1" indent="0">
              <a:spcBef>
                <a:spcPct val="0"/>
              </a:spcBef>
              <a:buFont typeface="Arial" pitchFamily="34" charset="0"/>
              <a:buChar char="•"/>
            </a:pPr>
            <a:endParaRPr lang="ru-RU" sz="27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859536" lvl="1" indent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7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27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Everything can be </a:t>
            </a:r>
            <a:r>
              <a:rPr lang="en-US" sz="2700" b="1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extended and configured</a:t>
            </a:r>
            <a:endParaRPr lang="ru-RU" sz="3200" b="1" dirty="0">
              <a:ln w="1905"/>
              <a:solidFill>
                <a:schemeClr val="tx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200" b="1" dirty="0">
              <a:ln w="1905">
                <a:noFill/>
              </a:ln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fornian FB" panose="0207040306080B030204" pitchFamily="18" charset="0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bg-BG" sz="2200" b="1" dirty="0">
              <a:ln w="1905">
                <a:noFill/>
              </a:ln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7210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412" y="228600"/>
            <a:ext cx="6781800" cy="139903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Structure</a:t>
            </a:r>
            <a:endParaRPr lang="bg-BG" b="1" cap="all" dirty="0">
              <a:ln w="0"/>
              <a:solidFill>
                <a:schemeClr val="tx2">
                  <a:lumMod val="75000"/>
                </a:schemeClr>
              </a:soli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1600200"/>
            <a:ext cx="11049000" cy="4854608"/>
          </a:xfrm>
        </p:spPr>
        <p:txBody>
          <a:bodyPr>
            <a:normAutofit/>
          </a:bodyPr>
          <a:lstStyle/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ru-RU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A set of</a:t>
            </a:r>
            <a:r>
              <a:rPr lang="bg-BG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3100" b="1" dirty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JSP </a:t>
            </a:r>
            <a:r>
              <a:rPr lang="en-US" sz="3100" b="1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pages</a:t>
            </a:r>
            <a:endParaRPr lang="bg-BG" sz="3100" b="1" dirty="0">
              <a:ln w="1905"/>
              <a:solidFill>
                <a:schemeClr val="tx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bg-BG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A set of</a:t>
            </a:r>
            <a:r>
              <a:rPr lang="bg-BG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3100" b="1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backing </a:t>
            </a:r>
            <a:r>
              <a:rPr lang="en-US" sz="3100" b="1" dirty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beans</a:t>
            </a: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bg-BG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JSF 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configuration file</a:t>
            </a:r>
            <a:r>
              <a:rPr lang="bg-BG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(</a:t>
            </a:r>
            <a:r>
              <a:rPr lang="en-US" sz="3100" b="1" dirty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faces-config.xml</a:t>
            </a:r>
            <a:r>
              <a:rPr lang="en-US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) </a:t>
            </a: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bg-BG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Deployment descriptor</a:t>
            </a:r>
            <a:r>
              <a:rPr lang="bg-BG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bg-BG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(</a:t>
            </a:r>
            <a:r>
              <a:rPr lang="en-US" sz="3100" b="1" dirty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web.xml</a:t>
            </a:r>
            <a:r>
              <a:rPr lang="en-US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)</a:t>
            </a: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Internal validators, converters, components and event processors</a:t>
            </a: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bg-BG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JSF 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tag libraries</a:t>
            </a:r>
            <a:endParaRPr lang="bg-BG" sz="2200" b="1" dirty="0">
              <a:ln w="1905">
                <a:noFill/>
              </a:ln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4670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28600"/>
            <a:ext cx="8686800" cy="139903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Component rendering model</a:t>
            </a:r>
            <a:endParaRPr lang="bg-BG" b="1" cap="all" dirty="0">
              <a:ln w="0"/>
              <a:solidFill>
                <a:schemeClr val="tx2">
                  <a:lumMod val="75000"/>
                </a:schemeClr>
              </a:soli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1600200"/>
            <a:ext cx="11049000" cy="4854608"/>
          </a:xfrm>
        </p:spPr>
        <p:txBody>
          <a:bodyPr>
            <a:noAutofit/>
          </a:bodyPr>
          <a:lstStyle/>
          <a:p>
            <a:r>
              <a:rPr lang="en-US" sz="3200" dirty="0"/>
              <a:t>Component writers can define the behavior of a component once but create multiple renderers, each of which defines a different way to render the component to the same client or to different clients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en-US" sz="3200" dirty="0" smtClean="0"/>
              <a:t>Page </a:t>
            </a:r>
            <a:r>
              <a:rPr lang="en-US" sz="3200" dirty="0"/>
              <a:t>authors and application developers can change the appearance of a component on the page by selecting the tag that represents the appropriate combination of component and renderer.</a:t>
            </a:r>
          </a:p>
          <a:p>
            <a:pPr marL="0" indent="0">
              <a:buNone/>
            </a:pPr>
            <a:r>
              <a:rPr lang="en-US" sz="3200" dirty="0"/>
              <a:t/>
            </a:r>
            <a:br>
              <a:rPr lang="en-US" sz="3200" dirty="0"/>
            </a:br>
            <a:endParaRPr lang="bg-BG" sz="3200" b="1" dirty="0">
              <a:ln w="1905">
                <a:noFill/>
              </a:ln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434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28600"/>
            <a:ext cx="8686800" cy="139903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Component rendering model</a:t>
            </a:r>
            <a:endParaRPr lang="bg-BG" b="1" cap="all" dirty="0">
              <a:ln w="0"/>
              <a:solidFill>
                <a:schemeClr val="tx2">
                  <a:lumMod val="75000"/>
                </a:schemeClr>
              </a:soli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1600200"/>
            <a:ext cx="11049000" cy="4854608"/>
          </a:xfrm>
        </p:spPr>
        <p:txBody>
          <a:bodyPr>
            <a:normAutofit lnSpcReduction="10000"/>
          </a:bodyPr>
          <a:lstStyle/>
          <a:p>
            <a:pPr marL="484632" indent="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Each </a:t>
            </a:r>
            <a:r>
              <a:rPr 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tag is connected to a Renderer, which defines its </a:t>
            </a:r>
            <a:r>
              <a:rPr 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view</a:t>
            </a:r>
          </a:p>
          <a:p>
            <a:pPr marL="484632" indent="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2800" b="1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84632" indent="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</a:t>
            </a:r>
            <a:r>
              <a:rPr 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 render kit defines how component classes map to component tags that are appropriate for a particular client. The </a:t>
            </a:r>
            <a:r>
              <a:rPr 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JSF  </a:t>
            </a:r>
            <a:r>
              <a:rPr 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implementation includes a standard HTML render kit for rendering to an HTML client</a:t>
            </a:r>
            <a:r>
              <a:rPr 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</a:t>
            </a:r>
          </a:p>
          <a:p>
            <a:pPr marL="484632" indent="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ru-RU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84632" indent="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bg-BG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Render kit  include a set of</a:t>
            </a:r>
            <a:r>
              <a:rPr lang="ru-RU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Renderer classes for each </a:t>
            </a:r>
            <a:r>
              <a:rPr 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component</a:t>
            </a:r>
            <a:endParaRPr lang="ru-RU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8352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412" y="417514"/>
            <a:ext cx="3733800" cy="573087"/>
          </a:xfrm>
        </p:spPr>
        <p:txBody>
          <a:bodyPr vert="horz" lIns="91294" tIns="45647" rIns="91294" bIns="45647" rtlCol="0" anchor="t" anchorCtr="0">
            <a:normAutofit fontScale="90000"/>
          </a:bodyPr>
          <a:lstStyle/>
          <a:p>
            <a:r>
              <a:rPr lang="en-US" altLang="en-US"/>
              <a:t>Web Servers</a:t>
            </a:r>
          </a:p>
        </p:txBody>
      </p:sp>
      <p:sp>
        <p:nvSpPr>
          <p:cNvPr id="758787" name="Oval 3"/>
          <p:cNvSpPr>
            <a:spLocks noChangeArrowheads="1"/>
          </p:cNvSpPr>
          <p:nvPr/>
        </p:nvSpPr>
        <p:spPr bwMode="auto">
          <a:xfrm>
            <a:off x="8916988" y="2667001"/>
            <a:ext cx="1368425" cy="12874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>
            <a:lvl1pPr algn="l" defTabSz="91281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 defTabSz="91281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912813" algn="l" defTabSz="91281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370013" algn="l" defTabSz="91281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5625" algn="l" defTabSz="91281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800" dirty="0">
                <a:latin typeface="Helvetica" panose="020B0604020202020204" pitchFamily="34" charset="0"/>
              </a:rPr>
              <a:t>Web</a:t>
            </a:r>
          </a:p>
          <a:p>
            <a:pPr algn="ctr"/>
            <a:r>
              <a:rPr lang="en-US" altLang="en-US" sz="1800" dirty="0">
                <a:latin typeface="Helvetica" panose="020B0604020202020204" pitchFamily="34" charset="0"/>
              </a:rPr>
              <a:t>server</a:t>
            </a:r>
          </a:p>
        </p:txBody>
      </p:sp>
      <p:sp>
        <p:nvSpPr>
          <p:cNvPr id="758788" name="Line 4"/>
          <p:cNvSpPr>
            <a:spLocks noChangeShapeType="1"/>
          </p:cNvSpPr>
          <p:nvPr/>
        </p:nvSpPr>
        <p:spPr bwMode="auto">
          <a:xfrm>
            <a:off x="7229476" y="2967038"/>
            <a:ext cx="174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58789" name="Text Box 5"/>
          <p:cNvSpPr txBox="1">
            <a:spLocks noChangeArrowheads="1"/>
          </p:cNvSpPr>
          <p:nvPr/>
        </p:nvSpPr>
        <p:spPr bwMode="auto">
          <a:xfrm>
            <a:off x="7151687" y="2586038"/>
            <a:ext cx="182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 algn="l" defTabSz="91281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 defTabSz="91281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912813" algn="l" defTabSz="91281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370013" algn="l" defTabSz="91281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5625" algn="l" defTabSz="91281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HTTP request</a:t>
            </a:r>
          </a:p>
        </p:txBody>
      </p:sp>
      <p:sp>
        <p:nvSpPr>
          <p:cNvPr id="758790" name="Line 6"/>
          <p:cNvSpPr>
            <a:spLocks noChangeShapeType="1"/>
          </p:cNvSpPr>
          <p:nvPr/>
        </p:nvSpPr>
        <p:spPr bwMode="auto">
          <a:xfrm>
            <a:off x="7381875" y="3575050"/>
            <a:ext cx="1446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58791" name="Text Box 7"/>
          <p:cNvSpPr txBox="1">
            <a:spLocks noChangeArrowheads="1"/>
          </p:cNvSpPr>
          <p:nvPr/>
        </p:nvSpPr>
        <p:spPr bwMode="auto">
          <a:xfrm>
            <a:off x="7159626" y="3702050"/>
            <a:ext cx="1958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 algn="l" defTabSz="91281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 defTabSz="91281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912813" algn="l" defTabSz="91281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370013" algn="l" defTabSz="91281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5625" algn="l" defTabSz="91281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HTTP response</a:t>
            </a:r>
          </a:p>
          <a:p>
            <a:pPr algn="ctr"/>
            <a:r>
              <a:rPr lang="en-US" altLang="en-US" sz="1800" dirty="0">
                <a:latin typeface="Courier New" panose="02070309020205020404" pitchFamily="49" charset="0"/>
              </a:rPr>
              <a:t>(content)</a:t>
            </a:r>
          </a:p>
        </p:txBody>
      </p:sp>
      <p:sp>
        <p:nvSpPr>
          <p:cNvPr id="75879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825625" y="1598614"/>
            <a:ext cx="3821112" cy="46878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343" tIns="44379" rIns="90343" bIns="44379" rtlCol="0">
            <a:normAutofit/>
          </a:bodyPr>
          <a:lstStyle/>
          <a:p>
            <a:r>
              <a:rPr lang="en-US" altLang="en-US" sz="2000" dirty="0"/>
              <a:t>Clients and servers communicate using  the </a:t>
            </a:r>
            <a:r>
              <a:rPr lang="en-US" altLang="en-US" sz="2000" dirty="0" err="1"/>
              <a:t>HyperText</a:t>
            </a:r>
            <a:r>
              <a:rPr lang="en-US" altLang="en-US" sz="2000" dirty="0"/>
              <a:t> Transfer Protocol (</a:t>
            </a:r>
            <a:r>
              <a:rPr lang="en-US" altLang="en-US" sz="2000" b="1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sz="1800" dirty="0"/>
              <a:t>Client and server establish TCP connection</a:t>
            </a:r>
          </a:p>
          <a:p>
            <a:pPr lvl="1"/>
            <a:r>
              <a:rPr lang="en-US" altLang="en-US" sz="1800" dirty="0"/>
              <a:t>Client requests content</a:t>
            </a:r>
          </a:p>
          <a:p>
            <a:pPr lvl="1"/>
            <a:r>
              <a:rPr lang="en-US" altLang="en-US" sz="1800" dirty="0"/>
              <a:t>Server responds with requested content</a:t>
            </a:r>
          </a:p>
          <a:p>
            <a:pPr lvl="1"/>
            <a:r>
              <a:rPr lang="en-US" altLang="en-US" sz="1800" dirty="0"/>
              <a:t>Client and server close connection (usually</a:t>
            </a:r>
            <a:r>
              <a:rPr lang="en-US" altLang="en-US" sz="1800" dirty="0" smtClean="0"/>
              <a:t>)</a:t>
            </a:r>
            <a:endParaRPr lang="en-US" altLang="en-US" sz="1800" dirty="0"/>
          </a:p>
        </p:txBody>
      </p:sp>
      <p:sp>
        <p:nvSpPr>
          <p:cNvPr id="758793" name="Oval 9"/>
          <p:cNvSpPr>
            <a:spLocks noChangeArrowheads="1"/>
          </p:cNvSpPr>
          <p:nvPr/>
        </p:nvSpPr>
        <p:spPr bwMode="auto">
          <a:xfrm>
            <a:off x="6011863" y="2667001"/>
            <a:ext cx="1370013" cy="12874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>
            <a:lvl1pPr algn="l" defTabSz="91281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 defTabSz="91281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912813" algn="l" defTabSz="91281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370013" algn="l" defTabSz="91281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5625" algn="l" defTabSz="91281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800" dirty="0">
                <a:latin typeface="Helvetica" panose="020B0604020202020204" pitchFamily="34" charset="0"/>
              </a:rPr>
              <a:t>Web</a:t>
            </a:r>
          </a:p>
          <a:p>
            <a:pPr algn="ctr"/>
            <a:r>
              <a:rPr lang="en-US" altLang="en-US" sz="1800" dirty="0">
                <a:latin typeface="Helvetica" panose="020B0604020202020204" pitchFamily="34" charset="0"/>
              </a:rPr>
              <a:t>client</a:t>
            </a:r>
          </a:p>
          <a:p>
            <a:pPr algn="ctr"/>
            <a:r>
              <a:rPr lang="en-US" altLang="en-US" sz="1800" dirty="0">
                <a:latin typeface="Helvetica" panose="020B0604020202020204" pitchFamily="34" charset="0"/>
              </a:rPr>
              <a:t>(browser) </a:t>
            </a:r>
          </a:p>
        </p:txBody>
      </p:sp>
    </p:spTree>
    <p:extLst>
      <p:ext uri="{BB962C8B-B14F-4D97-AF65-F5344CB8AC3E}">
        <p14:creationId xmlns:p14="http://schemas.microsoft.com/office/powerpoint/2010/main" val="2241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87" grpId="0" animBg="1"/>
      <p:bldP spid="758788" grpId="0" animBg="1"/>
      <p:bldP spid="758789" grpId="0"/>
      <p:bldP spid="758790" grpId="0" animBg="1"/>
      <p:bldP spid="758791" grpId="0"/>
      <p:bldP spid="75879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28600"/>
            <a:ext cx="9525000" cy="139903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Component rendering model Example</a:t>
            </a:r>
            <a:endParaRPr lang="bg-BG" b="1" cap="all" dirty="0">
              <a:ln w="0"/>
              <a:solidFill>
                <a:schemeClr val="tx2">
                  <a:lumMod val="75000"/>
                </a:schemeClr>
              </a:soli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12114212" cy="5334000"/>
          </a:xfrm>
        </p:spPr>
        <p:txBody>
          <a:bodyPr>
            <a:normAutofit/>
          </a:bodyPr>
          <a:lstStyle/>
          <a:p>
            <a:pPr marL="484632" indent="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UISelectOne</a:t>
            </a:r>
            <a:r>
              <a:rPr 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component has three different </a:t>
            </a:r>
            <a:r>
              <a:rPr 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renderers:</a:t>
            </a:r>
          </a:p>
          <a:p>
            <a:pPr marL="789378" lvl="1" indent="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600" dirty="0"/>
              <a:t>One of them renders the component as a set of radio </a:t>
            </a:r>
            <a:r>
              <a:rPr lang="en-US" sz="2600" dirty="0" smtClean="0"/>
              <a:t>buttons</a:t>
            </a:r>
          </a:p>
          <a:p>
            <a:pPr marL="789378" lvl="1" indent="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600" dirty="0"/>
              <a:t> Another renders the component as a combo </a:t>
            </a:r>
            <a:r>
              <a:rPr lang="en-US" sz="2600" dirty="0" smtClean="0"/>
              <a:t>box</a:t>
            </a:r>
          </a:p>
          <a:p>
            <a:pPr marL="789378" lvl="1" indent="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600" dirty="0"/>
              <a:t>The third one renders the component as a list </a:t>
            </a:r>
            <a:r>
              <a:rPr lang="en-US" sz="2600" dirty="0" smtClean="0"/>
              <a:t>box</a:t>
            </a:r>
          </a:p>
          <a:p>
            <a:pPr marL="484632" indent="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2800" dirty="0" smtClean="0"/>
          </a:p>
          <a:p>
            <a:pPr marL="484632" indent="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dirty="0" smtClean="0"/>
              <a:t>Similarly</a:t>
            </a:r>
            <a:r>
              <a:rPr lang="en-US" sz="2800" dirty="0"/>
              <a:t>, a </a:t>
            </a:r>
            <a:r>
              <a:rPr lang="en-US" sz="2800" dirty="0" err="1"/>
              <a:t>UICommand</a:t>
            </a:r>
            <a:r>
              <a:rPr lang="en-US" sz="2800" dirty="0"/>
              <a:t> component can be rendered as a button or a hyperlink, using the h:commandButton or h:commandLink tag</a:t>
            </a:r>
            <a:endParaRPr lang="en-US" sz="2800" dirty="0" smtClean="0"/>
          </a:p>
          <a:p>
            <a:pPr marL="484632" indent="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84632" indent="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2800" b="1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037" y="3622158"/>
            <a:ext cx="1652042" cy="7393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412" y="2788466"/>
            <a:ext cx="1666667" cy="6761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7396" y="1824208"/>
            <a:ext cx="3371429" cy="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0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28600"/>
            <a:ext cx="8686800" cy="139903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dirty="0" smtClean="0"/>
              <a:t>CONVERSION MODEL</a:t>
            </a:r>
            <a:endParaRPr lang="bg-BG" b="1" dirty="0">
              <a:ln w="0"/>
              <a:solidFill>
                <a:schemeClr val="tx2">
                  <a:lumMod val="75000"/>
                </a:schemeClr>
              </a:soli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1600200"/>
            <a:ext cx="11049000" cy="5105400"/>
          </a:xfrm>
        </p:spPr>
        <p:txBody>
          <a:bodyPr>
            <a:noAutofit/>
          </a:bodyPr>
          <a:lstStyle/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 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JSF conversion model  provides an easy way for matching the data in the model and in the </a:t>
            </a:r>
            <a:r>
              <a:rPr lang="en-US" sz="20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view</a:t>
            </a: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en-US" sz="2000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20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When 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a component is bound to an object, the application has two views of the component’s data</a:t>
            </a:r>
            <a:r>
              <a:rPr lang="en-US" sz="20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:</a:t>
            </a:r>
          </a:p>
          <a:p>
            <a:pPr marL="789378" lvl="1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The </a:t>
            </a:r>
            <a:r>
              <a:rPr lang="en-US" sz="2000" b="1" dirty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model</a:t>
            </a:r>
            <a:r>
              <a:rPr lang="en-US" sz="2000" dirty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 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view, in which data is represented as </a:t>
            </a:r>
            <a:r>
              <a:rPr lang="en-US" sz="2000" dirty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data types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, such as </a:t>
            </a:r>
            <a:r>
              <a:rPr lang="en-US" sz="20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int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 or long.</a:t>
            </a:r>
          </a:p>
          <a:p>
            <a:pPr marL="789378" lvl="1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The </a:t>
            </a:r>
            <a:r>
              <a:rPr lang="en-US" sz="2000" dirty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presentation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 view, in which data is represented in a manner that can be read or modified by the user. </a:t>
            </a:r>
            <a:endParaRPr lang="en-US" sz="2000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j-ea"/>
              <a:cs typeface="+mj-cs"/>
            </a:endParaRPr>
          </a:p>
          <a:p>
            <a:pPr marL="789378" lvl="1" indent="0">
              <a:spcBef>
                <a:spcPct val="0"/>
              </a:spcBef>
              <a:buFont typeface="Arial" pitchFamily="34" charset="0"/>
              <a:buChar char="•"/>
            </a:pPr>
            <a:endParaRPr lang="en-US" sz="2000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j-ea"/>
              <a:cs typeface="+mj-cs"/>
            </a:endParaRPr>
          </a:p>
          <a:p>
            <a:pPr marL="484632" lvl="1" indent="0">
              <a:spcBef>
                <a:spcPct val="0"/>
              </a:spcBef>
              <a:buClr>
                <a:srgbClr val="F2B254"/>
              </a:buClr>
              <a:buSzPct val="100000"/>
              <a:buFont typeface="Arial" pitchFamily="34" charset="0"/>
              <a:buChar char="•"/>
            </a:pP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Example, a </a:t>
            </a:r>
            <a:r>
              <a:rPr lang="en-US" sz="2000" dirty="0" err="1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java.util.Date</a:t>
            </a:r>
            <a:r>
              <a:rPr lang="en-US" sz="2000" dirty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might be represented as a text string in the format </a:t>
            </a:r>
            <a:r>
              <a:rPr lang="en-US" sz="2000" dirty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mm/</a:t>
            </a:r>
            <a:r>
              <a:rPr lang="en-US" sz="2000" dirty="0" err="1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dd</a:t>
            </a:r>
            <a:r>
              <a:rPr lang="en-US" sz="2000" dirty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/</a:t>
            </a:r>
            <a:r>
              <a:rPr lang="en-US" sz="2000" dirty="0" err="1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yy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or as a </a:t>
            </a:r>
            <a:r>
              <a:rPr lang="en-US" sz="2000" dirty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set of three text strings</a:t>
            </a:r>
            <a:r>
              <a:rPr lang="en-US" sz="20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</a:t>
            </a:r>
            <a:endParaRPr lang="ru-RU" sz="20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Example</a:t>
            </a:r>
            <a:r>
              <a:rPr lang="ru-RU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 </a:t>
            </a:r>
            <a:r>
              <a:rPr lang="ru-RU" sz="2000" dirty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UISelectBoolean</a:t>
            </a:r>
            <a:r>
              <a:rPr lang="ru-RU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provides</a:t>
            </a:r>
            <a:r>
              <a:rPr lang="ru-RU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sz="2000" dirty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checkbox</a:t>
            </a:r>
            <a:r>
              <a:rPr lang="ru-RU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and</a:t>
            </a:r>
            <a:r>
              <a:rPr lang="ru-RU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JSF 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allows this HTML component to be connected to a variable of type </a:t>
            </a:r>
            <a:r>
              <a:rPr lang="en-US" sz="200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Boolean</a:t>
            </a: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en-US" sz="2000" dirty="0" smtClean="0">
              <a:ln w="1905"/>
              <a:solidFill>
                <a:schemeClr val="tx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Support for</a:t>
            </a:r>
            <a:r>
              <a:rPr lang="en-US" sz="2400" b="1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custom converters – </a:t>
            </a:r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implement</a:t>
            </a:r>
            <a:r>
              <a:rPr lang="en-US" sz="2400" b="1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dirty="0" err="1"/>
              <a:t>javax.faces.convert.Converter</a:t>
            </a:r>
            <a:endParaRPr lang="bg-BG" sz="2400" b="1" dirty="0">
              <a:ln w="1905">
                <a:noFill/>
              </a:ln>
              <a:solidFill>
                <a:schemeClr val="tx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7447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28600"/>
            <a:ext cx="8686800" cy="139903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EVENT AND LISTENER MODEL</a:t>
            </a:r>
            <a:endParaRPr lang="bg-BG" b="1" dirty="0">
              <a:ln w="0"/>
              <a:solidFill>
                <a:schemeClr val="tx2">
                  <a:lumMod val="75000"/>
                </a:schemeClr>
              </a:soli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1600200"/>
            <a:ext cx="11049000" cy="4854608"/>
          </a:xfrm>
        </p:spPr>
        <p:txBody>
          <a:bodyPr>
            <a:normAutofit/>
          </a:bodyPr>
          <a:lstStyle/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ru-RU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</a:rPr>
              <a:t>Consists of two parts – </a:t>
            </a:r>
            <a:r>
              <a:rPr lang="en-US" sz="3100" b="1" dirty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</a:rPr>
              <a:t>Events</a:t>
            </a:r>
            <a:r>
              <a:rPr lang="en-US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</a:rPr>
              <a:t> and </a:t>
            </a:r>
            <a:r>
              <a:rPr lang="en-US" sz="3100" b="1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</a:rPr>
              <a:t>Listeners</a:t>
            </a:r>
          </a:p>
          <a:p>
            <a:pPr marL="484632" indent="0">
              <a:spcBef>
                <a:spcPct val="0"/>
              </a:spcBef>
              <a:buNone/>
            </a:pPr>
            <a:endParaRPr lang="ru-RU" sz="3100" b="1" dirty="0">
              <a:ln w="1905"/>
              <a:solidFill>
                <a:schemeClr val="tx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ru-RU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</a:rPr>
              <a:t> </a:t>
            </a:r>
            <a:r>
              <a:rPr lang="en-US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</a:rPr>
              <a:t>The </a:t>
            </a:r>
            <a:r>
              <a:rPr lang="ru-RU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</a:rPr>
              <a:t>Event</a:t>
            </a:r>
            <a:r>
              <a:rPr lang="en-US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</a:rPr>
              <a:t> object</a:t>
            </a:r>
            <a:r>
              <a:rPr lang="ru-RU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</a:rPr>
              <a:t> </a:t>
            </a:r>
            <a:r>
              <a:rPr lang="en-US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</a:rPr>
              <a:t>defines the components, which initiated the event and carries information 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</a:rPr>
              <a:t>for </a:t>
            </a:r>
            <a:r>
              <a:rPr lang="en-US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</a:rPr>
              <a:t>the event 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</a:rPr>
              <a:t>itself</a:t>
            </a:r>
          </a:p>
          <a:p>
            <a:pPr marL="484632" indent="0">
              <a:spcBef>
                <a:spcPct val="0"/>
              </a:spcBef>
              <a:buNone/>
            </a:pPr>
            <a:endParaRPr lang="en-US" sz="31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</a:rPr>
              <a:t> In order for the application to be notified for a specific event, it needs to provide a listener</a:t>
            </a:r>
            <a:endParaRPr lang="ru-RU" sz="31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bg-BG" sz="2200" b="1" dirty="0">
              <a:ln w="1905">
                <a:noFill/>
              </a:ln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7460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28600"/>
            <a:ext cx="9753600" cy="106680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dirty="0" smtClean="0"/>
              <a:t>EVENT AND LISTENER MODEL -  APPLICATION EVENTS</a:t>
            </a:r>
            <a:endParaRPr lang="bg-BG" b="1" dirty="0">
              <a:ln w="0"/>
              <a:solidFill>
                <a:schemeClr val="tx2">
                  <a:lumMod val="75000"/>
                </a:schemeClr>
              </a:soli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600200"/>
            <a:ext cx="11811000" cy="4854608"/>
          </a:xfrm>
        </p:spPr>
        <p:txBody>
          <a:bodyPr>
            <a:normAutofit lnSpcReduction="10000"/>
          </a:bodyPr>
          <a:lstStyle/>
          <a:p>
            <a:pPr marL="231775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1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 Tied </a:t>
            </a:r>
            <a:r>
              <a:rPr lang="en-US" sz="31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to a particular application and are generated by </a:t>
            </a:r>
            <a:r>
              <a:rPr lang="en-US" sz="31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a </a:t>
            </a:r>
            <a:r>
              <a:rPr lang="en-US" sz="3100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UIComponent</a:t>
            </a:r>
            <a:endParaRPr lang="en-US" sz="3100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j-ea"/>
              <a:cs typeface="+mj-cs"/>
            </a:endParaRPr>
          </a:p>
          <a:p>
            <a:pPr marL="231775" indent="0">
              <a:spcBef>
                <a:spcPct val="0"/>
              </a:spcBef>
              <a:buFont typeface="Arial" pitchFamily="34" charset="0"/>
              <a:buChar char="•"/>
            </a:pPr>
            <a:endParaRPr lang="en-US" sz="3100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j-ea"/>
              <a:cs typeface="+mj-cs"/>
            </a:endParaRPr>
          </a:p>
          <a:p>
            <a:pPr marL="231775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1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 </a:t>
            </a:r>
            <a:r>
              <a:rPr lang="en-US" sz="310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Action </a:t>
            </a:r>
            <a:r>
              <a:rPr lang="en-US" sz="3100" dirty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event </a:t>
            </a:r>
            <a:r>
              <a:rPr lang="en-US" sz="31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- occurs when the user activates a component that implements </a:t>
            </a:r>
            <a:r>
              <a:rPr lang="en-US" sz="31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javax.faces.component.ActionSource</a:t>
            </a:r>
            <a:r>
              <a:rPr lang="en-US" sz="31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. These components include buttons and hyperlinks.</a:t>
            </a:r>
          </a:p>
          <a:p>
            <a:pPr marL="231775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1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 </a:t>
            </a:r>
            <a:r>
              <a:rPr lang="en-US" sz="3100" dirty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Value-change event </a:t>
            </a:r>
            <a:r>
              <a:rPr lang="en-US" sz="31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- occurs </a:t>
            </a:r>
            <a:r>
              <a:rPr lang="en-US" sz="31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when the user changes the value of a component represented by </a:t>
            </a:r>
            <a:r>
              <a:rPr lang="en-US" sz="31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UIInput</a:t>
            </a:r>
            <a:r>
              <a:rPr lang="en-US" sz="31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 or one of its subclasses</a:t>
            </a:r>
            <a:r>
              <a:rPr lang="en-US" sz="31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.</a:t>
            </a:r>
          </a:p>
          <a:p>
            <a:pPr marL="536521" lvl="1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1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Value-change events are fired only if no validation errors are detected</a:t>
            </a:r>
          </a:p>
          <a:p>
            <a:pPr marL="484632" indent="0">
              <a:spcBef>
                <a:spcPct val="0"/>
              </a:spcBef>
              <a:buNone/>
            </a:pPr>
            <a:endParaRPr lang="ru-RU" sz="31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bg-BG" sz="2200" b="1" dirty="0">
              <a:ln w="1905">
                <a:noFill/>
              </a:ln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  <a:t>tied to a particular application and are generated by a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UIComponent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0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28600"/>
            <a:ext cx="9753600" cy="106680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dirty="0" smtClean="0"/>
              <a:t>EVENT AND LISTENER MODEL -  APPLICATION EVENTS</a:t>
            </a:r>
            <a:endParaRPr lang="bg-BG" b="1" dirty="0">
              <a:ln w="0"/>
              <a:solidFill>
                <a:schemeClr val="tx2">
                  <a:lumMod val="75000"/>
                </a:schemeClr>
              </a:soli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600200"/>
            <a:ext cx="11811000" cy="4854608"/>
          </a:xfrm>
        </p:spPr>
        <p:txBody>
          <a:bodyPr>
            <a:normAutofit lnSpcReduction="10000"/>
          </a:bodyPr>
          <a:lstStyle/>
          <a:p>
            <a:pPr marL="231775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1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There are two ways to cause your application to react to action events or value-change events that are emitted by a standard component</a:t>
            </a:r>
            <a:r>
              <a:rPr lang="en-US" sz="31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:</a:t>
            </a:r>
          </a:p>
          <a:p>
            <a:pPr marL="231775" indent="0">
              <a:spcBef>
                <a:spcPct val="0"/>
              </a:spcBef>
              <a:buNone/>
            </a:pPr>
            <a:endParaRPr lang="en-US" sz="31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j-ea"/>
              <a:cs typeface="+mj-cs"/>
            </a:endParaRPr>
          </a:p>
          <a:p>
            <a:pPr marL="536521" lvl="1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290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Implement </a:t>
            </a:r>
            <a:r>
              <a:rPr lang="en-US" sz="2900" dirty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an event listener class </a:t>
            </a:r>
            <a:r>
              <a:rPr lang="en-US" sz="29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to handle the event and register the listener on the component by nesting either an </a:t>
            </a:r>
            <a:r>
              <a:rPr lang="en-US" sz="2900" dirty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f:valueChangeListener tag or an f:actionListener tag</a:t>
            </a:r>
            <a:r>
              <a:rPr lang="en-US" sz="29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 inside the component tag</a:t>
            </a:r>
            <a:r>
              <a:rPr lang="en-US" sz="29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.</a:t>
            </a:r>
          </a:p>
          <a:p>
            <a:pPr marL="536521" lvl="1" indent="0">
              <a:spcBef>
                <a:spcPct val="0"/>
              </a:spcBef>
              <a:buFont typeface="Arial" pitchFamily="34" charset="0"/>
              <a:buChar char="•"/>
            </a:pPr>
            <a:endParaRPr lang="en-US" sz="29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j-ea"/>
              <a:cs typeface="+mj-cs"/>
            </a:endParaRPr>
          </a:p>
          <a:p>
            <a:pPr marL="536521" lvl="1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2900" dirty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Implement a method of a managed bean </a:t>
            </a:r>
            <a:r>
              <a:rPr lang="en-US" sz="29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to handle the event and refer to the method with a </a:t>
            </a:r>
            <a:r>
              <a:rPr lang="en-US" sz="2900" dirty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method expression</a:t>
            </a:r>
            <a:r>
              <a:rPr lang="en-US" sz="29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 from the appropriate attribute of the component’s tag </a:t>
            </a:r>
          </a:p>
          <a:p>
            <a:pPr marL="484632" indent="0">
              <a:spcBef>
                <a:spcPct val="0"/>
              </a:spcBef>
              <a:buNone/>
            </a:pPr>
            <a:endParaRPr lang="ru-RU" sz="31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bg-BG" sz="2200" b="1" dirty="0">
              <a:ln w="1905">
                <a:noFill/>
              </a:ln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  <a:t>tied to a particular application and are generated by a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UIComponent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49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28600"/>
            <a:ext cx="9753600" cy="106680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dirty="0" smtClean="0"/>
              <a:t>EVENT AND LISTENER MODEL -  SYSTEM EVENTS</a:t>
            </a:r>
            <a:endParaRPr lang="bg-BG" b="1" dirty="0">
              <a:ln w="0"/>
              <a:solidFill>
                <a:schemeClr val="tx2">
                  <a:lumMod val="75000"/>
                </a:schemeClr>
              </a:soli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600200"/>
            <a:ext cx="11811000" cy="4854608"/>
          </a:xfrm>
        </p:spPr>
        <p:txBody>
          <a:bodyPr>
            <a:normAutofit/>
          </a:bodyPr>
          <a:lstStyle/>
          <a:p>
            <a:pPr marL="231775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Generated </a:t>
            </a:r>
            <a:r>
              <a:rPr lang="en-US" sz="36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by an Object rather than a </a:t>
            </a:r>
            <a:r>
              <a:rPr lang="en-US" sz="36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UIComponent</a:t>
            </a:r>
            <a:r>
              <a:rPr lang="en-US" sz="36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. </a:t>
            </a:r>
            <a:endParaRPr lang="en-US" sz="3600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j-ea"/>
              <a:cs typeface="+mj-cs"/>
            </a:endParaRPr>
          </a:p>
          <a:p>
            <a:pPr marL="231775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Generated </a:t>
            </a:r>
            <a:r>
              <a:rPr lang="en-US" sz="36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during the execution of an application at predefined times. </a:t>
            </a:r>
            <a:endParaRPr lang="en-US" sz="3600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j-ea"/>
              <a:cs typeface="+mj-cs"/>
            </a:endParaRPr>
          </a:p>
          <a:p>
            <a:pPr marL="231775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Applicable </a:t>
            </a:r>
            <a:r>
              <a:rPr lang="en-US" sz="36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to the entire application rather than to a specific </a:t>
            </a:r>
            <a:r>
              <a:rPr lang="en-US" sz="36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component</a:t>
            </a:r>
            <a:r>
              <a:rPr lang="en-US" sz="36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. </a:t>
            </a:r>
            <a:endParaRPr lang="en-US" sz="3600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None/>
            </a:pPr>
            <a:r>
              <a:rPr lang="en-US" sz="36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Example: </a:t>
            </a:r>
            <a:r>
              <a:rPr lang="en-US" sz="3600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PostConstructApplicationEvent</a:t>
            </a:r>
            <a:r>
              <a:rPr lang="en-US" sz="36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, 				   	         </a:t>
            </a:r>
            <a:r>
              <a:rPr lang="en-US" sz="3600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PreDestroyApplicationEvent</a:t>
            </a:r>
            <a:endParaRPr lang="en-US" sz="36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None/>
            </a:pPr>
            <a:endParaRPr lang="ru-RU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bg-BG" sz="3600" b="1" dirty="0">
              <a:ln w="1905">
                <a:noFill/>
              </a:ln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  <a:t>tied to a particular application and are generated by a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UIComponent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40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2" y="228600"/>
            <a:ext cx="9982200" cy="1066800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500" dirty="0" smtClean="0"/>
              <a:t>EVENT AND LISTENER MODEL -  DATA-MODEL EVENT</a:t>
            </a:r>
            <a:endParaRPr lang="bg-BG" sz="3500" b="1" dirty="0">
              <a:ln w="0"/>
              <a:solidFill>
                <a:schemeClr val="tx2">
                  <a:lumMod val="75000"/>
                </a:schemeClr>
              </a:soli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600200"/>
            <a:ext cx="11811000" cy="4854608"/>
          </a:xfrm>
        </p:spPr>
        <p:txBody>
          <a:bodyPr>
            <a:normAutofit/>
          </a:bodyPr>
          <a:lstStyle/>
          <a:p>
            <a:pPr marL="231775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O</a:t>
            </a:r>
            <a:r>
              <a:rPr lang="en-US" sz="36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ccurs </a:t>
            </a:r>
            <a:r>
              <a:rPr lang="en-US" sz="36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when a new row of a </a:t>
            </a:r>
            <a:r>
              <a:rPr lang="en-US" sz="36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UIData</a:t>
            </a:r>
            <a:r>
              <a:rPr lang="en-US" sz="36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 component is selected</a:t>
            </a:r>
            <a:r>
              <a:rPr lang="en-US" sz="36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.</a:t>
            </a:r>
          </a:p>
          <a:p>
            <a:pPr marL="231775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Examples:</a:t>
            </a:r>
          </a:p>
          <a:p>
            <a:pPr marL="231775" indent="0">
              <a:spcBef>
                <a:spcPct val="0"/>
              </a:spcBef>
              <a:buFont typeface="Arial" pitchFamily="34" charset="0"/>
              <a:buChar char="•"/>
            </a:pPr>
            <a:endParaRPr lang="en-US" sz="3600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72011" y="2895599"/>
            <a:ext cx="8939802" cy="20515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it-IT" sz="1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CustomSystemEventListener</a:t>
            </a:r>
            <a:r>
              <a:rPr lang="it-IT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implements </a:t>
            </a:r>
            <a:r>
              <a:rPr lang="it-IT" sz="1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SystemEventListener</a:t>
            </a:r>
            <a:r>
              <a:rPr lang="it-IT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@Override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void processEvent(SystemEvent </a:t>
            </a:r>
            <a:r>
              <a:rPr lang="it-IT" sz="1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</a:t>
            </a:r>
            <a:r>
              <a:rPr lang="it-IT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throws 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AbortProcessingException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if(event instanceof PostConstructApplicationEvent){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System.out.println("Application Started. 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PostConstructApplicationEvent occurred!");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      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672011" y="5167484"/>
            <a:ext cx="8939802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000" b="1" noProof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//Define </a:t>
            </a:r>
            <a:r>
              <a:rPr lang="it-IT" sz="1000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method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it-IT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it-IT" sz="1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handleEvent(ComponentSystemEvent event)</a:t>
            </a:r>
            <a:r>
              <a:rPr lang="it-IT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data="Hello World";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it-IT" sz="1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000" b="1" noProof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//Use </a:t>
            </a:r>
            <a:r>
              <a:rPr lang="it-IT" sz="1000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above method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it-IT" sz="1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f:event</a:t>
            </a:r>
            <a:r>
              <a:rPr lang="it-IT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listener="#{user.handleEvent}" type="</a:t>
            </a:r>
            <a:r>
              <a:rPr lang="it-IT" sz="1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preRenderView</a:t>
            </a:r>
            <a:r>
              <a:rPr lang="it-IT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475413" y="3200400"/>
            <a:ext cx="2895600" cy="1066800"/>
          </a:xfrm>
          <a:prstGeom prst="wedgeRoundRectCallout">
            <a:avLst>
              <a:gd name="adj1" fmla="val -100096"/>
              <a:gd name="adj2" fmla="val -2428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 event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6437866" y="5268103"/>
            <a:ext cx="2933148" cy="974455"/>
          </a:xfrm>
          <a:prstGeom prst="wedgeRoundRectCallout">
            <a:avLst>
              <a:gd name="adj1" fmla="val -100096"/>
              <a:gd name="adj2" fmla="val -2428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Application event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91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28600"/>
            <a:ext cx="8686800" cy="766465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dirty="0" smtClean="0"/>
              <a:t>VALIDATION MODEL</a:t>
            </a:r>
            <a:endParaRPr lang="bg-BG" b="1" dirty="0">
              <a:ln w="0"/>
              <a:solidFill>
                <a:schemeClr val="tx2">
                  <a:lumMod val="75000"/>
                </a:schemeClr>
              </a:soli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12" y="762000"/>
            <a:ext cx="11811000" cy="5105400"/>
          </a:xfrm>
        </p:spPr>
        <p:txBody>
          <a:bodyPr>
            <a:noAutofit/>
          </a:bodyPr>
          <a:lstStyle/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 Mechanism for validating the local data of editable components (such as text fields)</a:t>
            </a: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0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Custom </a:t>
            </a:r>
            <a:r>
              <a:rPr lang="en-US" sz="3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validator</a:t>
            </a:r>
          </a:p>
          <a:p>
            <a:pPr marL="789378" lvl="1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Implement a Validator interface that performs the validation.</a:t>
            </a:r>
          </a:p>
          <a:p>
            <a:pPr marL="789378" lvl="1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Implement a managed bean method that performs the validation</a:t>
            </a:r>
            <a:r>
              <a:rPr lang="en-US" sz="28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.</a:t>
            </a: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set of predefined validators</a:t>
            </a:r>
          </a:p>
          <a:p>
            <a:pPr marL="789378" lvl="1" indent="0">
              <a:spcBef>
                <a:spcPct val="0"/>
              </a:spcBef>
              <a:buFont typeface="Arial" pitchFamily="34" charset="0"/>
              <a:buChar char="•"/>
            </a:pPr>
            <a:endParaRPr lang="bg-BG" sz="28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2" y="3890665"/>
            <a:ext cx="9607300" cy="27014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400" b="1" dirty="0">
                <a:ea typeface="Times New Roman"/>
                <a:cs typeface="Times New Roman"/>
              </a:rPr>
              <a:t>&lt;</a:t>
            </a:r>
            <a:r>
              <a:rPr lang="bg-BG" sz="1400" b="1" dirty="0" err="1">
                <a:ea typeface="Times New Roman"/>
                <a:cs typeface="Times New Roman"/>
              </a:rPr>
              <a:t>h:inputText</a:t>
            </a:r>
            <a:r>
              <a:rPr lang="bg-BG" sz="1400" b="1" dirty="0">
                <a:ea typeface="Times New Roman"/>
                <a:cs typeface="Times New Roman"/>
              </a:rPr>
              <a:t> </a:t>
            </a:r>
            <a:r>
              <a:rPr lang="bg-BG" sz="1400" b="1" dirty="0" err="1">
                <a:ea typeface="Times New Roman"/>
                <a:cs typeface="Times New Roman"/>
              </a:rPr>
              <a:t>id</a:t>
            </a:r>
            <a:r>
              <a:rPr lang="bg-BG" sz="1400" b="1" dirty="0">
                <a:ea typeface="Times New Roman"/>
                <a:cs typeface="Times New Roman"/>
              </a:rPr>
              <a:t>="</a:t>
            </a:r>
            <a:r>
              <a:rPr lang="bg-BG" sz="1400" b="1" dirty="0" err="1">
                <a:ea typeface="Times New Roman"/>
                <a:cs typeface="Times New Roman"/>
              </a:rPr>
              <a:t>nameField</a:t>
            </a:r>
            <a:r>
              <a:rPr lang="bg-BG" sz="1400" b="1" dirty="0">
                <a:ea typeface="Times New Roman"/>
                <a:cs typeface="Times New Roman"/>
              </a:rPr>
              <a:t>" </a:t>
            </a:r>
            <a:r>
              <a:rPr lang="en-US" sz="1400" b="1" dirty="0" smtClean="0">
                <a:ea typeface="Times New Roman"/>
                <a:cs typeface="Times New Roman"/>
              </a:rPr>
              <a:t> </a:t>
            </a:r>
            <a:r>
              <a:rPr lang="bg-BG" sz="1400" b="1" dirty="0" err="1">
                <a:solidFill>
                  <a:schemeClr val="tx2">
                    <a:lumMod val="75000"/>
                  </a:schemeClr>
                </a:solidFill>
                <a:ea typeface="Times New Roman"/>
                <a:cs typeface="Times New Roman"/>
              </a:rPr>
              <a:t>required</a:t>
            </a:r>
            <a:r>
              <a:rPr lang="bg-BG" sz="1400" b="1" dirty="0">
                <a:solidFill>
                  <a:schemeClr val="tx2">
                    <a:lumMod val="75000"/>
                  </a:schemeClr>
                </a:solidFill>
                <a:ea typeface="Times New Roman"/>
                <a:cs typeface="Times New Roman"/>
              </a:rPr>
              <a:t>="</a:t>
            </a:r>
            <a:r>
              <a:rPr lang="bg-BG" sz="1400" b="1" dirty="0" err="1">
                <a:solidFill>
                  <a:schemeClr val="tx2">
                    <a:lumMod val="75000"/>
                  </a:schemeClr>
                </a:solidFill>
                <a:ea typeface="Times New Roman"/>
                <a:cs typeface="Times New Roman"/>
              </a:rPr>
              <a:t>true</a:t>
            </a:r>
            <a:r>
              <a:rPr lang="bg-BG" sz="1400" b="1" dirty="0">
                <a:solidFill>
                  <a:schemeClr val="tx2">
                    <a:lumMod val="75000"/>
                  </a:schemeClr>
                </a:solidFill>
                <a:ea typeface="Times New Roman"/>
                <a:cs typeface="Times New Roman"/>
              </a:rPr>
              <a:t>"</a:t>
            </a:r>
            <a:r>
              <a:rPr lang="bg-BG" sz="1400" b="1" dirty="0" smtClean="0">
                <a:ea typeface="Times New Roman"/>
                <a:cs typeface="Times New Roman"/>
              </a:rPr>
              <a:t>/&gt;&lt;</a:t>
            </a:r>
            <a:r>
              <a:rPr lang="bg-BG" sz="1400" b="1" dirty="0" err="1">
                <a:solidFill>
                  <a:schemeClr val="tx2">
                    <a:lumMod val="75000"/>
                  </a:schemeClr>
                </a:solidFill>
                <a:ea typeface="Times New Roman"/>
                <a:cs typeface="Times New Roman"/>
              </a:rPr>
              <a:t>h:message</a:t>
            </a:r>
            <a:r>
              <a:rPr lang="bg-BG" sz="1400" b="1" dirty="0">
                <a:solidFill>
                  <a:schemeClr val="tx2">
                    <a:lumMod val="75000"/>
                  </a:schemeClr>
                </a:solidFill>
                <a:ea typeface="Times New Roman"/>
                <a:cs typeface="Times New Roman"/>
              </a:rPr>
              <a:t> </a:t>
            </a:r>
            <a:r>
              <a:rPr lang="bg-BG" sz="1400" b="1" dirty="0" err="1">
                <a:ea typeface="Times New Roman"/>
                <a:cs typeface="Times New Roman"/>
              </a:rPr>
              <a:t>for</a:t>
            </a:r>
            <a:r>
              <a:rPr lang="bg-BG" sz="1400" b="1" dirty="0">
                <a:ea typeface="Times New Roman"/>
                <a:cs typeface="Times New Roman"/>
              </a:rPr>
              <a:t>="</a:t>
            </a:r>
            <a:r>
              <a:rPr lang="bg-BG" sz="1400" b="1" dirty="0" err="1">
                <a:solidFill>
                  <a:schemeClr val="tx2">
                    <a:lumMod val="75000"/>
                  </a:schemeClr>
                </a:solidFill>
                <a:ea typeface="Times New Roman"/>
                <a:cs typeface="Times New Roman"/>
              </a:rPr>
              <a:t>nameField</a:t>
            </a:r>
            <a:r>
              <a:rPr lang="bg-BG" sz="1400" b="1" dirty="0" smtClean="0">
                <a:ea typeface="Times New Roman"/>
                <a:cs typeface="Times New Roman"/>
              </a:rPr>
              <a:t>"/&gt;</a:t>
            </a:r>
            <a:endParaRPr lang="en-US" sz="1400" b="1" dirty="0" smtClean="0">
              <a:ea typeface="Times New Roman"/>
              <a:cs typeface="Times New Roman"/>
            </a:endParaRP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dirty="0" smtClean="0">
              <a:ea typeface="Times New Roman"/>
              <a:cs typeface="Times New Roman"/>
            </a:endParaRPr>
          </a:p>
          <a:p>
            <a:pPr algn="just">
              <a:lnSpc>
                <a:spcPct val="115000"/>
              </a:lnSpc>
            </a:pPr>
            <a:r>
              <a:rPr lang="bg-BG" sz="1400" dirty="0">
                <a:solidFill>
                  <a:schemeClr val="tx1"/>
                </a:solidFill>
                <a:latin typeface="Calibri"/>
                <a:ea typeface="Times New Roman"/>
                <a:cs typeface="Times New Roman"/>
              </a:rPr>
              <a:t>&lt;</a:t>
            </a:r>
            <a:r>
              <a:rPr lang="bg-BG" sz="1400" dirty="0" err="1">
                <a:solidFill>
                  <a:schemeClr val="tx1"/>
                </a:solidFill>
                <a:latin typeface="Calibri"/>
                <a:ea typeface="Times New Roman"/>
                <a:cs typeface="Times New Roman"/>
              </a:rPr>
              <a:t>h:inputText</a:t>
            </a:r>
            <a:r>
              <a:rPr lang="bg-BG" sz="1400" dirty="0">
                <a:solidFill>
                  <a:schemeClr val="tx1"/>
                </a:solidFill>
                <a:latin typeface="Calibri"/>
                <a:ea typeface="Times New Roman"/>
                <a:cs typeface="Times New Roman"/>
              </a:rPr>
              <a:t> ...&gt;</a:t>
            </a:r>
          </a:p>
          <a:p>
            <a:pPr algn="just">
              <a:lnSpc>
                <a:spcPct val="115000"/>
              </a:lnSpc>
            </a:pPr>
            <a:r>
              <a:rPr lang="bg-BG" sz="1400" dirty="0">
                <a:solidFill>
                  <a:schemeClr val="tx2">
                    <a:lumMod val="75000"/>
                  </a:schemeClr>
                </a:solidFill>
                <a:latin typeface="Calibri"/>
                <a:ea typeface="Times New Roman"/>
                <a:cs typeface="Times New Roman"/>
              </a:rPr>
              <a:t>    &lt;</a:t>
            </a:r>
            <a:r>
              <a:rPr lang="bg-BG" sz="1400" dirty="0" err="1">
                <a:solidFill>
                  <a:schemeClr val="tx2">
                    <a:lumMod val="75000"/>
                  </a:schemeClr>
                </a:solidFill>
                <a:latin typeface="Calibri"/>
                <a:ea typeface="Times New Roman"/>
                <a:cs typeface="Times New Roman"/>
              </a:rPr>
              <a:t>f:validateLength</a:t>
            </a:r>
            <a:r>
              <a:rPr lang="bg-BG" sz="1400" dirty="0">
                <a:solidFill>
                  <a:schemeClr val="tx2">
                    <a:lumMod val="75000"/>
                  </a:schemeClr>
                </a:solidFill>
                <a:latin typeface="Calibri"/>
                <a:ea typeface="Times New Roman"/>
                <a:cs typeface="Times New Roman"/>
              </a:rPr>
              <a:t> </a:t>
            </a:r>
            <a:r>
              <a:rPr lang="bg-BG" sz="1400" dirty="0" err="1">
                <a:solidFill>
                  <a:schemeClr val="tx2">
                    <a:lumMod val="75000"/>
                  </a:schemeClr>
                </a:solidFill>
                <a:latin typeface="Calibri"/>
                <a:ea typeface="Times New Roman"/>
                <a:cs typeface="Times New Roman"/>
              </a:rPr>
              <a:t>minimum</a:t>
            </a:r>
            <a:r>
              <a:rPr lang="bg-BG" sz="1400" dirty="0">
                <a:solidFill>
                  <a:schemeClr val="tx2">
                    <a:lumMod val="75000"/>
                  </a:schemeClr>
                </a:solidFill>
                <a:latin typeface="Calibri"/>
                <a:ea typeface="Times New Roman"/>
                <a:cs typeface="Times New Roman"/>
              </a:rPr>
              <a:t>="3"/&gt;</a:t>
            </a:r>
          </a:p>
          <a:p>
            <a:pPr algn="just">
              <a:lnSpc>
                <a:spcPct val="115000"/>
              </a:lnSpc>
            </a:pPr>
            <a:r>
              <a:rPr lang="bg-BG" sz="1400" dirty="0">
                <a:solidFill>
                  <a:schemeClr val="tx1"/>
                </a:solidFill>
                <a:latin typeface="Calibri"/>
                <a:ea typeface="Times New Roman"/>
                <a:cs typeface="Times New Roman"/>
              </a:rPr>
              <a:t>&lt;/</a:t>
            </a:r>
            <a:r>
              <a:rPr lang="bg-BG" sz="1400" dirty="0" err="1">
                <a:solidFill>
                  <a:schemeClr val="tx1"/>
                </a:solidFill>
                <a:latin typeface="Calibri"/>
                <a:ea typeface="Times New Roman"/>
                <a:cs typeface="Times New Roman"/>
              </a:rPr>
              <a:t>h:inputText</a:t>
            </a:r>
            <a:r>
              <a:rPr lang="bg-BG" sz="1400" dirty="0" smtClean="0">
                <a:solidFill>
                  <a:schemeClr val="tx1"/>
                </a:solidFill>
                <a:latin typeface="Calibri"/>
                <a:ea typeface="Times New Roman"/>
                <a:cs typeface="Times New Roman"/>
              </a:rPr>
              <a:t>&gt;</a:t>
            </a:r>
            <a:endParaRPr lang="en-US" sz="1400" dirty="0" smtClean="0">
              <a:solidFill>
                <a:schemeClr val="tx1"/>
              </a:solidFill>
              <a:latin typeface="Calibri"/>
              <a:ea typeface="Times New Roman"/>
              <a:cs typeface="Times New Roman"/>
            </a:endParaRPr>
          </a:p>
          <a:p>
            <a:pPr algn="just">
              <a:lnSpc>
                <a:spcPct val="115000"/>
              </a:lnSpc>
            </a:pPr>
            <a:endParaRPr lang="en-US" sz="1400" dirty="0" smtClean="0">
              <a:solidFill>
                <a:schemeClr val="tx1"/>
              </a:solidFill>
              <a:latin typeface="Calibri"/>
              <a:ea typeface="Times New Roman"/>
              <a:cs typeface="Times New Roman"/>
            </a:endParaRPr>
          </a:p>
          <a:p>
            <a:pPr algn="just">
              <a:lnSpc>
                <a:spcPct val="115000"/>
              </a:lnSpc>
            </a:pPr>
            <a:r>
              <a:rPr lang="bg-BG" sz="1400" dirty="0">
                <a:solidFill>
                  <a:schemeClr val="tx1"/>
                </a:solidFill>
                <a:latin typeface="Calibri"/>
                <a:ea typeface="Times New Roman"/>
                <a:cs typeface="Times New Roman"/>
              </a:rPr>
              <a:t>&lt;</a:t>
            </a:r>
            <a:r>
              <a:rPr lang="bg-BG" sz="1400" dirty="0" err="1">
                <a:solidFill>
                  <a:schemeClr val="tx1"/>
                </a:solidFill>
                <a:latin typeface="Calibri"/>
                <a:ea typeface="Times New Roman"/>
                <a:cs typeface="Times New Roman"/>
              </a:rPr>
              <a:t>h:outputText</a:t>
            </a:r>
            <a:r>
              <a:rPr lang="bg-BG" sz="1400" dirty="0">
                <a:solidFill>
                  <a:schemeClr val="tx1"/>
                </a:solidFill>
                <a:latin typeface="Calibri"/>
                <a:ea typeface="Times New Roman"/>
                <a:cs typeface="Times New Roman"/>
              </a:rPr>
              <a:t> </a:t>
            </a:r>
            <a:r>
              <a:rPr lang="bg-BG" sz="1400" dirty="0" err="1">
                <a:solidFill>
                  <a:schemeClr val="tx1"/>
                </a:solidFill>
                <a:latin typeface="Calibri"/>
                <a:ea typeface="Times New Roman"/>
                <a:cs typeface="Times New Roman"/>
              </a:rPr>
              <a:t>value</a:t>
            </a:r>
            <a:r>
              <a:rPr lang="bg-BG" sz="1400" dirty="0">
                <a:solidFill>
                  <a:schemeClr val="tx1"/>
                </a:solidFill>
                <a:latin typeface="Calibri"/>
                <a:ea typeface="Times New Roman"/>
                <a:cs typeface="Times New Roman"/>
              </a:rPr>
              <a:t>="#{</a:t>
            </a:r>
            <a:r>
              <a:rPr lang="bg-BG" sz="1400" dirty="0" err="1">
                <a:solidFill>
                  <a:schemeClr val="tx1"/>
                </a:solidFill>
                <a:latin typeface="Calibri"/>
                <a:ea typeface="Times New Roman"/>
                <a:cs typeface="Times New Roman"/>
              </a:rPr>
              <a:t>PersonBean.age</a:t>
            </a:r>
            <a:r>
              <a:rPr lang="bg-BG" sz="1400" dirty="0">
                <a:solidFill>
                  <a:schemeClr val="tx1"/>
                </a:solidFill>
                <a:latin typeface="Calibri"/>
                <a:ea typeface="Times New Roman"/>
                <a:cs typeface="Times New Roman"/>
              </a:rPr>
              <a:t>}"&gt;</a:t>
            </a:r>
          </a:p>
          <a:p>
            <a:pPr algn="just">
              <a:lnSpc>
                <a:spcPct val="115000"/>
              </a:lnSpc>
            </a:pPr>
            <a:r>
              <a:rPr lang="bg-BG" sz="1400" dirty="0">
                <a:solidFill>
                  <a:schemeClr val="tx1"/>
                </a:solidFill>
                <a:latin typeface="Calibri"/>
                <a:ea typeface="Times New Roman"/>
                <a:cs typeface="Times New Roman"/>
              </a:rPr>
              <a:t>    &lt;</a:t>
            </a:r>
            <a:r>
              <a:rPr lang="bg-BG" sz="1400" dirty="0" err="1">
                <a:solidFill>
                  <a:schemeClr val="tx2">
                    <a:lumMod val="75000"/>
                  </a:schemeClr>
                </a:solidFill>
                <a:latin typeface="Calibri"/>
                <a:ea typeface="Times New Roman"/>
                <a:cs typeface="Times New Roman"/>
              </a:rPr>
              <a:t>f:convertDateTime</a:t>
            </a:r>
            <a:r>
              <a:rPr lang="bg-BG" sz="1400" dirty="0">
                <a:solidFill>
                  <a:schemeClr val="tx2">
                    <a:lumMod val="75000"/>
                  </a:schemeClr>
                </a:solidFill>
                <a:latin typeface="Calibri"/>
                <a:ea typeface="Times New Roman"/>
                <a:cs typeface="Times New Roman"/>
              </a:rPr>
              <a:t> </a:t>
            </a:r>
            <a:r>
              <a:rPr lang="bg-BG" sz="1400" dirty="0" err="1">
                <a:solidFill>
                  <a:schemeClr val="tx1"/>
                </a:solidFill>
                <a:latin typeface="Calibri"/>
                <a:ea typeface="Times New Roman"/>
                <a:cs typeface="Times New Roman"/>
              </a:rPr>
              <a:t>pattern</a:t>
            </a:r>
            <a:r>
              <a:rPr lang="bg-BG" sz="1400" dirty="0" smtClean="0">
                <a:solidFill>
                  <a:schemeClr val="tx1"/>
                </a:solidFill>
                <a:latin typeface="Calibri"/>
                <a:ea typeface="Times New Roman"/>
                <a:cs typeface="Times New Roman"/>
              </a:rPr>
              <a:t>="MMM </a:t>
            </a:r>
            <a:r>
              <a:rPr lang="bg-BG" sz="1400" dirty="0" err="1">
                <a:solidFill>
                  <a:schemeClr val="tx1"/>
                </a:solidFill>
                <a:latin typeface="Calibri"/>
                <a:ea typeface="Times New Roman"/>
                <a:cs typeface="Times New Roman"/>
              </a:rPr>
              <a:t>dd</a:t>
            </a:r>
            <a:r>
              <a:rPr lang="bg-BG" sz="1400" dirty="0">
                <a:solidFill>
                  <a:schemeClr val="tx1"/>
                </a:solidFill>
                <a:latin typeface="Calibri"/>
                <a:ea typeface="Times New Roman"/>
                <a:cs typeface="Times New Roman"/>
              </a:rPr>
              <a:t>, </a:t>
            </a:r>
            <a:r>
              <a:rPr lang="bg-BG" sz="1400" dirty="0" err="1">
                <a:solidFill>
                  <a:schemeClr val="tx1"/>
                </a:solidFill>
                <a:latin typeface="Calibri"/>
                <a:ea typeface="Times New Roman"/>
                <a:cs typeface="Times New Roman"/>
              </a:rPr>
              <a:t>yyyy</a:t>
            </a:r>
            <a:r>
              <a:rPr lang="bg-BG" sz="1400" dirty="0">
                <a:solidFill>
                  <a:schemeClr val="tx1"/>
                </a:solidFill>
                <a:latin typeface="Calibri"/>
                <a:ea typeface="Times New Roman"/>
                <a:cs typeface="Times New Roman"/>
              </a:rPr>
              <a:t>"/&gt;</a:t>
            </a:r>
          </a:p>
          <a:p>
            <a:pPr algn="just">
              <a:lnSpc>
                <a:spcPct val="115000"/>
              </a:lnSpc>
            </a:pPr>
            <a:r>
              <a:rPr lang="bg-BG" sz="1400" dirty="0">
                <a:solidFill>
                  <a:schemeClr val="tx1"/>
                </a:solidFill>
                <a:latin typeface="Calibri"/>
                <a:ea typeface="Times New Roman"/>
                <a:cs typeface="Times New Roman"/>
              </a:rPr>
              <a:t>&lt;/</a:t>
            </a:r>
            <a:r>
              <a:rPr lang="bg-BG" sz="1400" dirty="0" err="1">
                <a:solidFill>
                  <a:schemeClr val="tx1"/>
                </a:solidFill>
                <a:latin typeface="Calibri"/>
                <a:ea typeface="Times New Roman"/>
                <a:cs typeface="Times New Roman"/>
              </a:rPr>
              <a:t>h:outputText</a:t>
            </a:r>
            <a:r>
              <a:rPr lang="bg-BG" sz="1400" dirty="0" smtClean="0">
                <a:solidFill>
                  <a:schemeClr val="tx1"/>
                </a:solidFill>
                <a:latin typeface="Calibri"/>
                <a:ea typeface="Times New Roman"/>
                <a:cs typeface="Times New Roman"/>
              </a:rPr>
              <a:t>&gt;</a:t>
            </a:r>
            <a:endParaRPr lang="en-US" sz="1400" dirty="0" smtClean="0">
              <a:solidFill>
                <a:schemeClr val="tx1"/>
              </a:solidFill>
              <a:latin typeface="Calibri"/>
              <a:ea typeface="Times New Roman"/>
              <a:cs typeface="Times New Roman"/>
            </a:endParaRPr>
          </a:p>
          <a:p>
            <a:pPr algn="just">
              <a:lnSpc>
                <a:spcPct val="115000"/>
              </a:lnSpc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5438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87743"/>
            <a:ext cx="8686800" cy="117043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dirty="0" smtClean="0"/>
              <a:t>NAVIGATION MODEL</a:t>
            </a:r>
            <a:endParaRPr lang="bg-BG" b="1" dirty="0">
              <a:ln w="0"/>
              <a:solidFill>
                <a:schemeClr val="tx2">
                  <a:lumMod val="75000"/>
                </a:schemeClr>
              </a:soli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47" y="838200"/>
            <a:ext cx="11049000" cy="5703904"/>
          </a:xfrm>
        </p:spPr>
        <p:txBody>
          <a:bodyPr>
            <a:normAutofit/>
          </a:bodyPr>
          <a:lstStyle/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 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Static navigation</a:t>
            </a:r>
            <a:r>
              <a:rPr lang="ru-RU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– 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directly in</a:t>
            </a:r>
            <a:r>
              <a:rPr lang="ru-RU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commandLink</a:t>
            </a:r>
            <a:r>
              <a:rPr lang="bg-BG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or</a:t>
            </a:r>
            <a:r>
              <a:rPr lang="bg-BG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commandButton</a:t>
            </a:r>
            <a:endParaRPr lang="en-US" sz="2400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Dynamic</a:t>
            </a:r>
            <a:r>
              <a:rPr lang="ru-RU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– 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with action methods that return String</a:t>
            </a:r>
            <a:endParaRPr lang="ru-RU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bg-BG" sz="2400" b="1" dirty="0">
              <a:ln w="1905">
                <a:noFill/>
              </a:ln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1911" y="1776500"/>
            <a:ext cx="10985001" cy="50655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&lt;navigation-rule&gt;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&lt;from-view-id&gt;/greeting.xhtml&lt;/from-view-id&gt;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&lt;navigation-case&gt;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&lt;from-outcome&gt;</a:t>
            </a:r>
            <a:r>
              <a:rPr lang="en-US" sz="1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success</a:t>
            </a:r>
            <a:r>
              <a:rPr lang="en-US" sz="1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&lt;/from-outcome&gt;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&lt;to-view-id&gt;</a:t>
            </a:r>
            <a:r>
              <a:rPr lang="en-US" sz="1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/response.xhtml</a:t>
            </a:r>
            <a:r>
              <a:rPr lang="en-US" sz="1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&lt;/to-view-id&gt;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&lt;/navigation-case&gt;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&lt;/navigation-rule</a:t>
            </a:r>
            <a:r>
              <a:rPr lang="en-US" sz="1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//static</a:t>
            </a:r>
            <a:endParaRPr lang="en-US" sz="1500" b="1" noProof="1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&lt;h:commandButton id="submit" </a:t>
            </a:r>
            <a:r>
              <a:rPr lang="en-US" sz="1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action="success</a:t>
            </a:r>
            <a:r>
              <a:rPr lang="en-US" sz="1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value="Submit" </a:t>
            </a:r>
            <a:r>
              <a:rPr lang="en-US" sz="1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//dynamic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&lt;h:commandButton id="submit" </a:t>
            </a:r>
            <a:r>
              <a:rPr lang="it-IT" sz="1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action="#{userNumberBean.getOrderStatus}"</a:t>
            </a:r>
            <a:r>
              <a:rPr lang="it-IT" sz="1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value="Submit" /&gt;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it-IT" sz="1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500" b="1" noProof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//no description in faces-config.xml</a:t>
            </a:r>
            <a:endParaRPr lang="it-IT" sz="1500" b="1" noProof="1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500" dirty="0"/>
              <a:t>public String </a:t>
            </a:r>
            <a:r>
              <a:rPr lang="en-US" sz="1500" dirty="0" err="1"/>
              <a:t>editAction</a:t>
            </a:r>
            <a:r>
              <a:rPr lang="en-US" sz="1500" dirty="0"/>
              <a:t>() {</a:t>
            </a:r>
          </a:p>
          <a:p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500" dirty="0" smtClean="0">
                <a:solidFill>
                  <a:schemeClr val="tx2">
                    <a:lumMod val="75000"/>
                  </a:schemeClr>
                </a:solidFill>
              </a:rPr>
              <a:t>  return 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"/page/role/</a:t>
            </a:r>
            <a:r>
              <a:rPr lang="en-US" sz="1500" dirty="0" err="1">
                <a:solidFill>
                  <a:schemeClr val="tx2">
                    <a:lumMod val="75000"/>
                  </a:schemeClr>
                </a:solidFill>
              </a:rPr>
              <a:t>createRole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";</a:t>
            </a:r>
          </a:p>
          <a:p>
            <a:r>
              <a:rPr lang="en-US" sz="1500" dirty="0"/>
              <a:t>}</a:t>
            </a:r>
            <a:endParaRPr lang="it-IT" sz="1500" dirty="0"/>
          </a:p>
        </p:txBody>
      </p:sp>
    </p:spTree>
    <p:extLst>
      <p:ext uri="{BB962C8B-B14F-4D97-AF65-F5344CB8AC3E}">
        <p14:creationId xmlns:p14="http://schemas.microsoft.com/office/powerpoint/2010/main" val="98287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28600"/>
            <a:ext cx="8686800" cy="139903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JSF managed (backing) beans</a:t>
            </a:r>
            <a:endParaRPr lang="bg-BG" b="1" cap="all" dirty="0">
              <a:ln w="0"/>
              <a:solidFill>
                <a:schemeClr val="tx2">
                  <a:lumMod val="75000"/>
                </a:schemeClr>
              </a:soli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1371600"/>
            <a:ext cx="10896600" cy="5083208"/>
          </a:xfrm>
        </p:spPr>
        <p:txBody>
          <a:bodyPr>
            <a:normAutofit fontScale="92500" lnSpcReduction="20000"/>
          </a:bodyPr>
          <a:lstStyle/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ru-RU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Look similar to regular Java Beans</a:t>
            </a:r>
            <a:endParaRPr lang="ru-RU" sz="31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</a:rPr>
              <a:t> 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</a:rPr>
              <a:t>Replace the Servlets and process the data from the JSP pages</a:t>
            </a:r>
            <a:endParaRPr lang="ru-RU" sz="31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</a:rPr>
              <a:t> 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</a:rPr>
              <a:t>Define methods for navigation between the pages</a:t>
            </a:r>
            <a:endParaRPr lang="ru-RU" sz="31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</a:rPr>
              <a:t> 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</a:rPr>
              <a:t>Have the following scopes</a:t>
            </a:r>
            <a:endParaRPr lang="ru-RU" sz="31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</a:endParaRPr>
          </a:p>
          <a:p>
            <a:pPr marL="859536" lvl="1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27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</a:rPr>
              <a:t> Request scope</a:t>
            </a:r>
            <a:endParaRPr lang="bg-BG" sz="27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</a:endParaRPr>
          </a:p>
          <a:p>
            <a:pPr marL="859536" lvl="1" indent="0">
              <a:spcBef>
                <a:spcPct val="0"/>
              </a:spcBef>
              <a:buFont typeface="Arial" pitchFamily="34" charset="0"/>
              <a:buChar char="•"/>
            </a:pPr>
            <a:r>
              <a:rPr lang="bg-BG" sz="27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</a:rPr>
              <a:t> </a:t>
            </a:r>
            <a:r>
              <a:rPr lang="en-US" sz="27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</a:rPr>
              <a:t>Session scope</a:t>
            </a:r>
          </a:p>
          <a:p>
            <a:pPr marL="859536" lvl="1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27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</a:rPr>
              <a:t> Application scope</a:t>
            </a:r>
          </a:p>
          <a:p>
            <a:pPr marL="859536" lvl="1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27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</a:rPr>
              <a:t> View scope (JSF 2)</a:t>
            </a:r>
            <a:endParaRPr lang="bg-BG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2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</a:rPr>
              <a:t> </a:t>
            </a:r>
            <a:r>
              <a:rPr lang="en-US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</a:rPr>
              <a:t>Can be accessed from other classes through</a:t>
            </a:r>
            <a:r>
              <a:rPr lang="bg-BG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</a:rPr>
              <a:t> </a:t>
            </a:r>
            <a:r>
              <a:rPr lang="en-US" sz="32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</a:rPr>
              <a:t>FacesContext</a:t>
            </a:r>
            <a:r>
              <a:rPr lang="en-US" sz="32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</a:rPr>
              <a:t> </a:t>
            </a:r>
            <a:r>
              <a:rPr lang="en-US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</a:rPr>
              <a:t>or through the user session(</a:t>
            </a:r>
            <a:r>
              <a:rPr lang="en-US" sz="3200" b="1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</a:rPr>
              <a:t>HttpSession</a:t>
            </a:r>
            <a:r>
              <a:rPr lang="en-US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</a:rPr>
              <a:t> object</a:t>
            </a:r>
            <a:r>
              <a:rPr lang="bg-BG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</a:rPr>
              <a:t>).</a:t>
            </a:r>
            <a:endParaRPr lang="bg-BG" sz="2200" b="1" dirty="0">
              <a:ln w="1905">
                <a:noFill/>
              </a:ln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0318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412" y="417514"/>
            <a:ext cx="5646738" cy="573087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Web Content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2926" y="1220788"/>
            <a:ext cx="8853487" cy="5224462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Web servers return </a:t>
            </a:r>
            <a:r>
              <a:rPr lang="en-US" altLang="en-US" i="1" dirty="0">
                <a:solidFill>
                  <a:srgbClr val="FF0000"/>
                </a:solidFill>
              </a:rPr>
              <a:t>content</a:t>
            </a:r>
            <a:r>
              <a:rPr lang="en-US" altLang="en-US" dirty="0"/>
              <a:t> to clients</a:t>
            </a:r>
          </a:p>
          <a:p>
            <a:pPr lvl="1"/>
            <a:r>
              <a:rPr lang="en-US" altLang="en-US" i="1" dirty="0"/>
              <a:t>content: </a:t>
            </a:r>
            <a:r>
              <a:rPr lang="en-US" altLang="en-US" dirty="0"/>
              <a:t>a sequence of bytes with an associated MIME (Multipurpose Internet Mail Extensions) </a:t>
            </a:r>
            <a:r>
              <a:rPr lang="en-US" altLang="en-US" dirty="0" smtClean="0"/>
              <a:t>type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Example MIME types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text/html</a:t>
            </a:r>
            <a:r>
              <a:rPr lang="en-US" altLang="en-US" dirty="0"/>
              <a:t>		       </a:t>
            </a:r>
            <a:r>
              <a:rPr lang="en-US" altLang="en-US" dirty="0" smtClean="0"/>
              <a:t>       HTML </a:t>
            </a:r>
            <a:r>
              <a:rPr lang="en-US" altLang="en-US" dirty="0"/>
              <a:t>document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text/plain</a:t>
            </a:r>
            <a:r>
              <a:rPr lang="en-US" altLang="en-US" dirty="0"/>
              <a:t>		        </a:t>
            </a:r>
            <a:r>
              <a:rPr lang="en-US" altLang="en-US" dirty="0" smtClean="0"/>
              <a:t>      Unformatted </a:t>
            </a:r>
            <a:r>
              <a:rPr lang="en-US" altLang="en-US" dirty="0"/>
              <a:t>text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application/postscript</a:t>
            </a:r>
            <a:r>
              <a:rPr lang="en-US" altLang="en-US" dirty="0"/>
              <a:t> </a:t>
            </a:r>
            <a:r>
              <a:rPr lang="en-US" altLang="en-US" dirty="0" smtClean="0"/>
              <a:t>   </a:t>
            </a:r>
            <a:r>
              <a:rPr lang="en-US" altLang="en-US" dirty="0" err="1" smtClean="0"/>
              <a:t>Postcript</a:t>
            </a:r>
            <a:r>
              <a:rPr lang="en-US" altLang="en-US" dirty="0" smtClean="0"/>
              <a:t> </a:t>
            </a:r>
            <a:r>
              <a:rPr lang="en-US" altLang="en-US" dirty="0"/>
              <a:t>document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image/gif	</a:t>
            </a:r>
            <a:r>
              <a:rPr lang="en-US" altLang="en-US" dirty="0"/>
              <a:t>	       </a:t>
            </a:r>
            <a:r>
              <a:rPr lang="en-US" altLang="en-US" dirty="0" smtClean="0"/>
              <a:t>       Binary </a:t>
            </a:r>
            <a:r>
              <a:rPr lang="en-US" altLang="en-US" dirty="0"/>
              <a:t>image encoded in GIF format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image/jpeg</a:t>
            </a:r>
            <a:r>
              <a:rPr lang="en-US" altLang="en-US" dirty="0"/>
              <a:t>	                     </a:t>
            </a:r>
            <a:r>
              <a:rPr lang="en-US" altLang="en-US" dirty="0" smtClean="0"/>
              <a:t>            Binary </a:t>
            </a:r>
            <a:r>
              <a:rPr lang="en-US" altLang="en-US" dirty="0"/>
              <a:t>image encoded in JPEG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 smtClean="0"/>
              <a:t>				                                                    </a:t>
            </a:r>
            <a:r>
              <a:rPr lang="en-US" altLang="en-US" dirty="0"/>
              <a:t>format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948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3588" y="-92108"/>
            <a:ext cx="8305800" cy="990600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backing (managed) beans</a:t>
            </a:r>
            <a:endParaRPr lang="bg-BG" b="1" cap="all" dirty="0">
              <a:ln w="0"/>
              <a:solidFill>
                <a:schemeClr val="tx2">
                  <a:lumMod val="75000"/>
                </a:schemeClr>
              </a:soli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600200"/>
            <a:ext cx="10668000" cy="4854608"/>
          </a:xfrm>
        </p:spPr>
        <p:txBody>
          <a:bodyPr>
            <a:normAutofit/>
          </a:bodyPr>
          <a:lstStyle/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1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 Dynamic navigation</a:t>
            </a:r>
            <a:endParaRPr lang="ru-RU" sz="31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1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 </a:t>
            </a:r>
            <a:r>
              <a:rPr lang="en-US" sz="31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Validation, Conversion, Event Processing</a:t>
            </a:r>
            <a:endParaRPr lang="ru-RU" sz="31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1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 </a:t>
            </a:r>
            <a:r>
              <a:rPr lang="en-US" sz="31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Binding the current value of a HTML component</a:t>
            </a:r>
            <a:endParaRPr lang="ru-RU" sz="31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1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 </a:t>
            </a:r>
            <a:r>
              <a:rPr lang="en-US" sz="31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Binding a</a:t>
            </a:r>
            <a:r>
              <a:rPr lang="ru-RU" sz="31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 </a:t>
            </a:r>
            <a:r>
              <a:rPr lang="ru-RU" sz="31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HTML </a:t>
            </a:r>
            <a:r>
              <a:rPr lang="en-US" sz="31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component to </a:t>
            </a:r>
            <a:r>
              <a:rPr lang="ru-RU" sz="31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 </a:t>
            </a:r>
            <a:r>
              <a:rPr lang="ru-RU" sz="31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UIComponent</a:t>
            </a:r>
            <a:r>
              <a:rPr lang="ru-RU" sz="31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 </a:t>
            </a:r>
            <a:r>
              <a:rPr lang="en-US" sz="31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class for manipulating its state</a:t>
            </a: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1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Described in faces-confix.xml or just annotated with @</a:t>
            </a:r>
            <a:r>
              <a:rPr lang="en-US" sz="3100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+mj-cs"/>
              </a:rPr>
              <a:t>ManagedBean</a:t>
            </a:r>
            <a:endParaRPr lang="en-US" sz="3100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en-US" sz="3100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j-ea"/>
              <a:cs typeface="+mj-cs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bg-BG" sz="2200" dirty="0">
              <a:ln w="1905">
                <a:noFill/>
              </a:ln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3152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3588" y="-92108"/>
            <a:ext cx="8305800" cy="990600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backing (managed) beans</a:t>
            </a:r>
            <a:endParaRPr lang="bg-BG" b="1" cap="all" dirty="0">
              <a:ln w="0"/>
              <a:solidFill>
                <a:schemeClr val="tx2">
                  <a:lumMod val="75000"/>
                </a:schemeClr>
              </a:soli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67078" y="1511758"/>
            <a:ext cx="10439400" cy="38344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atin typeface="+mn-lt"/>
              </a:rPr>
              <a:t>@</a:t>
            </a:r>
            <a:r>
              <a:rPr lang="en-US" sz="2000" dirty="0" err="1">
                <a:latin typeface="+mn-lt"/>
              </a:rPr>
              <a:t>ManagedBean</a:t>
            </a:r>
            <a:r>
              <a:rPr lang="en-US" sz="2000" dirty="0">
                <a:latin typeface="+mn-lt"/>
              </a:rPr>
              <a:t>(name = "</a:t>
            </a:r>
            <a:r>
              <a:rPr lang="en-US" sz="2000" dirty="0" err="1">
                <a:latin typeface="+mn-lt"/>
              </a:rPr>
              <a:t>roleManagementBean</a:t>
            </a:r>
            <a:r>
              <a:rPr lang="en-US" sz="2000" dirty="0">
                <a:latin typeface="+mn-lt"/>
              </a:rPr>
              <a:t>")</a:t>
            </a:r>
          </a:p>
          <a:p>
            <a:r>
              <a:rPr lang="en-US" sz="2000" dirty="0">
                <a:latin typeface="+mn-lt"/>
              </a:rPr>
              <a:t>@</a:t>
            </a:r>
            <a:r>
              <a:rPr lang="en-US" sz="2000" dirty="0" err="1">
                <a:latin typeface="+mn-lt"/>
              </a:rPr>
              <a:t>ViewScoped</a:t>
            </a:r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public class </a:t>
            </a:r>
            <a:r>
              <a:rPr lang="en-US" sz="2000" dirty="0" err="1">
                <a:latin typeface="+mn-lt"/>
              </a:rPr>
              <a:t>RoleManagementBean</a:t>
            </a:r>
            <a:r>
              <a:rPr lang="en-US" sz="2000" dirty="0">
                <a:latin typeface="+mn-lt"/>
              </a:rPr>
              <a:t> extends </a:t>
            </a:r>
            <a:r>
              <a:rPr lang="en-US" sz="2000" dirty="0" err="1">
                <a:latin typeface="+mn-lt"/>
              </a:rPr>
              <a:t>BaseSearchBean</a:t>
            </a:r>
            <a:r>
              <a:rPr lang="en-US" sz="2000" dirty="0">
                <a:latin typeface="+mn-lt"/>
              </a:rPr>
              <a:t>&lt;</a:t>
            </a:r>
            <a:r>
              <a:rPr lang="en-US" sz="2000" dirty="0" err="1">
                <a:latin typeface="+mn-lt"/>
              </a:rPr>
              <a:t>RoleModel</a:t>
            </a:r>
            <a:r>
              <a:rPr lang="en-US" sz="2000" dirty="0">
                <a:latin typeface="+mn-lt"/>
              </a:rPr>
              <a:t>&gt; </a:t>
            </a:r>
            <a:r>
              <a:rPr lang="en-US" sz="2000" dirty="0" smtClean="0">
                <a:latin typeface="+mn-lt"/>
              </a:rPr>
              <a:t>{ …}</a:t>
            </a:r>
          </a:p>
          <a:p>
            <a:endParaRPr lang="en-US" sz="2000" dirty="0" smtClean="0">
              <a:latin typeface="+mn-lt"/>
            </a:endParaRPr>
          </a:p>
          <a:p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VS</a:t>
            </a: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 algn="just">
              <a:lnSpc>
                <a:spcPct val="115000"/>
              </a:lnSpc>
            </a:pPr>
            <a:r>
              <a:rPr lang="bg-BG" sz="2000" dirty="0">
                <a:latin typeface="+mn-lt"/>
              </a:rPr>
              <a:t>&lt;</a:t>
            </a:r>
            <a:r>
              <a:rPr lang="bg-BG" sz="2000" dirty="0" err="1">
                <a:latin typeface="+mn-lt"/>
              </a:rPr>
              <a:t>managed-bean</a:t>
            </a:r>
            <a:r>
              <a:rPr lang="bg-BG" sz="2000" dirty="0">
                <a:latin typeface="+mn-lt"/>
              </a:rPr>
              <a:t>&gt;</a:t>
            </a:r>
          </a:p>
          <a:p>
            <a:pPr algn="just">
              <a:lnSpc>
                <a:spcPct val="115000"/>
              </a:lnSpc>
            </a:pPr>
            <a:r>
              <a:rPr lang="bg-BG" sz="2000" dirty="0">
                <a:latin typeface="+mn-lt"/>
              </a:rPr>
              <a:t>   &lt;</a:t>
            </a:r>
            <a:r>
              <a:rPr lang="bg-BG" sz="2000" dirty="0" err="1" smtClean="0">
                <a:latin typeface="+mn-lt"/>
              </a:rPr>
              <a:t>managed-bean-name</a:t>
            </a:r>
            <a:r>
              <a:rPr lang="bg-BG" sz="2000" dirty="0" smtClean="0">
                <a:latin typeface="+mn-lt"/>
              </a:rPr>
              <a:t>&gt;</a:t>
            </a:r>
            <a:r>
              <a:rPr lang="en-US" sz="2000" dirty="0" err="1" smtClean="0"/>
              <a:t>roleManagementBean</a:t>
            </a:r>
            <a:r>
              <a:rPr lang="bg-BG" sz="2000" dirty="0" smtClean="0">
                <a:latin typeface="+mn-lt"/>
              </a:rPr>
              <a:t>&lt;/</a:t>
            </a:r>
            <a:r>
              <a:rPr lang="bg-BG" sz="2000" dirty="0" err="1">
                <a:latin typeface="+mn-lt"/>
              </a:rPr>
              <a:t>managed-bean-name</a:t>
            </a:r>
            <a:r>
              <a:rPr lang="bg-BG" sz="2000" dirty="0">
                <a:latin typeface="+mn-lt"/>
              </a:rPr>
              <a:t>&gt;</a:t>
            </a:r>
          </a:p>
          <a:p>
            <a:pPr algn="just">
              <a:lnSpc>
                <a:spcPct val="115000"/>
              </a:lnSpc>
            </a:pPr>
            <a:r>
              <a:rPr lang="bg-BG" sz="2000" dirty="0">
                <a:latin typeface="+mn-lt"/>
              </a:rPr>
              <a:t>   &lt;</a:t>
            </a:r>
            <a:r>
              <a:rPr lang="bg-BG" sz="2000" dirty="0" err="1">
                <a:latin typeface="+mn-lt"/>
              </a:rPr>
              <a:t>managed-bean-class</a:t>
            </a:r>
            <a:r>
              <a:rPr lang="bg-BG" sz="2000" dirty="0">
                <a:latin typeface="+mn-lt"/>
              </a:rPr>
              <a:t>&gt;</a:t>
            </a:r>
            <a:r>
              <a:rPr lang="en-US" sz="2000" dirty="0" err="1">
                <a:latin typeface="+mn-lt"/>
              </a:rPr>
              <a:t>bg.softuni</a:t>
            </a:r>
            <a:r>
              <a:rPr lang="bg-BG" sz="2000" dirty="0" smtClean="0">
                <a:latin typeface="+mn-lt"/>
              </a:rPr>
              <a:t>.</a:t>
            </a:r>
            <a:r>
              <a:rPr lang="bg-BG" sz="2000" dirty="0" err="1" smtClean="0">
                <a:latin typeface="+mn-lt"/>
              </a:rPr>
              <a:t>jsf</a:t>
            </a:r>
            <a:r>
              <a:rPr lang="bg-BG" sz="2000" dirty="0" smtClean="0">
                <a:latin typeface="+mn-lt"/>
              </a:rPr>
              <a:t>.</a:t>
            </a:r>
            <a:r>
              <a:rPr lang="en-US" sz="2000" dirty="0" err="1" smtClean="0"/>
              <a:t>RoleManagementBean</a:t>
            </a:r>
            <a:r>
              <a:rPr lang="bg-BG" sz="2000" dirty="0" smtClean="0">
                <a:latin typeface="+mn-lt"/>
              </a:rPr>
              <a:t>&lt;/</a:t>
            </a:r>
            <a:r>
              <a:rPr lang="bg-BG" sz="2000" dirty="0" err="1">
                <a:latin typeface="+mn-lt"/>
              </a:rPr>
              <a:t>managed-bean-class</a:t>
            </a:r>
            <a:r>
              <a:rPr lang="bg-BG" sz="2000" dirty="0">
                <a:latin typeface="+mn-lt"/>
              </a:rPr>
              <a:t>&gt;</a:t>
            </a:r>
          </a:p>
          <a:p>
            <a:pPr algn="just">
              <a:lnSpc>
                <a:spcPct val="115000"/>
              </a:lnSpc>
            </a:pPr>
            <a:r>
              <a:rPr lang="bg-BG" sz="2000" dirty="0">
                <a:latin typeface="+mn-lt"/>
              </a:rPr>
              <a:t>   &lt;</a:t>
            </a:r>
            <a:r>
              <a:rPr lang="bg-BG" sz="2000" dirty="0" err="1" smtClean="0">
                <a:latin typeface="+mn-lt"/>
              </a:rPr>
              <a:t>managed-bean-scope</a:t>
            </a:r>
            <a:r>
              <a:rPr lang="bg-BG" sz="2000" dirty="0" smtClean="0">
                <a:latin typeface="+mn-lt"/>
              </a:rPr>
              <a:t>&gt;</a:t>
            </a:r>
            <a:r>
              <a:rPr lang="en-US" sz="2000" dirty="0" smtClean="0">
                <a:latin typeface="+mn-lt"/>
              </a:rPr>
              <a:t>view</a:t>
            </a:r>
            <a:r>
              <a:rPr lang="bg-BG" sz="2000" dirty="0" smtClean="0">
                <a:latin typeface="+mn-lt"/>
              </a:rPr>
              <a:t>&lt;/</a:t>
            </a:r>
            <a:r>
              <a:rPr lang="bg-BG" sz="2000" dirty="0" err="1">
                <a:latin typeface="+mn-lt"/>
              </a:rPr>
              <a:t>managed-bean-scope</a:t>
            </a:r>
            <a:r>
              <a:rPr lang="bg-BG" sz="2000" dirty="0">
                <a:latin typeface="+mn-lt"/>
              </a:rPr>
              <a:t>&gt;</a:t>
            </a:r>
          </a:p>
          <a:p>
            <a:pPr algn="just">
              <a:lnSpc>
                <a:spcPct val="115000"/>
              </a:lnSpc>
            </a:pPr>
            <a:r>
              <a:rPr lang="bg-BG" sz="2000" dirty="0">
                <a:latin typeface="+mn-lt"/>
              </a:rPr>
              <a:t>&lt;/</a:t>
            </a:r>
            <a:r>
              <a:rPr lang="bg-BG" sz="2000" dirty="0" err="1">
                <a:latin typeface="+mn-lt"/>
              </a:rPr>
              <a:t>managed-bean</a:t>
            </a:r>
            <a:r>
              <a:rPr lang="bg-BG" sz="2000" dirty="0" smtClean="0">
                <a:latin typeface="+mn-lt"/>
              </a:rPr>
              <a:t>&gt;</a:t>
            </a:r>
            <a:endParaRPr lang="it-IT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883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228600"/>
            <a:ext cx="8077200" cy="139903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JSF managed (backing) beans</a:t>
            </a:r>
            <a:endParaRPr lang="bg-BG" b="1" cap="all" dirty="0">
              <a:ln w="0"/>
              <a:solidFill>
                <a:schemeClr val="tx2">
                  <a:lumMod val="75000"/>
                </a:schemeClr>
              </a:soli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1371600"/>
            <a:ext cx="8229600" cy="5083208"/>
          </a:xfrm>
        </p:spPr>
        <p:txBody>
          <a:bodyPr>
            <a:normAutofit/>
          </a:bodyPr>
          <a:lstStyle/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ru-RU" sz="32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ru-RU" sz="3200" b="1" dirty="0">
              <a:ln w="1905"/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200" b="1" dirty="0">
              <a:ln w="1905">
                <a:noFill/>
              </a:ln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fornian FB" panose="0207040306080B030204" pitchFamily="18" charset="0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bg-BG" sz="2200" b="1" dirty="0">
              <a:ln w="1905">
                <a:noFill/>
              </a:ln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4246" y="1524000"/>
            <a:ext cx="7924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2012" y="3352800"/>
            <a:ext cx="8001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8178" y="4718221"/>
            <a:ext cx="8077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870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412" y="228600"/>
            <a:ext cx="6781800" cy="139903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JSF – life cycle</a:t>
            </a:r>
            <a:endParaRPr lang="bg-BG" b="1" cap="all" dirty="0">
              <a:ln w="0"/>
              <a:solidFill>
                <a:schemeClr val="tx2">
                  <a:lumMod val="75000"/>
                </a:schemeClr>
              </a:soli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1600200"/>
            <a:ext cx="8229600" cy="4854608"/>
          </a:xfrm>
        </p:spPr>
        <p:txBody>
          <a:bodyPr>
            <a:normAutofit/>
          </a:bodyPr>
          <a:lstStyle/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ru-RU" sz="3200" b="1" dirty="0">
              <a:ln w="1905"/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200" b="1" dirty="0">
              <a:ln w="1905">
                <a:noFill/>
              </a:ln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fornian FB" panose="0207040306080B030204" pitchFamily="18" charset="0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bg-BG" sz="2200" b="1" dirty="0">
              <a:ln w="1905">
                <a:noFill/>
              </a:ln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pic>
        <p:nvPicPr>
          <p:cNvPr id="6" name="Picture 5" descr="C:\Users\ashishgupta8\Desktop\life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443" y="1245890"/>
            <a:ext cx="8059737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99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2" y="78433"/>
            <a:ext cx="6781800" cy="60960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JSF life cycle</a:t>
            </a:r>
            <a:endParaRPr lang="bg-BG" b="1" cap="all" dirty="0">
              <a:ln w="0"/>
              <a:solidFill>
                <a:schemeClr val="tx2">
                  <a:lumMod val="75000"/>
                </a:schemeClr>
              </a:soli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688033"/>
            <a:ext cx="11734800" cy="6017567"/>
          </a:xfrm>
        </p:spPr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Restore component tree  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76196" lvl="1" indent="-171450">
              <a:buFont typeface="Wingdings" pitchFamily="2" charset="2"/>
              <a:buChar char="v"/>
              <a:defRPr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controller examines the request and extracts the view ID, determined by the name of the JSP</a:t>
            </a:r>
          </a:p>
          <a:p>
            <a:pPr marL="476196" lvl="1" indent="-171450">
              <a:buFont typeface="Wingdings" pitchFamily="2" charset="2"/>
              <a:buChar char="v"/>
              <a:defRPr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If the view doesn't already exist, the JSF controller creates it otherwise creates it.</a:t>
            </a:r>
          </a:p>
          <a:p>
            <a:pPr marL="476196" lvl="1" indent="-171450">
              <a:buFont typeface="Wingdings" pitchFamily="2" charset="2"/>
              <a:buChar char="v"/>
              <a:defRPr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The view contains all the GUI components.</a:t>
            </a:r>
          </a:p>
          <a:p>
            <a:pPr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Apply Request Values 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476196" lvl="1" indent="-171450">
              <a:buFont typeface="Wingdings" pitchFamily="2" charset="2"/>
              <a:buChar char="v"/>
              <a:defRPr/>
            </a:pPr>
            <a:r>
              <a:rPr lang="en-US" sz="3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he purpose of this phase is for each component to retrieve its current state. </a:t>
            </a:r>
          </a:p>
          <a:p>
            <a:pPr marL="476196" lvl="1" indent="-171450">
              <a:buFont typeface="Wingdings" pitchFamily="2" charset="2"/>
              <a:buChar char="v"/>
              <a:defRPr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Component values are typically retrieved from the request parameters.</a:t>
            </a:r>
          </a:p>
          <a:p>
            <a:pPr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Process Validations</a:t>
            </a:r>
          </a:p>
          <a:p>
            <a:pPr marL="476196" lvl="1" indent="-171450">
              <a:buFont typeface="Wingdings" pitchFamily="2" charset="2"/>
              <a:buChar char="v"/>
              <a:defRPr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At this stage, each component will have its values validated against the application's validation rules.</a:t>
            </a:r>
          </a:p>
          <a:p>
            <a:pPr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Update Model 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476196" lvl="1" indent="-171450">
              <a:buFont typeface="Wingdings" pitchFamily="2" charset="2"/>
              <a:buChar char="v"/>
              <a:defRPr/>
            </a:pPr>
            <a:r>
              <a:rPr lang="en-US" sz="3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pdates the actual values of the server-side model --namely, by updating the properties of your backing beans.</a:t>
            </a:r>
          </a:p>
          <a:p>
            <a:pPr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Invoke Application</a:t>
            </a:r>
          </a:p>
          <a:p>
            <a:pPr marL="476196" lvl="1" indent="-171450">
              <a:buFont typeface="Wingdings" pitchFamily="2" charset="2"/>
              <a:buChar char="v"/>
              <a:defRPr/>
            </a:pPr>
            <a:r>
              <a:rPr lang="en-US" sz="3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he JSF controller invokes the application to handle Form submissions. </a:t>
            </a:r>
          </a:p>
          <a:p>
            <a:pPr marL="476196" lvl="1" indent="-171450">
              <a:buFont typeface="Wingdings" pitchFamily="2" charset="2"/>
              <a:buChar char="v"/>
              <a:defRPr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The component values will have been converted, validated, and applied to the model objects, so you can now use them to execute the application's business logic.</a:t>
            </a:r>
          </a:p>
          <a:p>
            <a:pPr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Render Response 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476196" lvl="1" indent="-171450">
              <a:buFont typeface="Wingdings" pitchFamily="2" charset="2"/>
              <a:buChar char="v"/>
              <a:defRPr/>
            </a:pPr>
            <a:r>
              <a:rPr lang="en-US" sz="3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ou display the view with all of its components in their current state. Basically, render page &amp; send it back to client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1060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412" y="228600"/>
            <a:ext cx="7239000" cy="139903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Internationalization</a:t>
            </a:r>
            <a:endParaRPr lang="bg-BG" b="1" cap="all" dirty="0">
              <a:ln w="0"/>
              <a:solidFill>
                <a:schemeClr val="tx2">
                  <a:lumMod val="75000"/>
                </a:schemeClr>
              </a:soli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371600"/>
            <a:ext cx="10896600" cy="5083208"/>
          </a:xfrm>
        </p:spPr>
        <p:txBody>
          <a:bodyPr>
            <a:normAutofit/>
          </a:bodyPr>
          <a:lstStyle/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100" b="1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Multi language support</a:t>
            </a:r>
            <a:endParaRPr lang="ru-RU" sz="3100" b="1" dirty="0">
              <a:ln w="1905"/>
              <a:solidFill>
                <a:schemeClr val="tx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ru-RU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All label are stored in properties files called </a:t>
            </a:r>
            <a:r>
              <a:rPr lang="en-US" sz="3100" b="1" dirty="0" err="1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ResourceBundles</a:t>
            </a:r>
            <a:endParaRPr lang="en-US" sz="3100" b="1" dirty="0" smtClean="0">
              <a:ln w="1905"/>
              <a:solidFill>
                <a:schemeClr val="tx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Each </a:t>
            </a:r>
            <a:r>
              <a:rPr lang="en-US" sz="3100" b="1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ResourceBundle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has a </a:t>
            </a:r>
            <a:r>
              <a:rPr lang="en-US" sz="3100" b="1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suffix, defining its language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bg-BG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– </a:t>
            </a:r>
            <a:r>
              <a:rPr lang="en-US" sz="31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messages_en.properties</a:t>
            </a:r>
            <a:r>
              <a:rPr lang="en-US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, </a:t>
            </a:r>
            <a:r>
              <a:rPr lang="en-US" sz="31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messages_bg.properties</a:t>
            </a:r>
            <a:r>
              <a:rPr lang="en-US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, </a:t>
            </a:r>
            <a:r>
              <a:rPr lang="en-US" sz="31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messages_de.properties</a:t>
            </a:r>
            <a:r>
              <a:rPr lang="en-US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endParaRPr lang="bg-BG" sz="31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bg-BG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Defined in faces-config.xml</a:t>
            </a:r>
            <a:r>
              <a:rPr lang="bg-BG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and can be </a:t>
            </a:r>
            <a:r>
              <a:rPr lang="en-US" sz="3100" b="1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accessed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in </a:t>
            </a:r>
            <a:r>
              <a:rPr lang="en-US" sz="3100" b="1" dirty="0" err="1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jsp</a:t>
            </a:r>
            <a:r>
              <a:rPr lang="en-US" sz="3100" b="1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files or </a:t>
            </a:r>
            <a:r>
              <a:rPr lang="en-US" sz="3100" b="1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Java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classes</a:t>
            </a:r>
            <a:endParaRPr lang="en-US" sz="2200" b="1" dirty="0">
              <a:ln w="1905">
                <a:noFill/>
              </a:ln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fornian FB" panose="0207040306080B030204" pitchFamily="18" charset="0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bg-BG" sz="2200" b="1" dirty="0">
              <a:ln w="1905">
                <a:noFill/>
              </a:ln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3663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412" y="228600"/>
            <a:ext cx="7239000" cy="139903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dirty="0" smtClean="0"/>
              <a:t>INTERNATIONALIZATION</a:t>
            </a:r>
            <a:endParaRPr lang="bg-BG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03212" y="3158933"/>
            <a:ext cx="104394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200" dirty="0"/>
              <a:t>&lt;application&gt;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locale-config&gt;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1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default-locale&gt;en&lt;/default-locale&gt;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&lt;</a:t>
            </a:r>
            <a:r>
              <a:rPr lang="en-US" sz="1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supported-locale&gt;bg&lt;/supported-locale&gt;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1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locale-config&gt;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resource-bundle&gt;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1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base-name&gt;resources.application&lt;/base-name&gt;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1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var&gt;msgs&lt;/var&gt;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1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resource-bundle&gt;</a:t>
            </a:r>
          </a:p>
          <a:p>
            <a:r>
              <a:rPr lang="en-US" sz="1200" dirty="0"/>
              <a:t>&lt;/application&gt;</a:t>
            </a:r>
            <a:endParaRPr lang="it-IT" sz="1200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303212" y="1481828"/>
            <a:ext cx="1043940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it-IT" sz="1200" dirty="0" smtClean="0">
                <a:latin typeface="+mn-lt"/>
              </a:rPr>
              <a:t>application.properties</a:t>
            </a:r>
          </a:p>
          <a:p>
            <a:r>
              <a:rPr lang="it-IT" sz="1200" dirty="0" smtClean="0"/>
              <a:t>application_en.properties</a:t>
            </a:r>
          </a:p>
          <a:p>
            <a:r>
              <a:rPr lang="it-IT" sz="1200" dirty="0" smtClean="0"/>
              <a:t>application_bg.properties</a:t>
            </a:r>
          </a:p>
          <a:p>
            <a:r>
              <a:rPr lang="it-IT" sz="1200" dirty="0" smtClean="0"/>
              <a:t>application_fr.properties</a:t>
            </a:r>
            <a:endParaRPr lang="it-IT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858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412" y="228600"/>
            <a:ext cx="7239000" cy="139903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dirty="0" smtClean="0"/>
              <a:t>INTERNATIONALIZATION</a:t>
            </a:r>
            <a:endParaRPr lang="bg-BG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1371600"/>
            <a:ext cx="8229600" cy="5083208"/>
          </a:xfrm>
        </p:spPr>
        <p:txBody>
          <a:bodyPr>
            <a:normAutofit/>
          </a:bodyPr>
          <a:lstStyle/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bg-BG" sz="3200" b="1" dirty="0">
              <a:ln w="1905"/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ru-RU" sz="3200" b="1" dirty="0">
              <a:ln w="1905"/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200" b="1" dirty="0">
              <a:ln w="1905">
                <a:noFill/>
              </a:ln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fornian FB" panose="0207040306080B030204" pitchFamily="18" charset="0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bg-BG" sz="2200" b="1" dirty="0">
              <a:ln w="1905">
                <a:noFill/>
              </a:ln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357836"/>
            <a:ext cx="10439400" cy="1880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200" dirty="0" err="1"/>
              <a:t>error.signup.name.required</a:t>
            </a:r>
            <a:r>
              <a:rPr lang="en-US" sz="1200" dirty="0"/>
              <a:t>={0} is a required field</a:t>
            </a:r>
          </a:p>
          <a:p>
            <a:r>
              <a:rPr lang="en-US" sz="1200" dirty="0" err="1"/>
              <a:t>erorr.signup.name.short</a:t>
            </a:r>
            <a:r>
              <a:rPr lang="en-US" sz="1200" dirty="0"/>
              <a:t>={0} must be at least {1} characters</a:t>
            </a:r>
          </a:p>
          <a:p>
            <a:r>
              <a:rPr lang="en-US" sz="1200" dirty="0" err="1"/>
              <a:t>erorr.signup.name.long</a:t>
            </a:r>
            <a:r>
              <a:rPr lang="en-US" sz="1200" dirty="0"/>
              <a:t>={0} must be less than {1} characters</a:t>
            </a:r>
          </a:p>
          <a:p>
            <a:r>
              <a:rPr lang="en-US" sz="1200" dirty="0" err="1"/>
              <a:t>error.positive.number</a:t>
            </a:r>
            <a:r>
              <a:rPr lang="en-US" sz="1200" dirty="0"/>
              <a:t>={0} must be positive number</a:t>
            </a:r>
            <a:r>
              <a:rPr lang="en-US" sz="1200" dirty="0" smtClean="0"/>
              <a:t>!</a:t>
            </a:r>
          </a:p>
          <a:p>
            <a:endParaRPr lang="en-US" sz="1200" dirty="0" smtClean="0"/>
          </a:p>
          <a:p>
            <a:r>
              <a:rPr lang="en-US" sz="1200" dirty="0" err="1"/>
              <a:t>edit_button</a:t>
            </a:r>
            <a:r>
              <a:rPr lang="en-US" sz="1200" dirty="0"/>
              <a:t>=Update</a:t>
            </a:r>
          </a:p>
          <a:p>
            <a:r>
              <a:rPr lang="en-US" sz="1200" dirty="0" err="1"/>
              <a:t>delete_button</a:t>
            </a:r>
            <a:r>
              <a:rPr lang="en-US" sz="1200" dirty="0"/>
              <a:t>=Delete</a:t>
            </a:r>
          </a:p>
          <a:p>
            <a:r>
              <a:rPr lang="en-US" sz="1200" dirty="0" err="1" smtClean="0"/>
              <a:t>create_button</a:t>
            </a:r>
            <a:r>
              <a:rPr lang="en-US" sz="1200" dirty="0" smtClean="0"/>
              <a:t>=Create</a:t>
            </a:r>
          </a:p>
          <a:p>
            <a:r>
              <a:rPr lang="en-US" sz="1200" dirty="0" err="1" smtClean="0"/>
              <a:t>Login_button</a:t>
            </a:r>
            <a:r>
              <a:rPr lang="en-US" sz="1200" dirty="0" smtClean="0"/>
              <a:t>=Login</a:t>
            </a:r>
            <a:endParaRPr lang="it-IT" sz="120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79412" y="3525289"/>
            <a:ext cx="104394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200" dirty="0"/>
              <a:t>&lt;</a:t>
            </a:r>
            <a:r>
              <a:rPr lang="en-US" sz="1200" dirty="0" err="1"/>
              <a:t>p:commandButton</a:t>
            </a:r>
            <a:r>
              <a:rPr lang="en-US" sz="1200" dirty="0"/>
              <a:t> ajax=</a:t>
            </a:r>
            <a:r>
              <a:rPr lang="en-US" sz="1200" i="1" dirty="0"/>
              <a:t>"false" </a:t>
            </a:r>
            <a:r>
              <a:rPr lang="en-US" sz="1200" dirty="0" smtClean="0"/>
              <a:t>action</a:t>
            </a:r>
            <a:r>
              <a:rPr lang="en-US" sz="1200" dirty="0"/>
              <a:t>=</a:t>
            </a:r>
            <a:r>
              <a:rPr lang="en-US" sz="1200" i="1" dirty="0"/>
              <a:t>"#{</a:t>
            </a:r>
            <a:r>
              <a:rPr lang="en-US" sz="1200" i="1" dirty="0" err="1"/>
              <a:t>loginBean.login</a:t>
            </a:r>
            <a:r>
              <a:rPr lang="en-US" sz="1200" i="1" dirty="0"/>
              <a:t>}" </a:t>
            </a:r>
            <a:r>
              <a:rPr lang="en-US" sz="1200" dirty="0" err="1" smtClean="0"/>
              <a:t>styleClass</a:t>
            </a:r>
            <a:r>
              <a:rPr lang="en-US" sz="1200" dirty="0"/>
              <a:t>=</a:t>
            </a:r>
            <a:r>
              <a:rPr lang="en-US" sz="1200" i="1" dirty="0"/>
              <a:t>"</a:t>
            </a:r>
            <a:r>
              <a:rPr lang="en-US" sz="1200" i="1" dirty="0" err="1"/>
              <a:t>btn</a:t>
            </a:r>
            <a:r>
              <a:rPr lang="en-US" sz="1200" i="1" dirty="0"/>
              <a:t> </a:t>
            </a:r>
            <a:r>
              <a:rPr lang="en-US" sz="1200" i="1" dirty="0" err="1"/>
              <a:t>btn</a:t>
            </a:r>
            <a:r>
              <a:rPr lang="en-US" sz="1200" i="1" dirty="0"/>
              <a:t>-info" </a:t>
            </a:r>
          </a:p>
          <a:p>
            <a:r>
              <a:rPr lang="en-US" sz="1200" dirty="0" smtClean="0"/>
              <a:t>    value</a:t>
            </a:r>
            <a:r>
              <a:rPr lang="en-US" sz="1200" dirty="0"/>
              <a:t>=</a:t>
            </a:r>
            <a:r>
              <a:rPr lang="en-US" sz="1200" i="1" dirty="0"/>
              <a:t>"#{</a:t>
            </a:r>
            <a:r>
              <a:rPr lang="en-US" sz="1200" i="1" dirty="0" err="1"/>
              <a:t>msgs.login_button</a:t>
            </a:r>
            <a:r>
              <a:rPr lang="en-US" sz="1200" i="1" dirty="0"/>
              <a:t>}" </a:t>
            </a:r>
          </a:p>
          <a:p>
            <a:r>
              <a:rPr lang="en-US" sz="1200" dirty="0" smtClean="0"/>
              <a:t>    </a:t>
            </a:r>
            <a:r>
              <a:rPr lang="pl-PL" sz="1200" dirty="0" smtClean="0"/>
              <a:t>style</a:t>
            </a:r>
            <a:r>
              <a:rPr lang="pl-PL" sz="1200" dirty="0"/>
              <a:t>="margin: </a:t>
            </a:r>
            <a:r>
              <a:rPr lang="pl-PL" sz="1200" i="1" dirty="0"/>
              <a:t>5% 0 5% 0;" 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onclick</a:t>
            </a:r>
            <a:r>
              <a:rPr lang="en-US" sz="1200" dirty="0"/>
              <a:t>="PF('</a:t>
            </a:r>
            <a:r>
              <a:rPr lang="en-US" sz="1200" dirty="0" err="1"/>
              <a:t>blockUIWidget</a:t>
            </a:r>
            <a:r>
              <a:rPr lang="en-US" sz="1200" dirty="0"/>
              <a:t>').block</a:t>
            </a:r>
            <a:r>
              <a:rPr lang="en-US" sz="1200" dirty="0" smtClean="0"/>
              <a:t>();"/&gt;</a:t>
            </a:r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i="1" dirty="0"/>
              <a:t>&lt;</a:t>
            </a:r>
            <a:r>
              <a:rPr lang="en-US" sz="1200" i="1" dirty="0" err="1"/>
              <a:t>h:outputFormat</a:t>
            </a:r>
            <a:r>
              <a:rPr lang="en-US" sz="1200" i="1" dirty="0"/>
              <a:t> value="#{</a:t>
            </a:r>
            <a:r>
              <a:rPr lang="en-US" sz="1200" i="1" dirty="0" err="1"/>
              <a:t>error.positive.number</a:t>
            </a:r>
            <a:r>
              <a:rPr lang="en-US" sz="1200" i="1" dirty="0"/>
              <a:t>}”&gt;</a:t>
            </a:r>
          </a:p>
          <a:p>
            <a:r>
              <a:rPr lang="en-US" sz="1200" i="1" dirty="0" smtClean="0"/>
              <a:t>    &lt;</a:t>
            </a:r>
            <a:r>
              <a:rPr lang="en-US" sz="1200" i="1" dirty="0" err="1"/>
              <a:t>f:param</a:t>
            </a:r>
            <a:r>
              <a:rPr lang="en-US" sz="1200" i="1" dirty="0"/>
              <a:t> value =“Age”/&gt;</a:t>
            </a:r>
          </a:p>
          <a:p>
            <a:r>
              <a:rPr lang="en-US" sz="1200" i="1" dirty="0" smtClean="0"/>
              <a:t>&lt;/</a:t>
            </a:r>
            <a:r>
              <a:rPr lang="en-US" sz="1200" i="1" dirty="0" err="1"/>
              <a:t>h:outputFormat</a:t>
            </a:r>
            <a:r>
              <a:rPr lang="en-US" sz="1200" i="1" dirty="0"/>
              <a:t>&gt;</a:t>
            </a:r>
          </a:p>
          <a:p>
            <a:endParaRPr lang="en-US" sz="1200" i="1" dirty="0" smtClean="0"/>
          </a:p>
          <a:p>
            <a:endParaRPr lang="en-US" sz="1200" i="1" dirty="0" smtClean="0"/>
          </a:p>
          <a:p>
            <a:r>
              <a:rPr lang="en-US" sz="1200" i="1" dirty="0"/>
              <a:t>	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82987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412" y="228600"/>
            <a:ext cx="7239000" cy="139903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dirty="0" smtClean="0"/>
              <a:t>INTERNATIONALIZATION</a:t>
            </a:r>
            <a:endParaRPr lang="bg-BG" b="1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1371600"/>
            <a:ext cx="8229600" cy="5083208"/>
          </a:xfrm>
        </p:spPr>
        <p:txBody>
          <a:bodyPr>
            <a:normAutofit/>
          </a:bodyPr>
          <a:lstStyle/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bg-BG" sz="3200" b="1" dirty="0">
              <a:ln w="1905"/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ru-RU" sz="3200" b="1" dirty="0">
              <a:ln w="1905"/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200" b="1" dirty="0">
              <a:ln w="1905">
                <a:noFill/>
              </a:ln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fornian FB" panose="0207040306080B030204" pitchFamily="18" charset="0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bg-BG" sz="2200" b="1" dirty="0">
              <a:ln w="1905">
                <a:noFill/>
              </a:ln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212" y="1752600"/>
            <a:ext cx="104394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200" dirty="0"/>
              <a:t>public class </a:t>
            </a:r>
            <a:r>
              <a:rPr lang="en-US" sz="1200" dirty="0" err="1"/>
              <a:t>MessageUtils</a:t>
            </a:r>
            <a:r>
              <a:rPr lang="en-US" sz="1200" dirty="0"/>
              <a:t> {</a:t>
            </a:r>
          </a:p>
          <a:p>
            <a:endParaRPr lang="en-US" sz="1200" dirty="0"/>
          </a:p>
          <a:p>
            <a:r>
              <a:rPr lang="en-US" sz="1200" dirty="0"/>
              <a:t>private final static String </a:t>
            </a:r>
            <a:r>
              <a:rPr lang="en-US" sz="1200" i="1" dirty="0"/>
              <a:t>RESOURCE_BUNDLE_FILE = "</a:t>
            </a:r>
            <a:r>
              <a:rPr lang="en-US" sz="1200" i="1" dirty="0" err="1">
                <a:solidFill>
                  <a:schemeClr val="tx2">
                    <a:lumMod val="75000"/>
                  </a:schemeClr>
                </a:solidFill>
              </a:rPr>
              <a:t>resources.application</a:t>
            </a:r>
            <a:r>
              <a:rPr lang="en-US" sz="1200" i="1" dirty="0"/>
              <a:t>";</a:t>
            </a:r>
          </a:p>
          <a:p>
            <a:endParaRPr lang="en-US" sz="1200" dirty="0"/>
          </a:p>
          <a:p>
            <a:r>
              <a:rPr lang="en-US" sz="1200" dirty="0" smtClean="0"/>
              <a:t>	private </a:t>
            </a:r>
            <a:r>
              <a:rPr lang="en-US" sz="1200" dirty="0"/>
              <a:t>final static </a:t>
            </a:r>
            <a:r>
              <a:rPr lang="en-US" sz="1200" dirty="0" err="1"/>
              <a:t>ResourceBundle</a:t>
            </a:r>
            <a:r>
              <a:rPr lang="en-US" sz="1200" dirty="0"/>
              <a:t> </a:t>
            </a:r>
            <a:r>
              <a:rPr lang="en-US" sz="1200" i="1" dirty="0"/>
              <a:t>RESOURCE_BUNDLE = </a:t>
            </a:r>
            <a:r>
              <a:rPr lang="en-US" sz="1200" i="1" dirty="0" err="1"/>
              <a:t>getBundle</a:t>
            </a:r>
            <a:r>
              <a:rPr lang="en-US" sz="1200" i="1" dirty="0"/>
              <a:t>();</a:t>
            </a:r>
          </a:p>
          <a:p>
            <a:endParaRPr lang="en-US" sz="1200" dirty="0"/>
          </a:p>
          <a:p>
            <a:r>
              <a:rPr lang="en-US" sz="1200" dirty="0" smtClean="0"/>
              <a:t>	public </a:t>
            </a:r>
            <a:r>
              <a:rPr lang="en-US" sz="1200" dirty="0"/>
              <a:t>static String </a:t>
            </a:r>
            <a:r>
              <a:rPr lang="en-US" sz="1200" dirty="0" err="1"/>
              <a:t>getMessage</a:t>
            </a:r>
            <a:r>
              <a:rPr lang="en-US" sz="1200" dirty="0"/>
              <a:t>(String </a:t>
            </a:r>
            <a:r>
              <a:rPr lang="en-US" sz="1200" dirty="0" err="1"/>
              <a:t>aKey</a:t>
            </a:r>
            <a:r>
              <a:rPr lang="en-US" sz="1200" dirty="0"/>
              <a:t>) {</a:t>
            </a:r>
          </a:p>
          <a:p>
            <a:r>
              <a:rPr lang="en-US" sz="1200" dirty="0" smtClean="0"/>
              <a:t>	    return </a:t>
            </a:r>
            <a:r>
              <a:rPr lang="en-US" sz="1200" i="1" dirty="0" err="1"/>
              <a:t>RESOURCE_BUNDLE.getString</a:t>
            </a:r>
            <a:r>
              <a:rPr lang="en-US" sz="1200" i="1" dirty="0"/>
              <a:t>(</a:t>
            </a:r>
            <a:r>
              <a:rPr lang="en-US" sz="1200" i="1" dirty="0" err="1"/>
              <a:t>aKey</a:t>
            </a:r>
            <a:r>
              <a:rPr lang="en-US" sz="1200" i="1" dirty="0"/>
              <a:t>);</a:t>
            </a:r>
          </a:p>
          <a:p>
            <a:r>
              <a:rPr lang="en-US" sz="1200" dirty="0" smtClean="0"/>
              <a:t>	}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smtClean="0"/>
              <a:t>	/**</a:t>
            </a:r>
            <a:endParaRPr lang="en-US" sz="1200" dirty="0"/>
          </a:p>
          <a:p>
            <a:r>
              <a:rPr lang="en-US" sz="1200" dirty="0" smtClean="0"/>
              <a:t>	 </a:t>
            </a:r>
            <a:r>
              <a:rPr lang="en-US" sz="1200" dirty="0"/>
              <a:t>* @</a:t>
            </a:r>
            <a:r>
              <a:rPr lang="en-US" sz="1200" dirty="0" err="1"/>
              <a:t>param</a:t>
            </a:r>
            <a:r>
              <a:rPr lang="en-US" sz="1200" dirty="0"/>
              <a:t> </a:t>
            </a:r>
            <a:r>
              <a:rPr lang="en-US" sz="1200" dirty="0" err="1" smtClean="0"/>
              <a:t>params</a:t>
            </a:r>
            <a:r>
              <a:rPr lang="en-US" sz="1200" dirty="0" smtClean="0"/>
              <a:t> positional </a:t>
            </a:r>
            <a:r>
              <a:rPr lang="en-US" sz="1200" dirty="0"/>
              <a:t>parameters to be inserted in "{0}, {1}, etc."</a:t>
            </a:r>
          </a:p>
          <a:p>
            <a:r>
              <a:rPr lang="en-US" sz="1200" dirty="0" smtClean="0"/>
              <a:t>	 </a:t>
            </a:r>
            <a:r>
              <a:rPr lang="en-US" sz="1200" dirty="0"/>
              <a:t>*/</a:t>
            </a:r>
          </a:p>
          <a:p>
            <a:r>
              <a:rPr lang="en-US" sz="1200" dirty="0" smtClean="0"/>
              <a:t>	public </a:t>
            </a:r>
            <a:r>
              <a:rPr lang="en-US" sz="1200" dirty="0"/>
              <a:t>static String </a:t>
            </a:r>
            <a:r>
              <a:rPr lang="en-US" sz="1200" dirty="0" err="1"/>
              <a:t>getMessage</a:t>
            </a:r>
            <a:r>
              <a:rPr lang="en-US" sz="1200" dirty="0"/>
              <a:t>(String </a:t>
            </a:r>
            <a:r>
              <a:rPr lang="en-US" sz="1200" dirty="0" err="1"/>
              <a:t>aKey</a:t>
            </a:r>
            <a:r>
              <a:rPr lang="en-US" sz="1200" dirty="0"/>
              <a:t>, Object... </a:t>
            </a:r>
            <a:r>
              <a:rPr lang="en-US" sz="1200" dirty="0" err="1"/>
              <a:t>params</a:t>
            </a:r>
            <a:r>
              <a:rPr lang="en-US" sz="1200" dirty="0"/>
              <a:t>) {</a:t>
            </a:r>
          </a:p>
          <a:p>
            <a:r>
              <a:rPr lang="en-US" sz="1200" dirty="0" smtClean="0"/>
              <a:t>	    return </a:t>
            </a:r>
            <a:r>
              <a:rPr lang="en-US" sz="1200" dirty="0" err="1"/>
              <a:t>MessageFormat.</a:t>
            </a:r>
            <a:r>
              <a:rPr lang="en-US" sz="1200" i="1" dirty="0" err="1"/>
              <a:t>format</a:t>
            </a:r>
            <a:r>
              <a:rPr lang="en-US" sz="1200" i="1" dirty="0"/>
              <a:t>(</a:t>
            </a:r>
            <a:r>
              <a:rPr lang="en-US" sz="1200" i="1" dirty="0" err="1">
                <a:solidFill>
                  <a:schemeClr val="tx2">
                    <a:lumMod val="75000"/>
                  </a:schemeClr>
                </a:solidFill>
              </a:rPr>
              <a:t>RESOURCE_BUNDLE.getString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200" i="1" dirty="0" err="1">
                <a:solidFill>
                  <a:schemeClr val="tx2">
                    <a:lumMod val="75000"/>
                  </a:schemeClr>
                </a:solidFill>
              </a:rPr>
              <a:t>aKey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</a:rPr>
              <a:t>), </a:t>
            </a:r>
            <a:r>
              <a:rPr lang="en-US" sz="1200" i="1" dirty="0" err="1">
                <a:solidFill>
                  <a:schemeClr val="tx2">
                    <a:lumMod val="75000"/>
                  </a:schemeClr>
                </a:solidFill>
              </a:rPr>
              <a:t>params</a:t>
            </a:r>
            <a:r>
              <a:rPr lang="en-US" sz="1200" i="1" dirty="0"/>
              <a:t>);</a:t>
            </a:r>
          </a:p>
          <a:p>
            <a:r>
              <a:rPr lang="en-US" sz="1200" dirty="0" smtClean="0"/>
              <a:t>	}</a:t>
            </a:r>
          </a:p>
          <a:p>
            <a:endParaRPr lang="en-US" sz="1200" dirty="0"/>
          </a:p>
          <a:p>
            <a:r>
              <a:rPr lang="en-US" sz="1200" dirty="0" smtClean="0"/>
              <a:t>	public </a:t>
            </a:r>
            <a:r>
              <a:rPr lang="en-US" sz="1200" dirty="0"/>
              <a:t>static void </a:t>
            </a:r>
            <a:r>
              <a:rPr lang="en-US" sz="1200" dirty="0" err="1"/>
              <a:t>addMessage</a:t>
            </a:r>
            <a:r>
              <a:rPr lang="en-US" sz="1200" dirty="0"/>
              <a:t>(String </a:t>
            </a:r>
            <a:r>
              <a:rPr lang="en-US" sz="1200" dirty="0" err="1"/>
              <a:t>clientId</a:t>
            </a:r>
            <a:r>
              <a:rPr lang="en-US" sz="1200" dirty="0"/>
              <a:t>, </a:t>
            </a:r>
            <a:r>
              <a:rPr lang="en-US" sz="1200" dirty="0" err="1"/>
              <a:t>FacesMessage</a:t>
            </a:r>
            <a:r>
              <a:rPr lang="en-US" sz="1200" dirty="0"/>
              <a:t> </a:t>
            </a:r>
            <a:r>
              <a:rPr lang="en-US" sz="1200" dirty="0" err="1"/>
              <a:t>msg</a:t>
            </a:r>
            <a:r>
              <a:rPr lang="en-US" sz="1200" dirty="0"/>
              <a:t>) {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	    </a:t>
            </a:r>
            <a:r>
              <a:rPr lang="en-US" sz="1200" dirty="0" err="1" smtClean="0">
                <a:solidFill>
                  <a:schemeClr val="tx2">
                    <a:lumMod val="75000"/>
                  </a:schemeClr>
                </a:solidFill>
              </a:rPr>
              <a:t>FacesContext.</a:t>
            </a:r>
            <a:r>
              <a:rPr lang="en-US" sz="1200" i="1" dirty="0" err="1" smtClean="0">
                <a:solidFill>
                  <a:schemeClr val="tx2">
                    <a:lumMod val="75000"/>
                  </a:schemeClr>
                </a:solidFill>
              </a:rPr>
              <a:t>getCurrentInstance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</a:rPr>
              <a:t>().</a:t>
            </a:r>
            <a:r>
              <a:rPr lang="en-US" sz="1200" i="1" dirty="0" err="1">
                <a:solidFill>
                  <a:schemeClr val="tx2">
                    <a:lumMod val="75000"/>
                  </a:schemeClr>
                </a:solidFill>
              </a:rPr>
              <a:t>addMessage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200" i="1" dirty="0" err="1">
                <a:solidFill>
                  <a:schemeClr val="tx2">
                    <a:lumMod val="75000"/>
                  </a:schemeClr>
                </a:solidFill>
              </a:rPr>
              <a:t>clientId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1200" i="1" dirty="0" err="1">
                <a:solidFill>
                  <a:schemeClr val="tx2">
                    <a:lumMod val="75000"/>
                  </a:schemeClr>
                </a:solidFill>
              </a:rPr>
              <a:t>msg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</a:rPr>
              <a:t>);</a:t>
            </a:r>
          </a:p>
          <a:p>
            <a:r>
              <a:rPr lang="en-US" sz="1200" dirty="0" smtClean="0"/>
              <a:t>	}</a:t>
            </a:r>
          </a:p>
          <a:p>
            <a:r>
              <a:rPr lang="en-US" sz="1200" dirty="0" smtClean="0"/>
              <a:t>}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4375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4" y="83058"/>
            <a:ext cx="6781800" cy="139903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err="1" smtClean="0">
                <a:ln w="0"/>
                <a:solidFill>
                  <a:schemeClr val="tx2">
                    <a:lumMod val="75000"/>
                  </a:schemeClr>
                </a:soli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Facelets</a:t>
            </a:r>
            <a:endParaRPr lang="bg-BG" b="1" cap="all" dirty="0">
              <a:ln w="0"/>
              <a:solidFill>
                <a:schemeClr val="tx2">
                  <a:lumMod val="75000"/>
                </a:schemeClr>
              </a:soli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2" y="1295400"/>
            <a:ext cx="10820400" cy="5083208"/>
          </a:xfrm>
        </p:spPr>
        <p:txBody>
          <a:bodyPr>
            <a:normAutofit/>
          </a:bodyPr>
          <a:lstStyle/>
          <a:p>
            <a:pPr marL="484632" indent="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Used for templating</a:t>
            </a:r>
            <a:endParaRPr lang="bg-BG" sz="31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bg-BG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Included in JSF </a:t>
            </a:r>
            <a:r>
              <a:rPr lang="en-US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2</a:t>
            </a:r>
          </a:p>
          <a:p>
            <a:pPr marL="484632" indent="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Rely on </a:t>
            </a:r>
            <a:r>
              <a:rPr lang="bg-BG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XHTML</a:t>
            </a:r>
            <a:r>
              <a:rPr lang="bg-BG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code</a:t>
            </a:r>
            <a:endParaRPr lang="bg-BG" sz="31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bg-BG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Using tag library</a:t>
            </a:r>
            <a:r>
              <a:rPr lang="bg-BG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&lt;</a:t>
            </a:r>
            <a:r>
              <a:rPr lang="en-US" sz="31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ui</a:t>
            </a:r>
            <a:r>
              <a:rPr lang="en-US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:…&gt;</a:t>
            </a:r>
            <a:endParaRPr lang="bg-BG" sz="31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bg-BG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One main template XHTML</a:t>
            </a:r>
          </a:p>
          <a:p>
            <a:pPr marL="484632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page and different “client”</a:t>
            </a:r>
            <a:r>
              <a:rPr lang="bg-BG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XHTML 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pages</a:t>
            </a:r>
            <a:r>
              <a:rPr lang="bg-BG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.</a:t>
            </a:r>
            <a:endParaRPr lang="bg-BG" sz="3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1316736" lvl="1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bg-BG" sz="2200" b="1" dirty="0">
              <a:ln w="1905">
                <a:noFill/>
              </a:ln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pic>
        <p:nvPicPr>
          <p:cNvPr id="1026" name="Picture 2" descr="http://www.topdesignmag.com/wp-content/uploads/2012/10/1.-user-interface-design-600x39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778" y="1533525"/>
            <a:ext cx="57150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41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412" y="417514"/>
            <a:ext cx="8229600" cy="573087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How Clients and Servers Use URLs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2" y="1220788"/>
            <a:ext cx="10820400" cy="5408612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Example URL: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http://</a:t>
            </a:r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www.softuni.bg:80</a:t>
            </a:r>
            <a:r>
              <a:rPr lang="en-US" altLang="en-US" dirty="0" smtClean="0">
                <a:solidFill>
                  <a:srgbClr val="00FFFF"/>
                </a:solidFill>
                <a:latin typeface="Courier New" panose="02070309020205020404" pitchFamily="49" charset="0"/>
              </a:rPr>
              <a:t>/UsersApp/getuser?id=6</a:t>
            </a:r>
            <a:endParaRPr lang="en-US" altLang="en-US" dirty="0">
              <a:solidFill>
                <a:srgbClr val="00FFFF"/>
              </a:solidFill>
              <a:latin typeface="Courier New" panose="02070309020205020404" pitchFamily="49" charset="0"/>
            </a:endParaRPr>
          </a:p>
          <a:p>
            <a:r>
              <a:rPr lang="en-US" altLang="en-US" dirty="0"/>
              <a:t>Clients use </a:t>
            </a:r>
            <a:r>
              <a:rPr lang="en-US" altLang="en-US" i="1" dirty="0" smtClean="0"/>
              <a:t> </a:t>
            </a:r>
            <a:r>
              <a:rPr lang="en-US" altLang="en-US" dirty="0"/>
              <a:t>(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http://</a:t>
            </a:r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www.softuni.bg:80</a:t>
            </a:r>
            <a:r>
              <a:rPr lang="en-US" altLang="en-US" dirty="0"/>
              <a:t>) to infer:</a:t>
            </a:r>
          </a:p>
          <a:p>
            <a:pPr lvl="1"/>
            <a:r>
              <a:rPr lang="en-US" altLang="en-US" dirty="0"/>
              <a:t>What kind of server to contact (Web server)</a:t>
            </a:r>
          </a:p>
          <a:p>
            <a:pPr lvl="1"/>
            <a:r>
              <a:rPr lang="en-US" altLang="en-US" dirty="0"/>
              <a:t>Where the server is </a:t>
            </a:r>
            <a:r>
              <a:rPr lang="en-US" altLang="en-US" dirty="0" smtClean="0"/>
              <a:t>(</a:t>
            </a:r>
            <a:r>
              <a:rPr lang="en-US" altLang="en-US" dirty="0">
                <a:latin typeface="Courier New" panose="02070309020205020404" pitchFamily="49" charset="0"/>
              </a:rPr>
              <a:t>www.softuni.bg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lvl="1"/>
            <a:r>
              <a:rPr lang="en-US" altLang="en-US" dirty="0"/>
              <a:t>What port it is listening on (80)</a:t>
            </a:r>
          </a:p>
          <a:p>
            <a:r>
              <a:rPr lang="en-US" altLang="en-US" dirty="0"/>
              <a:t>Servers use </a:t>
            </a:r>
            <a:r>
              <a:rPr lang="en-US" altLang="en-US" dirty="0" smtClean="0"/>
              <a:t>(</a:t>
            </a:r>
            <a:r>
              <a:rPr lang="en-US" altLang="en-US" dirty="0" smtClean="0">
                <a:solidFill>
                  <a:srgbClr val="00FFFF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dirty="0" err="1" smtClean="0">
                <a:solidFill>
                  <a:srgbClr val="00FFFF"/>
                </a:solidFill>
                <a:latin typeface="Courier New" panose="02070309020205020404" pitchFamily="49" charset="0"/>
              </a:rPr>
              <a:t>UsersApp</a:t>
            </a:r>
            <a:r>
              <a:rPr lang="en-US" altLang="en-US" dirty="0" smtClean="0">
                <a:solidFill>
                  <a:srgbClr val="00FFFF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dirty="0" err="1" smtClean="0">
                <a:solidFill>
                  <a:srgbClr val="00FFFF"/>
                </a:solidFill>
                <a:latin typeface="Courier New" panose="02070309020205020404" pitchFamily="49" charset="0"/>
              </a:rPr>
              <a:t>getuser?id</a:t>
            </a:r>
            <a:r>
              <a:rPr lang="en-US" altLang="en-US" dirty="0" smtClean="0">
                <a:solidFill>
                  <a:srgbClr val="00FFFF"/>
                </a:solidFill>
                <a:latin typeface="Courier New" panose="02070309020205020404" pitchFamily="49" charset="0"/>
              </a:rPr>
              <a:t>=6</a:t>
            </a:r>
            <a:r>
              <a:rPr lang="en-US" altLang="en-US" dirty="0" smtClean="0"/>
              <a:t>) </a:t>
            </a:r>
            <a:r>
              <a:rPr lang="en-US" altLang="en-US" dirty="0"/>
              <a:t>to:</a:t>
            </a:r>
          </a:p>
          <a:p>
            <a:pPr lvl="1"/>
            <a:r>
              <a:rPr lang="en-US" altLang="en-US" dirty="0" smtClean="0"/>
              <a:t>Determine the application to access.</a:t>
            </a:r>
          </a:p>
          <a:p>
            <a:pPr lvl="1"/>
            <a:r>
              <a:rPr lang="en-US" altLang="en-US" dirty="0" smtClean="0"/>
              <a:t>Determine the action to execute</a:t>
            </a:r>
            <a:endParaRPr lang="en-US" altLang="en-US" dirty="0"/>
          </a:p>
          <a:p>
            <a:pPr lvl="1"/>
            <a:r>
              <a:rPr lang="en-US" altLang="en-US" dirty="0" smtClean="0"/>
              <a:t>Minimal </a:t>
            </a:r>
            <a:r>
              <a:rPr lang="en-US" altLang="en-US" dirty="0"/>
              <a:t>suffix is “</a:t>
            </a:r>
            <a:r>
              <a:rPr lang="en-US" altLang="en-US" dirty="0">
                <a:latin typeface="Courier New" panose="02070309020205020404" pitchFamily="49" charset="0"/>
              </a:rPr>
              <a:t>/</a:t>
            </a:r>
            <a:r>
              <a:rPr lang="en-US" altLang="en-US" dirty="0"/>
              <a:t>”, which all servers expand to some default home page (e.g., </a:t>
            </a:r>
            <a:r>
              <a:rPr lang="en-US" altLang="en-US" dirty="0">
                <a:latin typeface="Courier New" panose="02070309020205020404" pitchFamily="49" charset="0"/>
              </a:rPr>
              <a:t>index.html</a:t>
            </a:r>
            <a:r>
              <a:rPr lang="en-US" altLang="en-US" dirty="0"/>
              <a:t>).	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797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412" y="228600"/>
            <a:ext cx="6781800" cy="139903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Facelets</a:t>
            </a:r>
            <a:endParaRPr lang="bg-BG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1371600"/>
            <a:ext cx="8229600" cy="5083208"/>
          </a:xfrm>
        </p:spPr>
        <p:txBody>
          <a:bodyPr>
            <a:normAutofit/>
          </a:bodyPr>
          <a:lstStyle/>
          <a:p>
            <a:pPr marL="484632" indent="0">
              <a:spcBef>
                <a:spcPct val="0"/>
              </a:spcBef>
              <a:buNone/>
            </a:pPr>
            <a:endParaRPr lang="bg-BG" sz="3200" b="1" dirty="0">
              <a:ln w="1905"/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ru-RU" sz="3200" b="1" dirty="0">
              <a:ln w="1905"/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200" b="1" dirty="0">
              <a:ln w="1905">
                <a:noFill/>
              </a:ln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fornian FB" panose="0207040306080B030204" pitchFamily="18" charset="0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bg-BG" sz="2200" b="1" dirty="0">
              <a:ln w="1905">
                <a:noFill/>
              </a:ln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612" y="1295400"/>
            <a:ext cx="8305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9993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412" y="228600"/>
            <a:ext cx="6781800" cy="139903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Facelets</a:t>
            </a:r>
            <a:endParaRPr lang="bg-BG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1371600"/>
            <a:ext cx="8229600" cy="5083208"/>
          </a:xfrm>
        </p:spPr>
        <p:txBody>
          <a:bodyPr>
            <a:normAutofit/>
          </a:bodyPr>
          <a:lstStyle/>
          <a:p>
            <a:pPr marL="484632" indent="0">
              <a:spcBef>
                <a:spcPct val="0"/>
              </a:spcBef>
              <a:buNone/>
            </a:pPr>
            <a:endParaRPr lang="bg-BG" sz="3200" b="1" dirty="0">
              <a:ln w="1905"/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ru-RU" sz="3200" b="1" dirty="0">
              <a:ln w="1905"/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200" b="1" dirty="0">
              <a:ln w="1905">
                <a:noFill/>
              </a:ln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fornian FB" panose="0207040306080B030204" pitchFamily="18" charset="0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bg-BG" sz="2200" b="1" dirty="0">
              <a:ln w="1905">
                <a:noFill/>
              </a:ln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2012" y="1219200"/>
            <a:ext cx="8077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585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412" y="228600"/>
            <a:ext cx="6781800" cy="139903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JSF 2 – What is new</a:t>
            </a:r>
            <a:endParaRPr lang="bg-BG" b="1" cap="all" dirty="0">
              <a:ln w="0"/>
              <a:solidFill>
                <a:schemeClr val="tx2">
                  <a:lumMod val="75000"/>
                </a:schemeClr>
              </a:soli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1371600"/>
            <a:ext cx="11049000" cy="5083208"/>
          </a:xfrm>
        </p:spPr>
        <p:txBody>
          <a:bodyPr>
            <a:normAutofit/>
          </a:bodyPr>
          <a:lstStyle/>
          <a:p>
            <a:pPr marL="484632" indent="0">
              <a:spcBef>
                <a:spcPct val="0"/>
              </a:spcBef>
              <a:buNone/>
            </a:pPr>
            <a:endParaRPr lang="bg-BG" sz="31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bg-BG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Default </a:t>
            </a:r>
            <a:r>
              <a:rPr lang="en-US" sz="3100" b="1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Facelets</a:t>
            </a:r>
            <a:endParaRPr lang="en-US" sz="31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Working with</a:t>
            </a:r>
            <a:r>
              <a:rPr lang="bg-BG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XHTML</a:t>
            </a:r>
            <a:r>
              <a:rPr lang="bg-BG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code</a:t>
            </a:r>
            <a:endParaRPr lang="bg-BG" sz="31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bg-BG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Improvements in:</a:t>
            </a:r>
          </a:p>
          <a:p>
            <a:pPr marL="789378" lvl="1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29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Using annotations instead of faces-config.xml</a:t>
            </a:r>
          </a:p>
          <a:p>
            <a:pPr marL="789378" lvl="1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29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Better work with Ajax requests</a:t>
            </a:r>
          </a:p>
          <a:p>
            <a:pPr marL="789378" lvl="1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29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Types parametrization</a:t>
            </a:r>
          </a:p>
          <a:p>
            <a:pPr marL="789378" lvl="1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29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New</a:t>
            </a:r>
            <a:r>
              <a:rPr lang="bg-BG" sz="29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29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ViewScope</a:t>
            </a:r>
            <a:r>
              <a:rPr lang="en-US" sz="29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29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for</a:t>
            </a:r>
            <a:r>
              <a:rPr lang="bg-BG" sz="29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29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managed beans</a:t>
            </a:r>
            <a:r>
              <a:rPr lang="bg-BG" sz="29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.</a:t>
            </a:r>
            <a:endParaRPr lang="bg-BG" sz="2000" b="1" dirty="0">
              <a:ln w="1905">
                <a:noFill/>
              </a:ln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7326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1371600"/>
            <a:ext cx="10744200" cy="5083208"/>
          </a:xfrm>
        </p:spPr>
        <p:txBody>
          <a:bodyPr>
            <a:normAutofit/>
          </a:bodyPr>
          <a:lstStyle/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bg-BG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Open source UI component, which adds </a:t>
            </a:r>
            <a:r>
              <a:rPr lang="en-US" sz="3100" b="1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various predefined components 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to JSF2</a:t>
            </a:r>
            <a:endParaRPr lang="bg-BG" sz="31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bg-BG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Alternative to</a:t>
            </a:r>
            <a:r>
              <a:rPr lang="ru-RU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fr-FR" sz="31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Richfaces</a:t>
            </a:r>
            <a:r>
              <a:rPr lang="fr-FR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, </a:t>
            </a:r>
            <a:r>
              <a:rPr lang="fr-FR" sz="31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MyFaces</a:t>
            </a:r>
            <a:r>
              <a:rPr lang="fr-FR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, </a:t>
            </a:r>
            <a:r>
              <a:rPr lang="fr-FR" sz="3100" b="1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ICEfaces</a:t>
            </a:r>
            <a:endParaRPr lang="ru-RU" sz="31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ru-RU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3100" b="1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Complies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with the JSF component model and is easily extendable</a:t>
            </a:r>
            <a:endParaRPr lang="bg-BG" sz="31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Well </a:t>
            </a:r>
            <a:r>
              <a:rPr lang="en-US" sz="3100" b="1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documented</a:t>
            </a:r>
            <a:endParaRPr lang="bg-BG" sz="3100" b="1" dirty="0" smtClean="0">
              <a:ln w="1905"/>
              <a:solidFill>
                <a:schemeClr val="tx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ru-RU" sz="31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None/>
            </a:pP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http</a:t>
            </a:r>
            <a:r>
              <a:rPr lang="en-US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://www.primefaces.org</a:t>
            </a:r>
            <a:r>
              <a:rPr lang="bg-BG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</a:p>
          <a:p>
            <a:pPr marL="484632" indent="0">
              <a:spcBef>
                <a:spcPct val="0"/>
              </a:spcBef>
              <a:buNone/>
            </a:pP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http</a:t>
            </a:r>
            <a:r>
              <a:rPr lang="en-US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://www.primefaces.org/showcase/</a:t>
            </a:r>
            <a:endParaRPr lang="bg-BG" sz="31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bg-BG" sz="3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ru-RU" sz="3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200" b="1" dirty="0">
              <a:ln w="1905">
                <a:noFill/>
              </a:ln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fornian FB" panose="0207040306080B030204" pitchFamily="18" charset="0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bg-BG" sz="2200" b="1" dirty="0">
              <a:ln w="1905">
                <a:noFill/>
              </a:ln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79811" y="2967335"/>
            <a:ext cx="20696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pic>
        <p:nvPicPr>
          <p:cNvPr id="8200" name="Picture 8" descr="Резултат с изображение за prime fa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2" y="159394"/>
            <a:ext cx="4352730" cy="98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67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228600"/>
            <a:ext cx="8610600" cy="86039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Primefaces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 –popular components</a:t>
            </a:r>
            <a:endParaRPr lang="bg-BG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8" y="1442077"/>
            <a:ext cx="8229600" cy="5083208"/>
          </a:xfrm>
        </p:spPr>
        <p:txBody>
          <a:bodyPr>
            <a:normAutofit/>
          </a:bodyPr>
          <a:lstStyle/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200" dirty="0" err="1"/>
              <a:t>DataTable</a:t>
            </a:r>
            <a:r>
              <a:rPr lang="en-US" sz="3200" dirty="0"/>
              <a:t> </a:t>
            </a:r>
            <a:endParaRPr lang="en-US" sz="3200" dirty="0" smtClean="0"/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200" dirty="0"/>
              <a:t>File</a:t>
            </a: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200" dirty="0" smtClean="0"/>
              <a:t>Drag and Drop</a:t>
            </a:r>
            <a:r>
              <a:rPr lang="en-US" sz="3200" dirty="0"/>
              <a:t> </a:t>
            </a: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200" dirty="0"/>
              <a:t>Autocomplete</a:t>
            </a: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200" dirty="0" smtClean="0"/>
              <a:t>Accordion</a:t>
            </a: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200" dirty="0" smtClean="0"/>
              <a:t>Dialogs</a:t>
            </a: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200" dirty="0" smtClean="0"/>
              <a:t>Charts</a:t>
            </a:r>
            <a:endParaRPr lang="ru-RU" sz="3200" dirty="0"/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200" b="1" dirty="0">
              <a:ln w="1905">
                <a:noFill/>
              </a:ln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fornian FB" panose="0207040306080B030204" pitchFamily="18" charset="0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bg-BG" sz="2200" b="1" dirty="0">
              <a:ln w="1905">
                <a:noFill/>
              </a:ln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9012" y="1828799"/>
            <a:ext cx="6858000" cy="430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6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412" y="228600"/>
            <a:ext cx="6781800" cy="139903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JSF application step by step</a:t>
            </a:r>
            <a:endParaRPr lang="bg-BG" b="1" cap="all" dirty="0">
              <a:ln w="0"/>
              <a:solidFill>
                <a:schemeClr val="tx2">
                  <a:lumMod val="75000"/>
                </a:schemeClr>
              </a:soli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2" y="1600200"/>
            <a:ext cx="10744200" cy="4854608"/>
          </a:xfrm>
        </p:spPr>
        <p:txBody>
          <a:bodyPr>
            <a:normAutofit/>
          </a:bodyPr>
          <a:lstStyle/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ru-RU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Description in </a:t>
            </a:r>
            <a:r>
              <a:rPr lang="en-US" sz="3100" b="1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web.xml</a:t>
            </a:r>
            <a:endParaRPr lang="bg-BG" sz="3100" b="1" dirty="0">
              <a:ln w="1905"/>
              <a:solidFill>
                <a:schemeClr val="tx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None/>
            </a:pPr>
            <a:endParaRPr lang="en-US" sz="31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bg-BG" sz="3200" b="1" dirty="0">
              <a:ln w="1905"/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bg-BG" sz="3200" b="1" dirty="0">
              <a:ln w="1905"/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ru-RU" sz="3200" b="1" dirty="0">
              <a:ln w="1905"/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200" b="1" dirty="0">
              <a:ln w="1905">
                <a:noFill/>
              </a:ln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fornian FB" panose="0207040306080B030204" pitchFamily="18" charset="0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bg-BG" sz="2200" b="1" dirty="0">
              <a:ln w="1905">
                <a:noFill/>
              </a:ln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823673"/>
              </p:ext>
            </p:extLst>
          </p:nvPr>
        </p:nvGraphicFramePr>
        <p:xfrm>
          <a:off x="1674812" y="2438400"/>
          <a:ext cx="7848600" cy="3886200"/>
        </p:xfrm>
        <a:graphic>
          <a:graphicData uri="http://schemas.openxmlformats.org/drawingml/2006/table">
            <a:tbl>
              <a:tblPr/>
              <a:tblGrid>
                <a:gridCol w="7848600"/>
              </a:tblGrid>
              <a:tr h="38862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kern="12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&lt;servlet&gt;</a:t>
                      </a:r>
                      <a:endParaRPr lang="bg-BG" sz="2000" kern="12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kern="12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&lt;display-name&gt;FacesServlet&lt;/display-name&gt;</a:t>
                      </a:r>
                      <a:endParaRPr lang="bg-BG" sz="2000" kern="12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kern="12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&lt;servlet-name&gt;FacesServlet&lt;/servlet-name&gt;</a:t>
                      </a:r>
                      <a:endParaRPr lang="bg-BG" sz="2000" kern="12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kern="12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&lt;servlet-class&gt;javax.faces.webapp.FacesServlet&lt;/servlet-class&gt;</a:t>
                      </a:r>
                      <a:endParaRPr lang="bg-BG" sz="2000" kern="12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kern="12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&lt;load-on-startup&gt;1&lt;/load-on-startup&gt;</a:t>
                      </a:r>
                      <a:endParaRPr lang="bg-BG" sz="2000" kern="12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kern="12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&lt;/servlet&gt;</a:t>
                      </a:r>
                      <a:endParaRPr lang="bg-BG" sz="2000" kern="12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kern="12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&lt;servlet-mapping&gt;</a:t>
                      </a:r>
                      <a:endParaRPr lang="bg-BG" sz="2000" kern="12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kern="12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&lt;servlet-name&gt;FacesServlet&lt;/servlet-name&gt;</a:t>
                      </a:r>
                      <a:endParaRPr lang="bg-BG" sz="2000" kern="12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kern="12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&lt;url-pattern&gt;/faces/*&lt;/url-pattern&gt;</a:t>
                      </a:r>
                      <a:endParaRPr lang="bg-BG" sz="2000" kern="12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kern="12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&lt;/servlet-mapping&gt;</a:t>
                      </a:r>
                      <a:endParaRPr lang="bg-BG" sz="2000" kern="12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71755" marB="7175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41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412" y="228600"/>
            <a:ext cx="6781800" cy="139903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cap="all" dirty="0">
                <a:ln w="0"/>
                <a:solidFill>
                  <a:schemeClr val="tx2">
                    <a:lumMod val="75000"/>
                  </a:schemeClr>
                </a:soli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JSF application step by step</a:t>
            </a:r>
            <a:endParaRPr lang="bg-BG" b="1" cap="all" dirty="0">
              <a:ln w="0"/>
              <a:solidFill>
                <a:schemeClr val="tx2">
                  <a:lumMod val="75000"/>
                </a:schemeClr>
              </a:soli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600200"/>
            <a:ext cx="11277600" cy="4854608"/>
          </a:xfrm>
        </p:spPr>
        <p:txBody>
          <a:bodyPr>
            <a:normAutofit/>
          </a:bodyPr>
          <a:lstStyle/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ru-RU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Creating the JSF pages using the main tags and html components</a:t>
            </a: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en-US" sz="31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bg-BG" sz="3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lvl="1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Connect the web page with a </a:t>
            </a:r>
            <a:r>
              <a:rPr lang="ru-RU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backing </a:t>
            </a:r>
            <a:r>
              <a:rPr lang="ru-RU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bean</a:t>
            </a:r>
            <a:endParaRPr lang="en-US" sz="31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bg-BG" sz="2200" b="1" dirty="0">
              <a:ln w="1905">
                <a:noFill/>
              </a:ln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781602"/>
              </p:ext>
            </p:extLst>
          </p:nvPr>
        </p:nvGraphicFramePr>
        <p:xfrm>
          <a:off x="2665412" y="2971801"/>
          <a:ext cx="6324600" cy="990600"/>
        </p:xfrm>
        <a:graphic>
          <a:graphicData uri="http://schemas.openxmlformats.org/drawingml/2006/table">
            <a:tbl>
              <a:tblPr/>
              <a:tblGrid>
                <a:gridCol w="6324600"/>
              </a:tblGrid>
              <a:tr h="9906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b="1" kern="12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&lt;%@ taglib uri="http://java.sun.com/jsf/html" </a:t>
                      </a:r>
                      <a:r>
                        <a:rPr lang="bg-BG" sz="16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prefix="h"</a:t>
                      </a:r>
                      <a:r>
                        <a:rPr lang="bg-BG" sz="1600" b="1" kern="12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%&gt;</a:t>
                      </a:r>
                      <a:endParaRPr lang="bg-BG" sz="1600" kern="12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b="1" kern="12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&lt;%@ taglib uri="http://java.sun.com/jsf/core" </a:t>
                      </a:r>
                      <a:r>
                        <a:rPr lang="bg-BG" sz="16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prefix="f" </a:t>
                      </a:r>
                      <a:r>
                        <a:rPr lang="bg-BG" sz="1600" b="1" kern="1200" dirty="0" smtClean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%&gt;</a:t>
                      </a:r>
                      <a:endParaRPr lang="bg-BG" sz="1600" kern="12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71755" marB="7175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203444"/>
              </p:ext>
            </p:extLst>
          </p:nvPr>
        </p:nvGraphicFramePr>
        <p:xfrm>
          <a:off x="2741612" y="5181600"/>
          <a:ext cx="6248400" cy="423926"/>
        </p:xfrm>
        <a:graphic>
          <a:graphicData uri="http://schemas.openxmlformats.org/drawingml/2006/table">
            <a:tbl>
              <a:tblPr/>
              <a:tblGrid>
                <a:gridCol w="624840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b="1" kern="12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&lt;h:inputText size="40" id="nameField" value="#{PersonBean.name}"/&gt;</a:t>
                      </a:r>
                      <a:endParaRPr lang="bg-BG" sz="1600" kern="12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71755" marB="7175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03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412" y="228600"/>
            <a:ext cx="6781800" cy="139903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cap="all" dirty="0">
                <a:ln w="0"/>
                <a:solidFill>
                  <a:schemeClr val="tx2">
                    <a:lumMod val="75000"/>
                  </a:schemeClr>
                </a:soli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JSF application step by step</a:t>
            </a:r>
            <a:endParaRPr lang="bg-BG" b="1" cap="all" dirty="0">
              <a:ln w="0"/>
              <a:solidFill>
                <a:schemeClr val="tx2">
                  <a:lumMod val="75000"/>
                </a:schemeClr>
              </a:soli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1600200"/>
            <a:ext cx="11125200" cy="4854608"/>
          </a:xfrm>
        </p:spPr>
        <p:txBody>
          <a:bodyPr>
            <a:normAutofit/>
          </a:bodyPr>
          <a:lstStyle/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Define navigation between pages</a:t>
            </a:r>
            <a:endParaRPr lang="bg-BG" sz="31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None/>
            </a:pPr>
            <a:endParaRPr lang="en-US" sz="31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bg-BG" sz="2200" b="1" dirty="0">
              <a:ln w="1905">
                <a:noFill/>
              </a:ln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bg-BG" sz="2200" b="1" dirty="0">
              <a:ln w="1905">
                <a:noFill/>
              </a:ln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84632" lvl="1" indent="0">
              <a:spcBef>
                <a:spcPct val="0"/>
              </a:spcBef>
              <a:buFont typeface="Arial" pitchFamily="34" charset="0"/>
              <a:buChar char="•"/>
            </a:pPr>
            <a:r>
              <a:rPr lang="ru-RU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Define rules in faces-config.xml</a:t>
            </a:r>
            <a:endParaRPr lang="bg-BG" sz="31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414517"/>
              </p:ext>
            </p:extLst>
          </p:nvPr>
        </p:nvGraphicFramePr>
        <p:xfrm>
          <a:off x="2589212" y="2819400"/>
          <a:ext cx="6781800" cy="533400"/>
        </p:xfrm>
        <a:graphic>
          <a:graphicData uri="http://schemas.openxmlformats.org/drawingml/2006/table">
            <a:tbl>
              <a:tblPr/>
              <a:tblGrid>
                <a:gridCol w="6781800"/>
              </a:tblGrid>
              <a:tr h="5334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b="1" kern="12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&lt;h:commandButton action="</a:t>
                      </a:r>
                      <a:r>
                        <a:rPr lang="bg-BG" sz="16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greeting</a:t>
                      </a:r>
                      <a:r>
                        <a:rPr lang="bg-BG" sz="1600" b="1" kern="12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" value="#{txt.button_text}" /&gt;</a:t>
                      </a:r>
                      <a:endParaRPr lang="bg-BG" sz="1600" kern="12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71755" marB="7175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359408"/>
              </p:ext>
            </p:extLst>
          </p:nvPr>
        </p:nvGraphicFramePr>
        <p:xfrm>
          <a:off x="2665412" y="4512831"/>
          <a:ext cx="5499100" cy="2106422"/>
        </p:xfrm>
        <a:graphic>
          <a:graphicData uri="http://schemas.openxmlformats.org/drawingml/2006/table">
            <a:tbl>
              <a:tblPr/>
              <a:tblGrid>
                <a:gridCol w="549910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b="1" kern="12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&lt;navigation-rule&gt;</a:t>
                      </a:r>
                      <a:endParaRPr lang="bg-BG" sz="1600" kern="12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b="1" kern="12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&lt;from-view-id&gt;/inputname.jsp&lt;/from-view-id&gt;</a:t>
                      </a:r>
                      <a:endParaRPr lang="bg-BG" sz="1600" kern="12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b="1" kern="12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&lt;navigation-case&gt;</a:t>
                      </a:r>
                      <a:endParaRPr lang="bg-BG" sz="1600" kern="12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b="1" kern="12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&lt;from-outcome&gt;</a:t>
                      </a:r>
                      <a:r>
                        <a:rPr lang="bg-BG" sz="16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greeting</a:t>
                      </a:r>
                      <a:r>
                        <a:rPr lang="bg-BG" sz="1600" b="1" kern="12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&lt;/from-outcome&gt;</a:t>
                      </a:r>
                      <a:endParaRPr lang="bg-BG" sz="1600" kern="12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b="1" kern="12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&lt;to-view-id&gt;/greetings.jsp&lt;/to-view-id&gt;</a:t>
                      </a:r>
                      <a:endParaRPr lang="bg-BG" sz="1600" kern="12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b="1" kern="12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&lt;/navigation-case&gt;</a:t>
                      </a:r>
                      <a:endParaRPr lang="bg-BG" sz="1600" kern="12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b="1" kern="12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&lt;/navigation-rule&gt;</a:t>
                      </a:r>
                      <a:endParaRPr lang="bg-BG" sz="1600" kern="12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71755" marB="7175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412" y="228600"/>
            <a:ext cx="6781800" cy="139903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cap="all" dirty="0">
                <a:ln w="0"/>
                <a:solidFill>
                  <a:schemeClr val="tx2">
                    <a:lumMod val="75000"/>
                  </a:schemeClr>
                </a:soli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JSF application step by step</a:t>
            </a:r>
            <a:endParaRPr lang="bg-BG" b="1" cap="all" dirty="0">
              <a:ln w="0"/>
              <a:solidFill>
                <a:schemeClr val="tx2">
                  <a:lumMod val="75000"/>
                </a:schemeClr>
              </a:soli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600200"/>
            <a:ext cx="10744200" cy="4854608"/>
          </a:xfrm>
        </p:spPr>
        <p:txBody>
          <a:bodyPr>
            <a:normAutofit/>
          </a:bodyPr>
          <a:lstStyle/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ru-RU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Build</a:t>
            </a:r>
            <a:r>
              <a:rPr lang="bg-BG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backing</a:t>
            </a:r>
            <a:r>
              <a:rPr lang="bg-BG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(managed) beans 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and declare them in</a:t>
            </a:r>
            <a:r>
              <a:rPr lang="bg-BG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faces-config.xml</a:t>
            </a:r>
            <a:endParaRPr lang="bg-BG" sz="31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bg-BG" sz="3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bg-BG" sz="3200" b="1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ru-RU" sz="3200" b="1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200" b="1" dirty="0">
              <a:ln w="1905">
                <a:noFill/>
              </a:ln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fornian FB" panose="0207040306080B030204" pitchFamily="18" charset="0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bg-BG" sz="2200" b="1" dirty="0">
              <a:ln w="1905">
                <a:noFill/>
              </a:ln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915727"/>
              </p:ext>
            </p:extLst>
          </p:nvPr>
        </p:nvGraphicFramePr>
        <p:xfrm>
          <a:off x="595312" y="2819400"/>
          <a:ext cx="3594100" cy="2947670"/>
        </p:xfrm>
        <a:graphic>
          <a:graphicData uri="http://schemas.openxmlformats.org/drawingml/2006/table">
            <a:tbl>
              <a:tblPr/>
              <a:tblGrid>
                <a:gridCol w="359410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b="1" kern="1200" dirty="0" err="1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package</a:t>
                      </a:r>
                      <a:r>
                        <a:rPr lang="bg-BG" sz="1600" b="1" kern="12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bg</a:t>
                      </a:r>
                      <a:r>
                        <a:rPr lang="bg-BG" sz="1600" b="1" kern="1200" dirty="0" smtClean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softuni</a:t>
                      </a:r>
                      <a:r>
                        <a:rPr lang="bg-BG" sz="1600" b="1" kern="1200" dirty="0" smtClean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bg-BG" sz="1600" b="1" kern="1200" dirty="0" err="1" smtClean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jsf</a:t>
                      </a:r>
                      <a:r>
                        <a:rPr lang="bg-BG" sz="1600" b="1" kern="12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;</a:t>
                      </a:r>
                      <a:endParaRPr lang="bg-BG" sz="1600" kern="12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b="1" kern="12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public class </a:t>
                      </a:r>
                      <a:r>
                        <a:rPr lang="bg-BG" sz="16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PersonBean</a:t>
                      </a:r>
                      <a:r>
                        <a:rPr lang="bg-BG" sz="1600" b="1" kern="12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{</a:t>
                      </a:r>
                      <a:endParaRPr lang="bg-BG" sz="1600" kern="12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b="1" kern="12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private String name;</a:t>
                      </a:r>
                      <a:endParaRPr lang="bg-BG" sz="1600" kern="12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b="1" kern="12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public String getName() {</a:t>
                      </a:r>
                      <a:endParaRPr lang="bg-BG" sz="1600" kern="12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b="1" kern="12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return name;</a:t>
                      </a:r>
                      <a:endParaRPr lang="bg-BG" sz="1600" kern="12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b="1" kern="12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}</a:t>
                      </a:r>
                      <a:endParaRPr lang="bg-BG" sz="1600" kern="12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b="1" kern="12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public void setName(String name) {</a:t>
                      </a:r>
                      <a:endParaRPr lang="bg-BG" sz="1600" kern="12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b="1" kern="12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this.name = name;</a:t>
                      </a:r>
                      <a:endParaRPr lang="bg-BG" sz="1600" kern="12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b="1" kern="12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}   </a:t>
                      </a:r>
                      <a:endParaRPr lang="bg-BG" sz="1600" kern="12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b="1" kern="12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}</a:t>
                      </a:r>
                      <a:endParaRPr lang="bg-BG" sz="1600" kern="12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71755" marB="7175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527555"/>
              </p:ext>
            </p:extLst>
          </p:nvPr>
        </p:nvGraphicFramePr>
        <p:xfrm>
          <a:off x="5218112" y="3117870"/>
          <a:ext cx="6400800" cy="1545590"/>
        </p:xfrm>
        <a:graphic>
          <a:graphicData uri="http://schemas.openxmlformats.org/drawingml/2006/table">
            <a:tbl>
              <a:tblPr/>
              <a:tblGrid>
                <a:gridCol w="640080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&lt;</a:t>
                      </a:r>
                      <a:r>
                        <a:rPr lang="bg-BG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managed-bean</a:t>
                      </a:r>
                      <a:r>
                        <a:rPr lang="bg-BG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&gt;</a:t>
                      </a:r>
                      <a:endParaRPr lang="bg-BG" sz="1600" kern="1200" dirty="0" smtClean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  &lt;</a:t>
                      </a:r>
                      <a:r>
                        <a:rPr lang="bg-BG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managed-bean-name</a:t>
                      </a:r>
                      <a:r>
                        <a:rPr lang="bg-BG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&gt;</a:t>
                      </a:r>
                      <a:r>
                        <a:rPr lang="bg-BG" sz="1600" b="1" kern="12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PersonBean</a:t>
                      </a:r>
                      <a:r>
                        <a:rPr lang="bg-BG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&lt;/</a:t>
                      </a:r>
                      <a:r>
                        <a:rPr lang="bg-BG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managed-bean-name</a:t>
                      </a:r>
                      <a:r>
                        <a:rPr lang="bg-BG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&gt;</a:t>
                      </a:r>
                      <a:endParaRPr lang="bg-BG" sz="1600" kern="1200" dirty="0" smtClean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  &lt;</a:t>
                      </a:r>
                      <a:r>
                        <a:rPr lang="bg-BG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managed-bean-class</a:t>
                      </a:r>
                      <a:r>
                        <a:rPr lang="bg-BG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&gt;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bg.softuni</a:t>
                      </a:r>
                      <a:r>
                        <a:rPr lang="bg-BG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bg-BG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jsf.</a:t>
                      </a:r>
                      <a:r>
                        <a:rPr lang="bg-BG" sz="1600" b="1" kern="12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PersonBean</a:t>
                      </a:r>
                      <a:r>
                        <a:rPr lang="bg-BG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&lt;/</a:t>
                      </a:r>
                      <a:r>
                        <a:rPr lang="bg-BG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managed-bean-class</a:t>
                      </a:r>
                      <a:r>
                        <a:rPr lang="bg-BG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&gt;</a:t>
                      </a:r>
                      <a:endParaRPr lang="bg-BG" sz="1600" kern="1200" dirty="0" smtClean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  &lt;</a:t>
                      </a:r>
                      <a:r>
                        <a:rPr lang="bg-BG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managed-bean-scope</a:t>
                      </a:r>
                      <a:r>
                        <a:rPr lang="bg-BG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&gt;</a:t>
                      </a:r>
                      <a:r>
                        <a:rPr lang="bg-BG" sz="1600" b="1" kern="12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request</a:t>
                      </a:r>
                      <a:r>
                        <a:rPr lang="bg-BG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&lt;/</a:t>
                      </a:r>
                      <a:r>
                        <a:rPr lang="bg-BG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managed-bean-scope</a:t>
                      </a:r>
                      <a:r>
                        <a:rPr lang="bg-BG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&gt;</a:t>
                      </a:r>
                      <a:endParaRPr lang="bg-BG" sz="1600" kern="1200" dirty="0" smtClean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&lt;/</a:t>
                      </a:r>
                      <a:r>
                        <a:rPr lang="bg-BG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managed-bean</a:t>
                      </a:r>
                      <a:r>
                        <a:rPr lang="bg-BG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&gt;</a:t>
                      </a:r>
                      <a:endParaRPr lang="bg-BG" sz="160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71755" marB="7175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06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979613" y="274638"/>
            <a:ext cx="8329613" cy="654050"/>
          </a:xfrm>
        </p:spPr>
        <p:txBody>
          <a:bodyPr/>
          <a:lstStyle/>
          <a:p>
            <a:pPr eaLnBrk="1" hangingPunct="1"/>
            <a:r>
              <a:rPr lang="en-US" altLang="en-US" smtClean="0"/>
              <a:t>Request Methods</a:t>
            </a:r>
            <a:endParaRPr lang="en-IN" alt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979612" y="1143001"/>
            <a:ext cx="8229600" cy="4983163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</a:rPr>
              <a:t>GET </a:t>
            </a:r>
          </a:p>
          <a:p>
            <a:pPr lvl="1" eaLnBrk="1" hangingPunct="1"/>
            <a:r>
              <a:rPr lang="en-US" altLang="en-US" dirty="0" smtClean="0"/>
              <a:t>whatever information is  identified by the Request-URI</a:t>
            </a:r>
          </a:p>
          <a:p>
            <a:pPr lvl="1" eaLnBrk="1" hangingPunct="1"/>
            <a:r>
              <a:rPr lang="en-US" altLang="en-US" dirty="0" smtClean="0"/>
              <a:t>Can Get static content </a:t>
            </a:r>
            <a:r>
              <a:rPr lang="en-US" altLang="en-US" u="sng" dirty="0" smtClean="0"/>
              <a:t>and</a:t>
            </a:r>
            <a:r>
              <a:rPr lang="en-US" altLang="en-US" dirty="0" smtClean="0"/>
              <a:t> data produced by a program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</a:rPr>
              <a:t>POST</a:t>
            </a:r>
          </a:p>
          <a:p>
            <a:pPr lvl="1" eaLnBrk="1" hangingPunct="1"/>
            <a:r>
              <a:rPr lang="en-US" altLang="en-US" dirty="0" smtClean="0"/>
              <a:t>Submit information to Web Server</a:t>
            </a:r>
          </a:p>
          <a:p>
            <a:pPr lvl="1" eaLnBrk="1" hangingPunct="1"/>
            <a:r>
              <a:rPr lang="en-US" altLang="en-US" dirty="0" err="1" smtClean="0"/>
              <a:t>Eg</a:t>
            </a:r>
            <a:r>
              <a:rPr lang="en-US" altLang="en-US" dirty="0" smtClean="0"/>
              <a:t>: posting to blog, submission of user form…</a:t>
            </a:r>
          </a:p>
          <a:p>
            <a:pPr lvl="1" eaLnBrk="1" hangingPunct="1"/>
            <a:r>
              <a:rPr lang="en-US" altLang="en-US" dirty="0" smtClean="0"/>
              <a:t>Information is included in message body </a:t>
            </a:r>
          </a:p>
          <a:p>
            <a:pPr lvl="1" eaLnBrk="1" hangingPunct="1"/>
            <a:r>
              <a:rPr lang="en-US" altLang="en-US" dirty="0" smtClean="0"/>
              <a:t>The actual function depends on request URI  </a:t>
            </a:r>
            <a:endParaRPr lang="en-I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729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979613" y="274638"/>
            <a:ext cx="8329613" cy="6540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Request Methods</a:t>
            </a:r>
            <a:endParaRPr lang="en-IN" altLang="en-US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979612" y="1143001"/>
            <a:ext cx="8229600" cy="4983163"/>
          </a:xfrm>
        </p:spPr>
        <p:txBody>
          <a:bodyPr>
            <a:normAutofit fontScale="55000" lnSpcReduction="20000"/>
          </a:bodyPr>
          <a:lstStyle/>
          <a:p>
            <a:pPr eaLnBrk="1" hangingPunct="1"/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</a:rPr>
              <a:t>HEAD</a:t>
            </a:r>
          </a:p>
          <a:p>
            <a:pPr lvl="1" eaLnBrk="1" hangingPunct="1"/>
            <a:r>
              <a:rPr lang="en-US" altLang="en-US" dirty="0" smtClean="0"/>
              <a:t>Servers response does not include message body </a:t>
            </a:r>
          </a:p>
          <a:p>
            <a:pPr lvl="1" eaLnBrk="1" hangingPunct="1"/>
            <a:r>
              <a:rPr lang="en-US" altLang="en-US" dirty="0" smtClean="0"/>
              <a:t>Useful for getting resource metadata without transferring the resource </a:t>
            </a:r>
          </a:p>
          <a:p>
            <a:pPr lvl="1" eaLnBrk="1" hangingPunct="1"/>
            <a:r>
              <a:rPr lang="en-US" altLang="en-US" dirty="0" smtClean="0"/>
              <a:t>Also useful for debugging , checking for validity, accessibility and modification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 </a:t>
            </a:r>
          </a:p>
          <a:p>
            <a:pPr eaLnBrk="1" hangingPunct="1"/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</a:rPr>
              <a:t>PUT</a:t>
            </a:r>
          </a:p>
          <a:p>
            <a:pPr lvl="1" eaLnBrk="1" hangingPunct="1"/>
            <a:r>
              <a:rPr lang="en-US" altLang="en-US" dirty="0" smtClean="0"/>
              <a:t>Requests a server store the enclosed data under the supplied Request URL.</a:t>
            </a:r>
          </a:p>
          <a:p>
            <a:pPr lvl="1" eaLnBrk="1" hangingPunct="1"/>
            <a:r>
              <a:rPr lang="en-US" altLang="en-US" dirty="0" smtClean="0"/>
              <a:t>Creates the resource if it does not create </a:t>
            </a:r>
          </a:p>
          <a:p>
            <a:pPr lvl="1" eaLnBrk="1" hangingPunct="1"/>
            <a:r>
              <a:rPr lang="en-US" altLang="en-US" dirty="0" smtClean="0"/>
              <a:t>Not useful for web publishing (FTP is preferred for security purposes)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</a:rPr>
              <a:t>DELETE</a:t>
            </a:r>
          </a:p>
          <a:p>
            <a:pPr lvl="1" eaLnBrk="1" hangingPunct="1"/>
            <a:r>
              <a:rPr lang="en-US" altLang="en-US" dirty="0" smtClean="0"/>
              <a:t>Removes the Web object </a:t>
            </a:r>
          </a:p>
          <a:p>
            <a:pPr lvl="1" eaLnBrk="1" hangingPunct="1"/>
            <a:r>
              <a:rPr lang="en-US" altLang="en-US" dirty="0" smtClean="0"/>
              <a:t>Needs to be carefully used for security reasons </a:t>
            </a:r>
            <a:endParaRPr lang="en-I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92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979613" y="274638"/>
            <a:ext cx="8329613" cy="6540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Request Methods</a:t>
            </a:r>
            <a:endParaRPr lang="en-IN" altLang="en-US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979612" y="1143001"/>
            <a:ext cx="8229600" cy="4983163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</a:rPr>
              <a:t>TRACE</a:t>
            </a:r>
            <a:r>
              <a:rPr lang="en-US" altLang="en-US" dirty="0" smtClean="0"/>
              <a:t> method</a:t>
            </a:r>
          </a:p>
          <a:p>
            <a:pPr lvl="1" eaLnBrk="1" hangingPunct="1"/>
            <a:r>
              <a:rPr lang="en-US" altLang="en-US" dirty="0" smtClean="0"/>
              <a:t>Invokes a remote </a:t>
            </a:r>
            <a:r>
              <a:rPr lang="en-US" altLang="en-US" dirty="0" err="1" smtClean="0"/>
              <a:t>applictaion</a:t>
            </a:r>
            <a:r>
              <a:rPr lang="en-US" altLang="en-US" dirty="0" smtClean="0"/>
              <a:t> layer feedback of the request message</a:t>
            </a:r>
          </a:p>
          <a:p>
            <a:pPr lvl="1" eaLnBrk="1" hangingPunct="1"/>
            <a:r>
              <a:rPr lang="en-US" altLang="en-US" dirty="0" smtClean="0"/>
              <a:t>Useful for testing what is being received at the server </a:t>
            </a:r>
          </a:p>
          <a:p>
            <a:pPr lvl="1" eaLnBrk="1" hangingPunct="1"/>
            <a:r>
              <a:rPr lang="en-US" altLang="en-US" dirty="0" smtClean="0"/>
              <a:t>Also possible to forward to intermediaries for debugging purposes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</a:rPr>
              <a:t>OPTIONS</a:t>
            </a:r>
          </a:p>
          <a:p>
            <a:pPr lvl="1" eaLnBrk="1" hangingPunct="1"/>
            <a:r>
              <a:rPr lang="en-US" altLang="en-US" dirty="0" smtClean="0"/>
              <a:t>Requests information about communication options available to server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  </a:t>
            </a:r>
            <a:endParaRPr lang="en-I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60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2012" y="40341"/>
            <a:ext cx="7634400" cy="1110780"/>
          </a:xfrm>
        </p:spPr>
        <p:txBody>
          <a:bodyPr/>
          <a:lstStyle/>
          <a:p>
            <a:r>
              <a:rPr lang="en-US" altLang="zh-TW" sz="3400" dirty="0">
                <a:ea typeface="新細明體" panose="02020500000000000000" pitchFamily="18" charset="-120"/>
              </a:rPr>
              <a:t>Session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914400"/>
            <a:ext cx="9939339" cy="57023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 </a:t>
            </a:r>
            <a:r>
              <a:rPr lang="en-US" altLang="zh-TW" dirty="0">
                <a:solidFill>
                  <a:schemeClr val="tx2">
                    <a:lumMod val="75000"/>
                  </a:schemeClr>
                </a:solidFill>
                <a:ea typeface="新細明體" panose="02020500000000000000" pitchFamily="18" charset="-120"/>
              </a:rPr>
              <a:t>session </a:t>
            </a:r>
            <a:r>
              <a:rPr lang="en-US" altLang="zh-TW" dirty="0">
                <a:ea typeface="新細明體" panose="02020500000000000000" pitchFamily="18" charset="-120"/>
              </a:rPr>
              <a:t>is a period of time in which all activities happened within the period by the same web client are considered "related" (typically belong to the same application.)</a:t>
            </a:r>
          </a:p>
          <a:p>
            <a:endParaRPr lang="en-US" altLang="zh-TW" sz="1600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chemeClr val="hlink"/>
                </a:solidFill>
                <a:ea typeface="新細明體" panose="02020500000000000000" pitchFamily="18" charset="-120"/>
              </a:rPr>
              <a:t>Session Tracking</a:t>
            </a:r>
            <a:r>
              <a:rPr lang="en-US" altLang="zh-TW" dirty="0">
                <a:ea typeface="新細明體" panose="02020500000000000000" pitchFamily="18" charset="-120"/>
              </a:rPr>
              <a:t> – keeping track of users as they traverse from one web page (generated from a script) to another within a website (or within a web application).</a:t>
            </a:r>
          </a:p>
          <a:p>
            <a:endParaRPr lang="en-US" altLang="zh-TW" sz="16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36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7212" y="165100"/>
            <a:ext cx="8610600" cy="596900"/>
          </a:xfrm>
        </p:spPr>
        <p:txBody>
          <a:bodyPr/>
          <a:lstStyle/>
          <a:p>
            <a:r>
              <a:rPr lang="en-US" altLang="zh-TW" sz="3400">
                <a:ea typeface="新細明體" panose="02020500000000000000" pitchFamily="18" charset="-120"/>
              </a:rPr>
              <a:t>How Session Works?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2" y="990600"/>
            <a:ext cx="10515600" cy="5626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The first time a web client visits a server, the server sends a unique "session ID" to the web client for the client to keep.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Session ID is typically stored in the cookies.</a:t>
            </a:r>
          </a:p>
          <a:p>
            <a:pPr>
              <a:lnSpc>
                <a:spcPct val="90000"/>
              </a:lnSpc>
            </a:pPr>
            <a:endParaRPr lang="en-US" altLang="zh-TW" sz="1400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The session ID is used by the server to identify the client.</a:t>
            </a:r>
          </a:p>
          <a:p>
            <a:pPr>
              <a:lnSpc>
                <a:spcPct val="90000"/>
              </a:lnSpc>
            </a:pPr>
            <a:endParaRPr lang="en-US" altLang="zh-TW" sz="1400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ea typeface="新細明體" panose="02020500000000000000" pitchFamily="18" charset="-120"/>
              </a:rPr>
              <a:t>Http Sessions have expiration time</a:t>
            </a:r>
          </a:p>
          <a:p>
            <a:pPr>
              <a:lnSpc>
                <a:spcPct val="90000"/>
              </a:lnSpc>
            </a:pPr>
            <a:endParaRPr lang="en-US" altLang="zh-TW" sz="2400" dirty="0" smtClean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ea typeface="新細明體" panose="02020500000000000000" pitchFamily="18" charset="-120"/>
              </a:rPr>
              <a:t>The Server reserves space for each session and clients can save data per session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 smtClean="0">
                <a:ea typeface="新細明體" panose="02020500000000000000" pitchFamily="18" charset="-120"/>
              </a:rPr>
              <a:t>Typical example – User is put into HTTP session after successful login</a:t>
            </a:r>
          </a:p>
          <a:p>
            <a:pPr>
              <a:lnSpc>
                <a:spcPct val="90000"/>
              </a:lnSpc>
            </a:pPr>
            <a:endParaRPr lang="en-US" altLang="zh-TW" sz="2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080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2843</Words>
  <Application>Microsoft Office PowerPoint</Application>
  <PresentationFormat>Custom</PresentationFormat>
  <Paragraphs>538</Paragraphs>
  <Slides>49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3" baseType="lpstr">
      <vt:lpstr>Arial Unicode MS</vt:lpstr>
      <vt:lpstr>Lucida Grande</vt:lpstr>
      <vt:lpstr>新細明體</vt:lpstr>
      <vt:lpstr>Arial</vt:lpstr>
      <vt:lpstr>Calibri</vt:lpstr>
      <vt:lpstr>Californian FB</vt:lpstr>
      <vt:lpstr>Cambria</vt:lpstr>
      <vt:lpstr>Consolas</vt:lpstr>
      <vt:lpstr>Courier New</vt:lpstr>
      <vt:lpstr>Helvetica</vt:lpstr>
      <vt:lpstr>Times New Roman</vt:lpstr>
      <vt:lpstr>Wingdings</vt:lpstr>
      <vt:lpstr>Wingdings 2</vt:lpstr>
      <vt:lpstr>SoftUni 16x9</vt:lpstr>
      <vt:lpstr>Java EE Basics</vt:lpstr>
      <vt:lpstr>Web Servers</vt:lpstr>
      <vt:lpstr>Web Content</vt:lpstr>
      <vt:lpstr>How Clients and Servers Use URLs</vt:lpstr>
      <vt:lpstr>Request Methods</vt:lpstr>
      <vt:lpstr>Request Methods</vt:lpstr>
      <vt:lpstr>Request Methods</vt:lpstr>
      <vt:lpstr>Session</vt:lpstr>
      <vt:lpstr>How Session Works?</vt:lpstr>
      <vt:lpstr>AJAX</vt:lpstr>
      <vt:lpstr>SERVLET FILTER</vt:lpstr>
      <vt:lpstr>MVC</vt:lpstr>
      <vt:lpstr>JSF</vt:lpstr>
      <vt:lpstr>JSF History</vt:lpstr>
      <vt:lpstr>Advantages</vt:lpstr>
      <vt:lpstr>advantages</vt:lpstr>
      <vt:lpstr>Structure</vt:lpstr>
      <vt:lpstr>Component rendering model</vt:lpstr>
      <vt:lpstr>Component rendering model</vt:lpstr>
      <vt:lpstr>Component rendering model Example</vt:lpstr>
      <vt:lpstr>CONVERSION MODEL</vt:lpstr>
      <vt:lpstr>EVENT AND LISTENER MODEL</vt:lpstr>
      <vt:lpstr>EVENT AND LISTENER MODEL -  APPLICATION EVENTS</vt:lpstr>
      <vt:lpstr>EVENT AND LISTENER MODEL -  APPLICATION EVENTS</vt:lpstr>
      <vt:lpstr>EVENT AND LISTENER MODEL -  SYSTEM EVENTS</vt:lpstr>
      <vt:lpstr>EVENT AND LISTENER MODEL -  DATA-MODEL EVENT</vt:lpstr>
      <vt:lpstr>VALIDATION MODEL</vt:lpstr>
      <vt:lpstr>NAVIGATION MODEL</vt:lpstr>
      <vt:lpstr>JSF managed (backing) beans</vt:lpstr>
      <vt:lpstr>backing (managed) beans</vt:lpstr>
      <vt:lpstr>backing (managed) beans</vt:lpstr>
      <vt:lpstr>JSF managed (backing) beans</vt:lpstr>
      <vt:lpstr>JSF – life cycle</vt:lpstr>
      <vt:lpstr>JSF life cycle</vt:lpstr>
      <vt:lpstr>Internationalization</vt:lpstr>
      <vt:lpstr>INTERNATIONALIZATION</vt:lpstr>
      <vt:lpstr>INTERNATIONALIZATION</vt:lpstr>
      <vt:lpstr>INTERNATIONALIZATION</vt:lpstr>
      <vt:lpstr>Facelets</vt:lpstr>
      <vt:lpstr>Facelets</vt:lpstr>
      <vt:lpstr>Facelets</vt:lpstr>
      <vt:lpstr>JSF 2 – What is new</vt:lpstr>
      <vt:lpstr>PowerPoint Presentation</vt:lpstr>
      <vt:lpstr>Primefaces –popular components</vt:lpstr>
      <vt:lpstr>JSF application step by step</vt:lpstr>
      <vt:lpstr>JSF application step by step</vt:lpstr>
      <vt:lpstr>JSF application step by step</vt:lpstr>
      <vt:lpstr>JSF application step by step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</dc:title>
  <dc:subject>HTML, CSS and JavaScript Course</dc:subject>
  <dc:creator/>
  <cp:keywords>Java, variables, methods, loops, objects, classes, arrays, collections, sets, maps, programming, course, SoftUni, Software University</cp:keywords>
  <dc:description>https://softuni.bg/courses/software-technologies</dc:description>
  <cp:lastModifiedBy/>
  <cp:revision>1</cp:revision>
  <dcterms:created xsi:type="dcterms:W3CDTF">2014-01-02T17:00:34Z</dcterms:created>
  <dcterms:modified xsi:type="dcterms:W3CDTF">2016-10-03T15:33:29Z</dcterms:modified>
  <cp:category>Java, back-end, computer programming,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