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  <p:sldMasterId id="2147483704" r:id="rId7"/>
  </p:sldMasterIdLst>
  <p:notesMasterIdLst>
    <p:notesMasterId r:id="rId37"/>
  </p:notesMasterIdLst>
  <p:handoutMasterIdLst>
    <p:handoutMasterId r:id="rId38"/>
  </p:handoutMasterIdLst>
  <p:sldIdLst>
    <p:sldId id="524" r:id="rId8"/>
    <p:sldId id="525" r:id="rId9"/>
    <p:sldId id="460" r:id="rId10"/>
    <p:sldId id="529" r:id="rId11"/>
    <p:sldId id="530" r:id="rId12"/>
    <p:sldId id="531" r:id="rId13"/>
    <p:sldId id="532" r:id="rId14"/>
    <p:sldId id="533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26" r:id="rId33"/>
    <p:sldId id="534" r:id="rId34"/>
    <p:sldId id="528" r:id="rId35"/>
    <p:sldId id="52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4"/>
            <p14:sldId id="525"/>
            <p14:sldId id="460"/>
          </p14:sldIdLst>
        </p14:section>
        <p14:section name="Bootstrapping" id="{4C6CD7CE-4C5C-4256-BE95-6EC46516E444}">
          <p14:sldIdLst>
            <p14:sldId id="529"/>
            <p14:sldId id="530"/>
            <p14:sldId id="531"/>
            <p14:sldId id="532"/>
            <p14:sldId id="533"/>
          </p14:sldIdLst>
        </p14:section>
        <p14:section name="The NgModule" id="{B3AC8697-1CE3-43D5-8824-BDA46052D165}">
          <p14:sldIdLst>
            <p14:sldId id="535"/>
            <p14:sldId id="536"/>
            <p14:sldId id="537"/>
            <p14:sldId id="538"/>
            <p14:sldId id="539"/>
          </p14:sldIdLst>
        </p14:section>
        <p14:section name="Routing Overview" id="{AB2A7444-39CB-4EE9-86F1-0C5F1A941F03}">
          <p14:sldIdLst>
            <p14:sldId id="540"/>
            <p14:sldId id="541"/>
            <p14:sldId id="542"/>
          </p14:sldIdLst>
        </p14:section>
        <p14:section name="Routing &amp; Navigation" id="{56370D16-44AC-4B7D-8C8A-6200CB7A47AE}">
          <p14:sldIdLst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Summary" id="{1888D697-2B49-43A6-BDC2-719250E583B8}">
          <p14:sldIdLst>
            <p14:sldId id="526"/>
            <p14:sldId id="534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5400" autoAdjust="0"/>
  </p:normalViewPr>
  <p:slideViewPr>
    <p:cSldViewPr>
      <p:cViewPr varScale="1">
        <p:scale>
          <a:sx n="66" d="100"/>
          <a:sy n="66" d="100"/>
        </p:scale>
        <p:origin x="22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2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1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9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482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641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0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9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3091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58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1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040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3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110963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3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7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98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57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00633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34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3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68935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8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501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32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56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61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42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977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fire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rou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Modules and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SPA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9797" y="3650611"/>
            <a:ext cx="1348447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Modules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Routing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307" y="3351101"/>
            <a:ext cx="2400247" cy="2592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41" y="4583300"/>
            <a:ext cx="1770170" cy="17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NgModules</a:t>
            </a:r>
            <a:r>
              <a:rPr lang="en-US" dirty="0"/>
              <a:t> </a:t>
            </a:r>
            <a:r>
              <a:rPr lang="en-US" dirty="0" smtClean="0"/>
              <a:t>help </a:t>
            </a:r>
            <a:r>
              <a:rPr lang="en-US" dirty="0" smtClean="0">
                <a:solidFill>
                  <a:schemeClr val="accent1"/>
                </a:solidFill>
              </a:rPr>
              <a:t>organize</a:t>
            </a:r>
            <a:r>
              <a:rPr lang="en-US" dirty="0" smtClean="0"/>
              <a:t> an application into cohesive </a:t>
            </a:r>
            <a:r>
              <a:rPr lang="en-US" dirty="0" smtClean="0">
                <a:solidFill>
                  <a:schemeClr val="accent1"/>
                </a:solidFill>
              </a:rPr>
              <a:t>blocks of </a:t>
            </a:r>
            <a:r>
              <a:rPr lang="en-US" dirty="0" smtClean="0"/>
              <a:t>functionality.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An </a:t>
            </a:r>
            <a:r>
              <a:rPr lang="en-US" dirty="0" err="1" smtClean="0"/>
              <a:t>NgModule</a:t>
            </a:r>
            <a:r>
              <a:rPr lang="en-US" dirty="0" smtClean="0"/>
              <a:t> is a class </a:t>
            </a:r>
            <a:r>
              <a:rPr lang="en-US" dirty="0" smtClean="0">
                <a:solidFill>
                  <a:schemeClr val="accent1"/>
                </a:solidFill>
              </a:rPr>
              <a:t>decorated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Many Angular </a:t>
            </a:r>
            <a:r>
              <a:rPr lang="en-US" dirty="0" smtClean="0">
                <a:solidFill>
                  <a:schemeClr val="accent1"/>
                </a:solidFill>
              </a:rPr>
              <a:t>libraries </a:t>
            </a:r>
            <a:r>
              <a:rPr lang="en-US" dirty="0" smtClean="0"/>
              <a:t>are </a:t>
            </a:r>
            <a:r>
              <a:rPr lang="en-US" dirty="0" err="1" smtClean="0"/>
              <a:t>NgModules</a:t>
            </a:r>
            <a:endParaRPr lang="en-US" dirty="0" smtClean="0"/>
          </a:p>
          <a:p>
            <a:pPr lvl="1"/>
            <a:r>
              <a:rPr lang="en-US" dirty="0" err="1" smtClean="0"/>
              <a:t>FormsModule</a:t>
            </a:r>
            <a:r>
              <a:rPr lang="en-US" dirty="0" smtClean="0"/>
              <a:t>, </a:t>
            </a:r>
            <a:r>
              <a:rPr lang="en-US" dirty="0" err="1" smtClean="0"/>
              <a:t>HttpClientModule</a:t>
            </a:r>
            <a:r>
              <a:rPr lang="en-US" dirty="0" smtClean="0"/>
              <a:t>, </a:t>
            </a:r>
            <a:r>
              <a:rPr lang="en-US" dirty="0" err="1" smtClean="0"/>
              <a:t>RouterModule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 smtClean="0">
                <a:solidFill>
                  <a:schemeClr val="accent1"/>
                </a:solidFill>
              </a:rPr>
              <a:t>third-party</a:t>
            </a:r>
            <a:r>
              <a:rPr lang="en-US" dirty="0" smtClean="0"/>
              <a:t> libraries are available as </a:t>
            </a:r>
            <a:r>
              <a:rPr lang="en-US" dirty="0" err="1" smtClean="0"/>
              <a:t>NgModules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Material Design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Ionic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Angular Fire</a:t>
            </a:r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119384"/>
            <a:ext cx="929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</p:txBody>
      </p:sp>
    </p:spTree>
    <p:extLst>
      <p:ext uri="{BB962C8B-B14F-4D97-AF65-F5344CB8AC3E}">
        <p14:creationId xmlns:p14="http://schemas.microsoft.com/office/powerpoint/2010/main" val="42132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you own </a:t>
            </a:r>
            <a:r>
              <a:rPr lang="en-US" dirty="0" smtClean="0">
                <a:solidFill>
                  <a:schemeClr val="accent1"/>
                </a:solidFill>
              </a:rPr>
              <a:t>modules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/>
                </a:solidFill>
              </a:rPr>
              <a:t>useful</a:t>
            </a:r>
            <a:r>
              <a:rPr lang="en-US" dirty="0" smtClean="0"/>
              <a:t> when the application </a:t>
            </a:r>
            <a:r>
              <a:rPr lang="en-US" dirty="0" smtClean="0">
                <a:solidFill>
                  <a:schemeClr val="accent1"/>
                </a:solidFill>
              </a:rPr>
              <a:t>grows</a:t>
            </a:r>
          </a:p>
          <a:p>
            <a:r>
              <a:rPr lang="en-US" dirty="0" smtClean="0"/>
              <a:t>Only the 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module should contain </a:t>
            </a:r>
            <a:r>
              <a:rPr lang="en-US" dirty="0" err="1" smtClean="0">
                <a:solidFill>
                  <a:schemeClr val="accent1"/>
                </a:solidFill>
              </a:rPr>
              <a:t>BrowserModule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spcAft>
                <a:spcPts val="6000"/>
              </a:spcAft>
            </a:pPr>
            <a:r>
              <a:rPr lang="en-US" dirty="0" smtClean="0"/>
              <a:t>All custom made modules should import </a:t>
            </a:r>
            <a:r>
              <a:rPr lang="en-US" dirty="0" err="1" smtClean="0">
                <a:solidFill>
                  <a:schemeClr val="accent1"/>
                </a:solidFill>
              </a:rPr>
              <a:t>CommonModule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Custom made modules have </a:t>
            </a:r>
            <a:r>
              <a:rPr lang="en-US" dirty="0" smtClean="0">
                <a:solidFill>
                  <a:schemeClr val="accent1"/>
                </a:solidFill>
              </a:rPr>
              <a:t>exports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Components added in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1"/>
                </a:solidFill>
              </a:rPr>
              <a:t>private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smtClean="0"/>
              <a:t>This is done because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1"/>
                </a:solidFill>
              </a:rPr>
              <a:t>reusability</a:t>
            </a:r>
            <a:r>
              <a:rPr lang="en-US" dirty="0" smtClean="0"/>
              <a:t>.</a:t>
            </a:r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76600"/>
            <a:ext cx="10134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CommonModule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'@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angular/common';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Cutom</a:t>
            </a:r>
            <a:r>
              <a:rPr lang="en-US" dirty="0" smtClean="0"/>
              <a:t> Modules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447800"/>
            <a:ext cx="11125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'@angular/common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CommonModule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CustomerCreateComponent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CustomerListComponent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CustomerDetailsComponent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CustomerListComponent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CustomersService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CustomersModule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57998" y="5191363"/>
            <a:ext cx="4822825" cy="1631273"/>
          </a:xfrm>
          <a:prstGeom prst="wedgeRoundRectCallout">
            <a:avLst>
              <a:gd name="adj1" fmla="val -51104"/>
              <a:gd name="adj2" fmla="val -68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component in order to render it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Shared Module </a:t>
            </a:r>
            <a:r>
              <a:rPr lang="en-US" dirty="0"/>
              <a:t>- to contain all </a:t>
            </a:r>
            <a:r>
              <a:rPr lang="en-US" dirty="0">
                <a:solidFill>
                  <a:schemeClr val="accent1"/>
                </a:solidFill>
              </a:rPr>
              <a:t>common</a:t>
            </a:r>
            <a:r>
              <a:rPr lang="en-US" dirty="0"/>
              <a:t> </a:t>
            </a:r>
            <a:r>
              <a:rPr lang="en-US" dirty="0" smtClean="0"/>
              <a:t>components, directives and pipes used by a </a:t>
            </a:r>
            <a:r>
              <a:rPr lang="en-US" dirty="0" smtClean="0">
                <a:solidFill>
                  <a:schemeClr val="accent1"/>
                </a:solidFill>
              </a:rPr>
              <a:t>lot</a:t>
            </a:r>
            <a:r>
              <a:rPr lang="en-US" dirty="0" smtClean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Core Module </a:t>
            </a:r>
            <a:r>
              <a:rPr lang="en-US" dirty="0" smtClean="0"/>
              <a:t>– </a:t>
            </a:r>
            <a:r>
              <a:rPr lang="en-US" dirty="0"/>
              <a:t>to contain </a:t>
            </a:r>
            <a:r>
              <a:rPr lang="en-US" dirty="0">
                <a:solidFill>
                  <a:schemeClr val="accent1"/>
                </a:solidFill>
              </a:rPr>
              <a:t>singleton</a:t>
            </a:r>
            <a:r>
              <a:rPr lang="en-US" dirty="0"/>
              <a:t> services and components needed only 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r>
              <a:rPr lang="en-US" dirty="0"/>
              <a:t> in the </a:t>
            </a:r>
            <a:r>
              <a:rPr lang="en-US" dirty="0" smtClean="0"/>
              <a:t>application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Authentication Module (</a:t>
            </a:r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Login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Logout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Feature Module </a:t>
            </a:r>
            <a:r>
              <a:rPr lang="en-US" dirty="0" smtClean="0"/>
              <a:t>– to contain </a:t>
            </a:r>
            <a:r>
              <a:rPr lang="en-US" dirty="0" smtClean="0">
                <a:solidFill>
                  <a:schemeClr val="accent1"/>
                </a:solidFill>
              </a:rPr>
              <a:t>feature</a:t>
            </a:r>
            <a:r>
              <a:rPr lang="en-US" dirty="0" smtClean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More info: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https://angular.io/guide/ngmodule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Common Module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3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230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31992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Module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Routing in Angular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5557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 smtClean="0"/>
              <a:t>First add the </a:t>
            </a:r>
            <a:r>
              <a:rPr lang="en-US" dirty="0" smtClean="0">
                <a:solidFill>
                  <a:schemeClr val="accent1"/>
                </a:solidFill>
              </a:rPr>
              <a:t>base</a:t>
            </a:r>
            <a:r>
              <a:rPr lang="en-US" dirty="0" smtClean="0"/>
              <a:t> meta tag into </a:t>
            </a:r>
            <a:r>
              <a:rPr lang="en-US" dirty="0" smtClean="0">
                <a:solidFill>
                  <a:schemeClr val="accent1"/>
                </a:solidFill>
              </a:rPr>
              <a:t>the index.html </a:t>
            </a:r>
            <a:r>
              <a:rPr lang="en-US" dirty="0" smtClean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 smtClean="0"/>
              <a:t>Add a </a:t>
            </a:r>
            <a:r>
              <a:rPr lang="en-US" dirty="0" err="1" smtClean="0">
                <a:solidFill>
                  <a:schemeClr val="accent1"/>
                </a:solidFill>
              </a:rPr>
              <a:t>nav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tag so the </a:t>
            </a:r>
            <a:r>
              <a:rPr lang="en-US" dirty="0" smtClean="0">
                <a:solidFill>
                  <a:schemeClr val="accent1"/>
                </a:solidFill>
              </a:rPr>
              <a:t>user</a:t>
            </a:r>
            <a:r>
              <a:rPr lang="en-US" dirty="0" smtClean="0"/>
              <a:t> can navigate through the app</a:t>
            </a:r>
          </a:p>
          <a:p>
            <a:r>
              <a:rPr lang="en-US" dirty="0" smtClean="0"/>
              <a:t>Define the </a:t>
            </a:r>
            <a:r>
              <a:rPr lang="en-US" dirty="0" smtClean="0">
                <a:solidFill>
                  <a:schemeClr val="accent1"/>
                </a:solidFill>
              </a:rPr>
              <a:t>router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outlet</a:t>
            </a:r>
            <a:r>
              <a:rPr lang="en-US" dirty="0" smtClean="0"/>
              <a:t> where the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  <a:r>
              <a:rPr lang="en-US" dirty="0" smtClean="0"/>
              <a:t> will be </a:t>
            </a:r>
            <a:r>
              <a:rPr lang="en-US" dirty="0" smtClean="0">
                <a:solidFill>
                  <a:schemeClr val="accent1"/>
                </a:solidFill>
              </a:rPr>
              <a:t>rendered</a:t>
            </a:r>
          </a:p>
          <a:p>
            <a:pPr>
              <a:spcAft>
                <a:spcPts val="10000"/>
              </a:spcAft>
            </a:pPr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861791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865812" y="1861791"/>
            <a:ext cx="4822825" cy="677820"/>
          </a:xfrm>
          <a:prstGeom prst="wedgeRoundRectCallout">
            <a:avLst>
              <a:gd name="adj1" fmla="val -88025"/>
              <a:gd name="adj2" fmla="val -173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CLI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151468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router-outlet&gt;&lt;/router-outlet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RouterModule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Define the needed </a:t>
            </a:r>
            <a:r>
              <a:rPr lang="en-US" dirty="0" smtClean="0">
                <a:solidFill>
                  <a:schemeClr val="accent1"/>
                </a:solidFill>
              </a:rPr>
              <a:t>routes</a:t>
            </a:r>
            <a:r>
              <a:rPr lang="en-US" dirty="0" smtClean="0"/>
              <a:t> as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1277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897739"/>
            <a:ext cx="9601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routes: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'home',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'about',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AboutComponent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48994" y="5643546"/>
            <a:ext cx="4822825" cy="677820"/>
          </a:xfrm>
          <a:prstGeom prst="wedgeRoundRectCallout">
            <a:avLst>
              <a:gd name="adj1" fmla="val -108127"/>
              <a:gd name="adj2" fmla="val -105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infront!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6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Bootstrapping 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en-US" dirty="0" smtClean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Router Module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App Routes Module using the </a:t>
            </a:r>
            <a:r>
              <a:rPr lang="en-US" dirty="0" smtClean="0">
                <a:solidFill>
                  <a:schemeClr val="accent1"/>
                </a:solidFill>
              </a:rPr>
              <a:t>decorator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 Module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01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AboutComponent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forRoot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(routes)],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99012" y="2023538"/>
            <a:ext cx="4822825" cy="1154546"/>
          </a:xfrm>
          <a:prstGeom prst="wedgeRoundRectCallout">
            <a:avLst>
              <a:gd name="adj1" fmla="val -28633"/>
              <a:gd name="adj2" fmla="val 120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app routes (done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once)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1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</a:t>
            </a:r>
            <a:r>
              <a:rPr lang="en-US" dirty="0" smtClean="0">
                <a:solidFill>
                  <a:schemeClr val="accent1"/>
                </a:solidFill>
              </a:rPr>
              <a:t>import</a:t>
            </a:r>
            <a:r>
              <a:rPr lang="en-US" dirty="0" smtClean="0"/>
              <a:t> the routes module in </a:t>
            </a:r>
            <a:r>
              <a:rPr lang="en-US" dirty="0" smtClean="0">
                <a:solidFill>
                  <a:schemeClr val="accent1"/>
                </a:solidFill>
              </a:rPr>
              <a:t>app</a:t>
            </a:r>
            <a:r>
              <a:rPr lang="en-US" dirty="0" smtClean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10210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AppRoutesModule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routes.module.ts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imports: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useful to </a:t>
            </a:r>
            <a:r>
              <a:rPr lang="en-US" dirty="0" smtClean="0">
                <a:solidFill>
                  <a:schemeClr val="accent1"/>
                </a:solidFill>
              </a:rPr>
              <a:t>redirect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chemeClr val="accent1"/>
                </a:solidFill>
              </a:rPr>
              <a:t>specific</a:t>
            </a:r>
            <a:r>
              <a:rPr lang="en-US" dirty="0" smtClean="0"/>
              <a:t> path</a:t>
            </a:r>
          </a:p>
          <a:p>
            <a:pPr lvl="1"/>
            <a:r>
              <a:rPr lang="en-US" dirty="0" smtClean="0"/>
              <a:t>For example the </a:t>
            </a:r>
            <a:r>
              <a:rPr lang="en-US" dirty="0" smtClean="0">
                <a:solidFill>
                  <a:schemeClr val="accent1"/>
                </a:solidFill>
              </a:rPr>
              <a:t>default</a:t>
            </a:r>
            <a:r>
              <a:rPr lang="en-US" dirty="0" smtClean="0"/>
              <a:t> route should </a:t>
            </a:r>
            <a:r>
              <a:rPr lang="en-US" dirty="0" smtClean="0">
                <a:solidFill>
                  <a:schemeClr val="accent1"/>
                </a:solidFill>
              </a:rPr>
              <a:t>redirect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home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From a Path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667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'home', component: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'',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redirectTo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pathMatch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full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'about', component: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AboutComponent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970212" y="4844215"/>
            <a:ext cx="4822825" cy="1154546"/>
          </a:xfrm>
          <a:prstGeom prst="wedgeRoundRectCallout">
            <a:avLst>
              <a:gd name="adj1" fmla="val -78660"/>
              <a:gd name="adj2" fmla="val -83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matters!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requested </a:t>
            </a:r>
            <a:r>
              <a:rPr lang="en-US" dirty="0" smtClean="0">
                <a:solidFill>
                  <a:schemeClr val="accent1"/>
                </a:solidFill>
              </a:rPr>
              <a:t>URL</a:t>
            </a:r>
            <a:r>
              <a:rPr lang="en-US" dirty="0" smtClean="0"/>
              <a:t> doesn't </a:t>
            </a:r>
            <a:r>
              <a:rPr lang="en-US" dirty="0" smtClean="0">
                <a:solidFill>
                  <a:schemeClr val="accent1"/>
                </a:solidFill>
              </a:rPr>
              <a:t>match</a:t>
            </a:r>
            <a:r>
              <a:rPr lang="en-US" dirty="0" smtClean="0"/>
              <a:t> any paths for routes, </a:t>
            </a:r>
            <a:r>
              <a:rPr lang="en-US" dirty="0" smtClean="0">
                <a:solidFill>
                  <a:schemeClr val="accent1"/>
                </a:solidFill>
              </a:rPr>
              <a:t>show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404</a:t>
            </a:r>
            <a:r>
              <a:rPr lang="en-US" dirty="0" smtClean="0"/>
              <a:t> Not Found Page</a:t>
            </a:r>
          </a:p>
          <a:p>
            <a:pPr lvl="1"/>
            <a:r>
              <a:rPr lang="en-US" dirty="0" smtClean="0"/>
              <a:t>This is done by using a </a:t>
            </a:r>
            <a:r>
              <a:rPr lang="en-US" dirty="0" smtClean="0">
                <a:solidFill>
                  <a:schemeClr val="accent1"/>
                </a:solidFill>
              </a:rPr>
              <a:t>wildcard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accent1"/>
                </a:solidFill>
              </a:rPr>
              <a:t>**</a:t>
            </a:r>
            <a:r>
              <a:rPr lang="en-US" dirty="0" smtClean="0"/>
              <a:t>'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Wildcards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528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component: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PageNotFoundComponent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Picture 6" descr="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93812" y="4615149"/>
            <a:ext cx="1993187" cy="199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oss, dialog, err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56612" y="4803829"/>
            <a:ext cx="1476301" cy="14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miss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36" y="4541270"/>
            <a:ext cx="1963534" cy="196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To take a </a:t>
            </a:r>
            <a:r>
              <a:rPr lang="en-US" dirty="0" smtClean="0">
                <a:solidFill>
                  <a:schemeClr val="accent1"/>
                </a:solidFill>
              </a:rPr>
              <a:t>parameter</a:t>
            </a:r>
            <a:r>
              <a:rPr lang="en-US" dirty="0" smtClean="0"/>
              <a:t> from the </a:t>
            </a:r>
            <a:r>
              <a:rPr lang="en-US" dirty="0" smtClean="0">
                <a:solidFill>
                  <a:schemeClr val="accent1"/>
                </a:solidFill>
              </a:rPr>
              <a:t>url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After that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Activated Route in the Component and </a:t>
            </a:r>
            <a:r>
              <a:rPr lang="en-US" dirty="0" smtClean="0">
                <a:solidFill>
                  <a:schemeClr val="accent1"/>
                </a:solidFill>
              </a:rPr>
              <a:t>extract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id</a:t>
            </a:r>
          </a:p>
          <a:p>
            <a:pPr>
              <a:spcAft>
                <a:spcPts val="600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125" y="182880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courses/: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CourseDetailsComponent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125" y="3810000"/>
            <a:ext cx="1122088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paramsId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private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 :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paramsId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snapshot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params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['id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']; }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Children routes</a:t>
            </a:r>
          </a:p>
          <a:p>
            <a:r>
              <a:rPr lang="en-US" dirty="0" smtClean="0"/>
              <a:t>Secondary routes</a:t>
            </a:r>
          </a:p>
          <a:p>
            <a:r>
              <a:rPr lang="en-US" dirty="0" smtClean="0"/>
              <a:t>Guards</a:t>
            </a:r>
          </a:p>
          <a:p>
            <a:pPr lvl="1"/>
            <a:r>
              <a:rPr lang="en-US" dirty="0" smtClean="0"/>
              <a:t>Handle </a:t>
            </a:r>
            <a:r>
              <a:rPr lang="en-US" dirty="0" smtClean="0">
                <a:solidFill>
                  <a:schemeClr val="accent1"/>
                </a:solidFill>
              </a:rPr>
              <a:t>unauthorized</a:t>
            </a:r>
            <a:r>
              <a:rPr lang="en-US" dirty="0" smtClean="0"/>
              <a:t> requests</a:t>
            </a:r>
          </a:p>
          <a:p>
            <a:r>
              <a:rPr lang="en-US" dirty="0" smtClean="0"/>
              <a:t>Lazy Loading </a:t>
            </a:r>
            <a:r>
              <a:rPr lang="en-US" dirty="0"/>
              <a:t>and more: </a:t>
            </a:r>
            <a:r>
              <a:rPr lang="en-US" dirty="0">
                <a:hlinkClick r:id="rId2"/>
              </a:rPr>
              <a:t>https://angular.io/guide/router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Additional </a:t>
            </a:r>
            <a:r>
              <a:rPr lang="en-US" dirty="0" smtClean="0"/>
              <a:t>Functionality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67557"/>
            <a:ext cx="1135169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hildren: [ { path: '/create', component: </a:t>
            </a:r>
            <a:r>
              <a:rPr lang="en-US" sz="2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CreateComponent</a:t>
            </a:r>
            <a:r>
              <a:rPr lang="en-US" sz="26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Every Angular </a:t>
            </a:r>
            <a:r>
              <a:rPr lang="en-US" sz="3200" dirty="0" smtClean="0">
                <a:solidFill>
                  <a:schemeClr val="accent1"/>
                </a:solidFill>
              </a:rPr>
              <a:t>application</a:t>
            </a:r>
            <a:r>
              <a:rPr lang="en-US" sz="3200" dirty="0" smtClean="0"/>
              <a:t> has a </a:t>
            </a:r>
            <a:r>
              <a:rPr lang="en-US" sz="3200" dirty="0" smtClean="0">
                <a:solidFill>
                  <a:schemeClr val="accent1"/>
                </a:solidFill>
              </a:rPr>
              <a:t>root</a:t>
            </a:r>
            <a:r>
              <a:rPr lang="en-US" sz="3200" dirty="0" smtClean="0"/>
              <a:t> module</a:t>
            </a:r>
            <a:endParaRPr lang="en-US" sz="3200" dirty="0"/>
          </a:p>
          <a:p>
            <a:pPr>
              <a:spcAft>
                <a:spcPts val="6000"/>
              </a:spcAft>
            </a:pPr>
            <a:r>
              <a:rPr lang="en-US" sz="3200" dirty="0" err="1"/>
              <a:t>NgModules</a:t>
            </a:r>
            <a:r>
              <a:rPr lang="en-US" sz="3200" dirty="0"/>
              <a:t> help </a:t>
            </a:r>
            <a:r>
              <a:rPr lang="en-US" sz="3200" dirty="0">
                <a:solidFill>
                  <a:schemeClr val="accent1"/>
                </a:solidFill>
              </a:rPr>
              <a:t>organize</a:t>
            </a:r>
            <a:r>
              <a:rPr lang="en-US" sz="3200" dirty="0"/>
              <a:t> an </a:t>
            </a:r>
            <a:r>
              <a:rPr lang="en-US" sz="3200" dirty="0" smtClean="0"/>
              <a:t>application</a:t>
            </a:r>
            <a:endParaRPr lang="en-US" sz="3200" dirty="0"/>
          </a:p>
          <a:p>
            <a:r>
              <a:rPr lang="en-US" sz="3200" dirty="0" smtClean="0"/>
              <a:t>Routing allows </a:t>
            </a:r>
            <a:r>
              <a:rPr lang="en-US" sz="3200" dirty="0" smtClean="0">
                <a:solidFill>
                  <a:schemeClr val="accent1"/>
                </a:solidFill>
              </a:rPr>
              <a:t>navigation</a:t>
            </a:r>
            <a:r>
              <a:rPr lang="en-US" sz="3200" dirty="0" smtClean="0"/>
              <a:t> without </a:t>
            </a:r>
            <a:r>
              <a:rPr lang="en-US" sz="3200" dirty="0" smtClean="0">
                <a:solidFill>
                  <a:schemeClr val="accent1"/>
                </a:solidFill>
              </a:rPr>
              <a:t>reloading</a:t>
            </a:r>
            <a:r>
              <a:rPr lang="en-US" sz="3200" dirty="0" smtClean="0"/>
              <a:t> the page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1"/>
                </a:solidFill>
              </a:rPr>
              <a:t>Router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Module</a:t>
            </a:r>
            <a:r>
              <a:rPr lang="en-US" sz="3200" dirty="0" smtClean="0"/>
              <a:t> in Angular is a </a:t>
            </a:r>
            <a:r>
              <a:rPr lang="en-US" sz="3200" dirty="0" smtClean="0">
                <a:solidFill>
                  <a:schemeClr val="accent1"/>
                </a:solidFill>
              </a:rPr>
              <a:t>powerful</a:t>
            </a:r>
            <a:r>
              <a:rPr lang="en-US" sz="3200" dirty="0" smtClean="0"/>
              <a:t> tool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supports </a:t>
            </a:r>
            <a:r>
              <a:rPr lang="en-US" sz="3000" dirty="0" smtClean="0">
                <a:solidFill>
                  <a:schemeClr val="accent1"/>
                </a:solidFill>
              </a:rPr>
              <a:t>Basic</a:t>
            </a:r>
            <a:r>
              <a:rPr lang="en-US" sz="3000" dirty="0" smtClean="0"/>
              <a:t> Routing, Routing with </a:t>
            </a:r>
            <a:r>
              <a:rPr lang="en-US" sz="3000" dirty="0" smtClean="0">
                <a:solidFill>
                  <a:schemeClr val="accent1"/>
                </a:solidFill>
              </a:rPr>
              <a:t>parameters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1"/>
                </a:solidFill>
              </a:rPr>
              <a:t>Child</a:t>
            </a:r>
            <a:r>
              <a:rPr lang="en-US" sz="3000" dirty="0" smtClean="0"/>
              <a:t> Routes, Route </a:t>
            </a:r>
            <a:r>
              <a:rPr lang="en-US" sz="3000" dirty="0" smtClean="0">
                <a:solidFill>
                  <a:schemeClr val="accent1"/>
                </a:solidFill>
              </a:rPr>
              <a:t>Guards</a:t>
            </a:r>
            <a:r>
              <a:rPr lang="en-US" sz="3000" dirty="0" smtClean="0"/>
              <a:t> and more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593922"/>
            <a:ext cx="731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72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the application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8021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</a:t>
            </a:r>
            <a:r>
              <a:rPr lang="en-US" dirty="0" smtClean="0">
                <a:solidFill>
                  <a:schemeClr val="accent1"/>
                </a:solidFill>
              </a:rPr>
              <a:t>describes</a:t>
            </a:r>
            <a:r>
              <a:rPr lang="en-US" dirty="0" smtClean="0"/>
              <a:t> how the application parts </a:t>
            </a:r>
            <a:r>
              <a:rPr lang="en-US" dirty="0" smtClean="0">
                <a:solidFill>
                  <a:schemeClr val="accent1"/>
                </a:solidFill>
              </a:rPr>
              <a:t>fit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Every application has at least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err="1" smtClean="0"/>
              <a:t>NgModule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module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It is used to </a:t>
            </a:r>
            <a:r>
              <a:rPr lang="en-US" dirty="0" smtClean="0">
                <a:solidFill>
                  <a:schemeClr val="accent1"/>
                </a:solidFill>
              </a:rPr>
              <a:t>bootstrap</a:t>
            </a:r>
            <a:r>
              <a:rPr lang="en-US" dirty="0" smtClean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Usually it is called </a:t>
            </a:r>
            <a:r>
              <a:rPr lang="en-US" dirty="0" err="1" smtClean="0">
                <a:solidFill>
                  <a:schemeClr val="accent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but it is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necessary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822" y="118509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18412" y="2438400"/>
            <a:ext cx="3527425" cy="2107999"/>
          </a:xfrm>
          <a:prstGeom prst="wedgeRoundRectCallout">
            <a:avLst>
              <a:gd name="adj1" fmla="val -192084"/>
              <a:gd name="adj2" fmla="val -32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@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tells Angular how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app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8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declarables</a:t>
            </a:r>
            <a:r>
              <a:rPr lang="en-US" dirty="0" smtClean="0"/>
              <a:t> 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Only @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/>
              <a:t> classes – integrated (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BrowserModule</a:t>
            </a:r>
            <a:r>
              <a:rPr lang="en-US" dirty="0" smtClean="0"/>
              <a:t>) or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providers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 providers and </a:t>
            </a:r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 them into components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root</a:t>
            </a:r>
            <a:r>
              <a:rPr lang="en-US" dirty="0"/>
              <a:t> component – used to </a:t>
            </a:r>
            <a:r>
              <a:rPr lang="en-US" dirty="0">
                <a:solidFill>
                  <a:schemeClr val="accent1"/>
                </a:solidFill>
              </a:rPr>
              <a:t>launch</a:t>
            </a:r>
            <a:r>
              <a:rPr lang="en-US" dirty="0"/>
              <a:t> the </a:t>
            </a:r>
            <a:r>
              <a:rPr lang="en-US" dirty="0" smtClean="0"/>
              <a:t>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 (2)</a:t>
            </a:r>
            <a:endParaRPr lang="bg-BG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60412" y="4423430"/>
            <a:ext cx="4822825" cy="2107999"/>
          </a:xfrm>
          <a:prstGeom prst="wedgeRoundRectCallout">
            <a:avLst>
              <a:gd name="adj1" fmla="val 42781"/>
              <a:gd name="adj2" fmla="val -79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 Inserting a </a:t>
            </a:r>
            <a:r>
              <a:rPr lang="en-US" sz="2800" dirty="0">
                <a:solidFill>
                  <a:schemeClr val="accent1"/>
                </a:solidFill>
              </a:rPr>
              <a:t>bootstrapped</a:t>
            </a:r>
            <a:r>
              <a:rPr lang="en-US" sz="2800" dirty="0"/>
              <a:t> component usually </a:t>
            </a:r>
            <a:r>
              <a:rPr lang="en-US" sz="2800" dirty="0">
                <a:solidFill>
                  <a:schemeClr val="accent1"/>
                </a:solidFill>
              </a:rPr>
              <a:t>triggers</a:t>
            </a:r>
            <a:r>
              <a:rPr lang="en-US" sz="2800" dirty="0"/>
              <a:t> a </a:t>
            </a:r>
            <a:r>
              <a:rPr lang="en-US" sz="2800" dirty="0">
                <a:solidFill>
                  <a:schemeClr val="accent1"/>
                </a:solidFill>
              </a:rPr>
              <a:t>cascade</a:t>
            </a:r>
            <a:r>
              <a:rPr lang="en-US" sz="2800" dirty="0"/>
              <a:t> of component creation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bg-BG" dirty="0"/>
          </a:p>
        </p:txBody>
      </p:sp>
      <p:pic>
        <p:nvPicPr>
          <p:cNvPr id="4" name="Picture 4" descr="C:\Documents\Courses\OOP\OOP Images\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8012" y="1905000"/>
            <a:ext cx="325568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5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1128</Words>
  <Application>Microsoft Office PowerPoint</Application>
  <PresentationFormat>Custom</PresentationFormat>
  <Paragraphs>242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5_SoftUni 16x9</vt:lpstr>
      <vt:lpstr>Modules and Routing</vt:lpstr>
      <vt:lpstr>Table of Contents</vt:lpstr>
      <vt:lpstr>Have a Question?</vt:lpstr>
      <vt:lpstr>Bootstrapping</vt:lpstr>
      <vt:lpstr>Bootstrapping An Application</vt:lpstr>
      <vt:lpstr>The Initial Module</vt:lpstr>
      <vt:lpstr>Initial Module Properties</vt:lpstr>
      <vt:lpstr>Initial Module Properties (2)</vt:lpstr>
      <vt:lpstr>The NgModule</vt:lpstr>
      <vt:lpstr>Angular Modules Overview</vt:lpstr>
      <vt:lpstr>Creating Custom Modules</vt:lpstr>
      <vt:lpstr>Creating Cutom Modules (2)</vt:lpstr>
      <vt:lpstr>Suggested Common Module</vt:lpstr>
      <vt:lpstr>Routing Overview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 (2)</vt:lpstr>
      <vt:lpstr>Create Routes Module (3)</vt:lpstr>
      <vt:lpstr>Redirecting From a Path</vt:lpstr>
      <vt:lpstr>Using Wildcards</vt:lpstr>
      <vt:lpstr>Route Parameters</vt:lpstr>
      <vt:lpstr>Router Additional Functionality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Routing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2017-11-30T06:36:03Z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