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4"/>
  </p:notesMasterIdLst>
  <p:handoutMasterIdLst>
    <p:handoutMasterId r:id="rId25"/>
  </p:handoutMasterIdLst>
  <p:sldIdLst>
    <p:sldId id="274" r:id="rId3"/>
    <p:sldId id="276" r:id="rId4"/>
    <p:sldId id="551" r:id="rId5"/>
    <p:sldId id="543" r:id="rId6"/>
    <p:sldId id="519" r:id="rId7"/>
    <p:sldId id="552" r:id="rId8"/>
    <p:sldId id="554" r:id="rId9"/>
    <p:sldId id="553" r:id="rId10"/>
    <p:sldId id="564" r:id="rId11"/>
    <p:sldId id="556" r:id="rId12"/>
    <p:sldId id="565" r:id="rId13"/>
    <p:sldId id="558" r:id="rId14"/>
    <p:sldId id="559" r:id="rId15"/>
    <p:sldId id="560" r:id="rId16"/>
    <p:sldId id="561" r:id="rId17"/>
    <p:sldId id="562" r:id="rId18"/>
    <p:sldId id="563" r:id="rId19"/>
    <p:sldId id="457" r:id="rId20"/>
    <p:sldId id="566" r:id="rId21"/>
    <p:sldId id="419" r:id="rId22"/>
    <p:sldId id="420"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D06E64D-76A5-454E-9796-2017EAC3F2F7}">
          <p14:sldIdLst>
            <p14:sldId id="274"/>
            <p14:sldId id="276"/>
            <p14:sldId id="551"/>
          </p14:sldIdLst>
        </p14:section>
        <p14:section name="SELECT" id="{813DF7E2-74AB-4E3A-9B46-2566DC216237}">
          <p14:sldIdLst>
            <p14:sldId id="543"/>
            <p14:sldId id="519"/>
            <p14:sldId id="552"/>
            <p14:sldId id="554"/>
            <p14:sldId id="553"/>
            <p14:sldId id="564"/>
          </p14:sldIdLst>
        </p14:section>
        <p14:section name="INSERT" id="{E091B124-099C-4C56-B59F-ECF8C553BAEE}">
          <p14:sldIdLst>
            <p14:sldId id="556"/>
            <p14:sldId id="565"/>
            <p14:sldId id="558"/>
            <p14:sldId id="559"/>
          </p14:sldIdLst>
        </p14:section>
        <p14:section name="UPDATE" id="{BD60B6E9-85E7-49E8-9F66-AE28A5DD5D66}">
          <p14:sldIdLst>
            <p14:sldId id="560"/>
            <p14:sldId id="561"/>
          </p14:sldIdLst>
        </p14:section>
        <p14:section name="DELETE" id="{84F0F435-AC7B-40A8-83A7-2F5432A7E553}">
          <p14:sldIdLst>
            <p14:sldId id="562"/>
            <p14:sldId id="563"/>
            <p14:sldId id="457"/>
            <p14:sldId id="566"/>
            <p14:sldId id="419"/>
            <p14:sldId id="420"/>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5050"/>
    <a:srgbClr val="E85C0E"/>
    <a:srgbClr val="FBEEDC"/>
    <a:srgbClr val="F0A22E"/>
    <a:srgbClr val="603A14"/>
    <a:srgbClr val="BAB398"/>
    <a:srgbClr val="ADA485"/>
    <a:srgbClr val="C6C0AA"/>
    <a:srgbClr val="66360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816" autoAdjust="0"/>
  </p:normalViewPr>
  <p:slideViewPr>
    <p:cSldViewPr>
      <p:cViewPr varScale="1">
        <p:scale>
          <a:sx n="51" d="100"/>
          <a:sy n="51" d="100"/>
        </p:scale>
        <p:origin x="1084" y="48"/>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27/09</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27/09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Sequences create</a:t>
            </a:r>
            <a:r>
              <a:rPr lang="en-US" baseline="0" dirty="0"/>
              <a:t> unique identifiers which can be used when a table is created in order to guarantee distinct values for primary keys. We can use IDENTIY for SQL Server and AUTO_INCREMENT for MySQL.</a:t>
            </a:r>
          </a:p>
          <a:p>
            <a:r>
              <a:rPr lang="en-US" baseline="0" dirty="0"/>
              <a:t>Moreover, in SQL Server we can create an object called sequence:</a:t>
            </a:r>
          </a:p>
          <a:p>
            <a:r>
              <a:rPr lang="en-US" sz="1600" kern="1200" dirty="0">
                <a:solidFill>
                  <a:schemeClr val="tx1"/>
                </a:solidFill>
                <a:latin typeface="+mn-lt"/>
                <a:ea typeface="+mn-ea"/>
                <a:cs typeface="+mn-cs"/>
              </a:rPr>
              <a:t>CREATE SEQUENCE </a:t>
            </a:r>
            <a:r>
              <a:rPr lang="en-US" sz="1600" kern="1200" dirty="0" err="1">
                <a:solidFill>
                  <a:schemeClr val="tx1"/>
                </a:solidFill>
                <a:latin typeface="+mn-lt"/>
                <a:ea typeface="+mn-ea"/>
                <a:cs typeface="+mn-cs"/>
              </a:rPr>
              <a:t>SEQ_Customers_CustomerID</a:t>
            </a:r>
            <a:r>
              <a:rPr lang="en-US" sz="1600" kern="1200" dirty="0">
                <a:solidFill>
                  <a:schemeClr val="tx1"/>
                </a:solidFill>
                <a:latin typeface="+mn-lt"/>
                <a:ea typeface="+mn-ea"/>
                <a:cs typeface="+mn-cs"/>
              </a:rPr>
              <a:t> </a:t>
            </a:r>
            <a:br>
              <a:rPr lang="en-US" sz="1600" kern="1200" dirty="0">
                <a:solidFill>
                  <a:schemeClr val="tx1"/>
                </a:solidFill>
                <a:latin typeface="+mn-lt"/>
                <a:ea typeface="+mn-ea"/>
                <a:cs typeface="+mn-cs"/>
              </a:rPr>
            </a:br>
            <a:r>
              <a:rPr lang="en-US" sz="1600" kern="1200" dirty="0">
                <a:solidFill>
                  <a:schemeClr val="tx1"/>
                </a:solidFill>
                <a:latin typeface="+mn-lt"/>
                <a:ea typeface="+mn-ea"/>
                <a:cs typeface="+mn-cs"/>
              </a:rPr>
              <a:t>AS INT</a:t>
            </a:r>
          </a:p>
          <a:p>
            <a:r>
              <a:rPr lang="en-US" sz="1600" kern="1200" dirty="0">
                <a:solidFill>
                  <a:schemeClr val="tx1"/>
                </a:solidFill>
                <a:latin typeface="+mn-lt"/>
                <a:ea typeface="+mn-ea"/>
                <a:cs typeface="+mn-cs"/>
              </a:rPr>
              <a:t>START WITH 1</a:t>
            </a:r>
          </a:p>
          <a:p>
            <a:r>
              <a:rPr lang="en-US" sz="1600" kern="1200" dirty="0">
                <a:solidFill>
                  <a:schemeClr val="tx1"/>
                </a:solidFill>
                <a:latin typeface="+mn-lt"/>
                <a:ea typeface="+mn-ea"/>
                <a:cs typeface="+mn-cs"/>
              </a:rPr>
              <a:t>INCREMENT BY 1</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3512803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a:t>
            </a:r>
            <a:r>
              <a:rPr lang="en-US" baseline="0" dirty="0"/>
              <a:t> statements are used to change an existing data. The syntax is straight forward for both SQL Server and MySQL:</a:t>
            </a:r>
            <a:br>
              <a:rPr lang="en-US" baseline="0" dirty="0"/>
            </a:br>
            <a:r>
              <a:rPr lang="en-US" sz="1600" b="1" kern="1200" dirty="0">
                <a:solidFill>
                  <a:schemeClr val="tx1"/>
                </a:solidFill>
                <a:latin typeface="+mn-lt"/>
                <a:ea typeface="+mn-ea"/>
                <a:cs typeface="+mn-cs"/>
              </a:rPr>
              <a:t>UPDATE</a:t>
            </a:r>
            <a:r>
              <a:rPr lang="en-US" sz="1600" kern="1200" dirty="0">
                <a:solidFill>
                  <a:schemeClr val="tx1"/>
                </a:solidFill>
                <a:latin typeface="+mn-lt"/>
                <a:ea typeface="+mn-ea"/>
                <a:cs typeface="+mn-cs"/>
              </a:rPr>
              <a:t> Customers</a:t>
            </a:r>
          </a:p>
          <a:p>
            <a:r>
              <a:rPr lang="en-US" sz="1600" kern="1200" dirty="0">
                <a:solidFill>
                  <a:schemeClr val="tx1"/>
                </a:solidFill>
                <a:latin typeface="+mn-lt"/>
                <a:ea typeface="+mn-ea"/>
                <a:cs typeface="+mn-cs"/>
              </a:rPr>
              <a:t>       </a:t>
            </a:r>
            <a:r>
              <a:rPr lang="en-US" sz="1600" b="1" kern="1200" dirty="0">
                <a:solidFill>
                  <a:schemeClr val="tx1"/>
                </a:solidFill>
                <a:latin typeface="+mn-lt"/>
                <a:ea typeface="+mn-ea"/>
                <a:cs typeface="+mn-cs"/>
              </a:rPr>
              <a:t>SET</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FirstName</a:t>
            </a:r>
            <a:r>
              <a:rPr lang="en-US" sz="1600" kern="1200" dirty="0">
                <a:solidFill>
                  <a:schemeClr val="tx1"/>
                </a:solidFill>
                <a:latin typeface="+mn-lt"/>
                <a:ea typeface="+mn-ea"/>
                <a:cs typeface="+mn-cs"/>
              </a:rPr>
              <a:t> = 'Daniel',</a:t>
            </a:r>
          </a:p>
          <a:p>
            <a:r>
              <a:rPr lang="en-US" sz="1600" kern="1200" dirty="0">
                <a:solidFill>
                  <a:schemeClr val="tx1"/>
                </a:solidFill>
                <a:latin typeface="+mn-lt"/>
                <a:ea typeface="+mn-ea"/>
                <a:cs typeface="+mn-cs"/>
              </a:rPr>
              <a:t>              Birthdate = '1985-10-30',</a:t>
            </a:r>
          </a:p>
          <a:p>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CityID</a:t>
            </a:r>
            <a:r>
              <a:rPr lang="en-US" sz="1600" kern="1200" dirty="0">
                <a:solidFill>
                  <a:schemeClr val="tx1"/>
                </a:solidFill>
                <a:latin typeface="+mn-lt"/>
                <a:ea typeface="+mn-ea"/>
                <a:cs typeface="+mn-cs"/>
              </a:rPr>
              <a:t> = 102</a:t>
            </a:r>
          </a:p>
          <a:p>
            <a:r>
              <a:rPr lang="en-US" sz="1600" b="1" kern="1200" dirty="0">
                <a:solidFill>
                  <a:schemeClr val="tx1"/>
                </a:solidFill>
                <a:latin typeface="+mn-lt"/>
                <a:ea typeface="+mn-ea"/>
                <a:cs typeface="+mn-cs"/>
              </a:rPr>
              <a:t>WHERE</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CustomerID</a:t>
            </a:r>
            <a:r>
              <a:rPr lang="en-US" sz="1600" kern="1200" dirty="0">
                <a:solidFill>
                  <a:schemeClr val="tx1"/>
                </a:solidFill>
                <a:latin typeface="+mn-lt"/>
                <a:ea typeface="+mn-ea"/>
                <a:cs typeface="+mn-cs"/>
              </a:rPr>
              <a:t> = 1</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208103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DELETE</a:t>
            </a:r>
            <a:r>
              <a:rPr lang="en-US" baseline="0" dirty="0"/>
              <a:t> statements are used to remove data records in a table. You cannot delete a table by using DELETE only the data in it. Moreover, you can specify conditions when you delete data:</a:t>
            </a:r>
            <a:br>
              <a:rPr lang="en-US" baseline="0" dirty="0"/>
            </a:br>
            <a:r>
              <a:rPr lang="en-US" sz="1600" b="1" kern="1200" dirty="0">
                <a:solidFill>
                  <a:schemeClr val="tx1"/>
                </a:solidFill>
                <a:latin typeface="+mn-lt"/>
                <a:ea typeface="+mn-ea"/>
                <a:cs typeface="+mn-cs"/>
              </a:rPr>
              <a:t>DELETE</a:t>
            </a:r>
            <a:r>
              <a:rPr lang="en-US" sz="1600" kern="1200" dirty="0">
                <a:solidFill>
                  <a:schemeClr val="tx1"/>
                </a:solidFill>
                <a:latin typeface="+mn-lt"/>
                <a:ea typeface="+mn-ea"/>
                <a:cs typeface="+mn-cs"/>
              </a:rPr>
              <a:t> </a:t>
            </a:r>
          </a:p>
          <a:p>
            <a:r>
              <a:rPr lang="en-US" sz="1600" kern="1200" dirty="0">
                <a:solidFill>
                  <a:schemeClr val="tx1"/>
                </a:solidFill>
                <a:latin typeface="+mn-lt"/>
                <a:ea typeface="+mn-ea"/>
                <a:cs typeface="+mn-cs"/>
              </a:rPr>
              <a:t>  </a:t>
            </a:r>
            <a:r>
              <a:rPr lang="en-US" sz="1600" b="1" kern="1200" dirty="0">
                <a:solidFill>
                  <a:schemeClr val="tx1"/>
                </a:solidFill>
                <a:latin typeface="+mn-lt"/>
                <a:ea typeface="+mn-ea"/>
                <a:cs typeface="+mn-cs"/>
              </a:rPr>
              <a:t>FROM</a:t>
            </a:r>
            <a:r>
              <a:rPr lang="en-US" sz="1600" kern="1200" dirty="0">
                <a:solidFill>
                  <a:schemeClr val="tx1"/>
                </a:solidFill>
                <a:latin typeface="+mn-lt"/>
                <a:ea typeface="+mn-ea"/>
                <a:cs typeface="+mn-cs"/>
              </a:rPr>
              <a:t> Customers</a:t>
            </a:r>
          </a:p>
          <a:p>
            <a:r>
              <a:rPr lang="en-US" sz="1600" b="1" kern="1200" dirty="0">
                <a:solidFill>
                  <a:schemeClr val="tx1"/>
                </a:solidFill>
                <a:latin typeface="+mn-lt"/>
                <a:ea typeface="+mn-ea"/>
                <a:cs typeface="+mn-cs"/>
              </a:rPr>
              <a:t>WHERE</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CustomerID</a:t>
            </a:r>
            <a:r>
              <a:rPr lang="en-US" sz="1600" kern="1200" dirty="0">
                <a:solidFill>
                  <a:schemeClr val="tx1"/>
                </a:solidFill>
                <a:latin typeface="+mn-lt"/>
                <a:ea typeface="+mn-ea"/>
                <a:cs typeface="+mn-cs"/>
              </a:rPr>
              <a:t> = 1</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2606559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645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220180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111553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SELECT statement is used to retrieve data. Usually, it is followed by the columns we require. The * simply means all columns. Afterwards comes the keyword FROM. It specifies the table or the view which is going to be used as a source. In SQL Server the source is written like this [Database].[Schema].[Table]. Brackets are used to escape reserved words.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304666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MySQL the logic is exactly</a:t>
            </a:r>
            <a:r>
              <a:rPr lang="en-US" baseline="0" dirty="0"/>
              <a:t> the same. The only difference is that we write the source in the following manner [database].[table].</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2756506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Aliases are used to achieve simplification and better understanding of</a:t>
            </a:r>
            <a:r>
              <a:rPr lang="en-US" baseline="0" dirty="0"/>
              <a:t> query. We can provide aliases for both tables and columns. We use the keyword AS which is optional. If the alias contains spaces we can use single or double quotes. SQL Server can use square brackets as well.</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119281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Predicates are statements</a:t>
            </a:r>
            <a:r>
              <a:rPr lang="en-US" baseline="0" dirty="0"/>
              <a:t> that normally return TRUE of FALSE. In the realm of databases they can return UNKNOWN as well. When a column value is NULL and we provide a statement WHERE column = NULL we always get 0 rows because the predicate returns UNKNOWN. Most often predicates come after WHERE or HAVING clauses. These are some of the most important keywords:</a:t>
            </a:r>
            <a:br>
              <a:rPr lang="en-US" baseline="0" dirty="0"/>
            </a:br>
            <a:r>
              <a:rPr lang="en-US" baseline="0" dirty="0"/>
              <a:t>- AND – TRUE if both conditions are true</a:t>
            </a:r>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 OR - TRUE if one of the conditions are true</a:t>
            </a:r>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 IS NULL – TRUE if the column value is null</a:t>
            </a:r>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 BETWEEN – TRUE if the column value is in the inclusive range</a:t>
            </a:r>
            <a:br>
              <a:rPr lang="en-US" baseline="0" dirty="0"/>
            </a:br>
            <a:r>
              <a:rPr lang="en-US" baseline="0" dirty="0"/>
              <a:t>- IN – TRUE if the column value is among the specified values in the clause</a:t>
            </a:r>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 EXISTS – TRUE if the value exists in the retrieved record set</a:t>
            </a:r>
          </a:p>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3268962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Views are virtual tables. Their sources are others tables,</a:t>
            </a:r>
            <a:r>
              <a:rPr lang="en-US" baseline="0" dirty="0"/>
              <a:t> </a:t>
            </a:r>
            <a:r>
              <a:rPr lang="en-US" dirty="0"/>
              <a:t>views or joins between them. The traditional syntax is</a:t>
            </a:r>
            <a:r>
              <a:rPr lang="en-US" baseline="0" dirty="0"/>
              <a:t> </a:t>
            </a:r>
          </a:p>
          <a:p>
            <a:r>
              <a:rPr lang="en-US" baseline="0" dirty="0"/>
              <a:t>CREATE VIEW </a:t>
            </a:r>
            <a:r>
              <a:rPr lang="en-US" baseline="0" dirty="0" err="1"/>
              <a:t>V_ViewName</a:t>
            </a:r>
            <a:r>
              <a:rPr lang="en-US" baseline="0" dirty="0"/>
              <a:t>/</a:t>
            </a:r>
            <a:r>
              <a:rPr lang="en-US" baseline="0" dirty="0" err="1"/>
              <a:t>v_view_name</a:t>
            </a:r>
            <a:r>
              <a:rPr lang="en-US" baseline="0" dirty="0"/>
              <a:t> AS</a:t>
            </a:r>
            <a:br>
              <a:rPr lang="en-US" baseline="0" dirty="0"/>
            </a:br>
            <a:r>
              <a:rPr lang="en-US" baseline="0" dirty="0"/>
              <a:t>SELECT…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1626654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insert statement is used to add data to a table. We can provide the values to insert with the following syntax.</a:t>
            </a:r>
            <a:br>
              <a:rPr lang="en-US" baseline="0" dirty="0"/>
            </a:br>
            <a:r>
              <a:rPr lang="en-US" baseline="0" dirty="0"/>
              <a:t>INSERT INTO Customers </a:t>
            </a:r>
            <a:r>
              <a:rPr lang="en-US" sz="1600" kern="1200" dirty="0">
                <a:solidFill>
                  <a:schemeClr val="tx1"/>
                </a:solidFill>
                <a:latin typeface="+mn-lt"/>
                <a:ea typeface="+mn-ea"/>
                <a:cs typeface="+mn-cs"/>
              </a:rPr>
              <a:t>(</a:t>
            </a:r>
            <a:r>
              <a:rPr lang="en-US" sz="1600" kern="1200" dirty="0" err="1">
                <a:solidFill>
                  <a:schemeClr val="tx1"/>
                </a:solidFill>
                <a:latin typeface="+mn-lt"/>
                <a:ea typeface="+mn-ea"/>
                <a:cs typeface="+mn-cs"/>
              </a:rPr>
              <a:t>CustomerID</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FirstName</a:t>
            </a:r>
            <a:r>
              <a:rPr lang="en-US" sz="1600" kern="1200" dirty="0">
                <a:solidFill>
                  <a:schemeClr val="tx1"/>
                </a:solidFill>
                <a:latin typeface="+mn-lt"/>
                <a:ea typeface="+mn-ea"/>
                <a:cs typeface="+mn-cs"/>
              </a:rPr>
              <a:t>, Birthdate, </a:t>
            </a:r>
            <a:r>
              <a:rPr lang="en-US" sz="1600" kern="1200" dirty="0" err="1">
                <a:solidFill>
                  <a:schemeClr val="tx1"/>
                </a:solidFill>
                <a:latin typeface="+mn-lt"/>
                <a:ea typeface="+mn-ea"/>
                <a:cs typeface="+mn-cs"/>
              </a:rPr>
              <a:t>CityID</a:t>
            </a:r>
            <a:r>
              <a:rPr lang="en-US" sz="1600" kern="1200" dirty="0">
                <a:solidFill>
                  <a:schemeClr val="tx1"/>
                </a:solidFill>
                <a:latin typeface="+mn-lt"/>
                <a:ea typeface="+mn-ea"/>
                <a:cs typeface="+mn-cs"/>
              </a:rPr>
              <a:t>)</a:t>
            </a:r>
            <a:br>
              <a:rPr lang="en-US" baseline="0" dirty="0"/>
            </a:br>
            <a:r>
              <a:rPr lang="en-US" sz="1600" kern="1200" dirty="0">
                <a:solidFill>
                  <a:schemeClr val="tx1"/>
                </a:solidFill>
                <a:latin typeface="+mn-lt"/>
                <a:ea typeface="+mn-ea"/>
                <a:cs typeface="+mn-cs"/>
              </a:rPr>
              <a:t>VALUES (5, 'John', '1932-11-09', 105),</a:t>
            </a:r>
            <a:br>
              <a:rPr lang="en-US" sz="1600" kern="1200" dirty="0">
                <a:solidFill>
                  <a:schemeClr val="tx1"/>
                </a:solidFill>
                <a:latin typeface="+mn-lt"/>
                <a:ea typeface="+mn-ea"/>
                <a:cs typeface="+mn-cs"/>
              </a:rPr>
            </a:br>
            <a:r>
              <a:rPr lang="en-US" sz="1600" kern="1200" dirty="0">
                <a:solidFill>
                  <a:schemeClr val="tx1"/>
                </a:solidFill>
                <a:latin typeface="+mn-lt"/>
                <a:ea typeface="+mn-ea"/>
                <a:cs typeface="+mn-cs"/>
              </a:rPr>
              <a:t>  </a:t>
            </a:r>
            <a:r>
              <a:rPr lang="en-US" sz="1600" kern="1200" baseline="0" dirty="0">
                <a:solidFill>
                  <a:schemeClr val="tx1"/>
                </a:solidFill>
                <a:latin typeface="+mn-lt"/>
                <a:ea typeface="+mn-ea"/>
                <a:cs typeface="+mn-cs"/>
              </a:rPr>
              <a:t>           </a:t>
            </a:r>
            <a:r>
              <a:rPr lang="en-US" sz="1600" kern="1200" dirty="0">
                <a:solidFill>
                  <a:schemeClr val="tx1"/>
                </a:solidFill>
                <a:latin typeface="+mn-lt"/>
                <a:ea typeface="+mn-ea"/>
                <a:cs typeface="+mn-cs"/>
              </a:rPr>
              <a:t>(6, 'Adam', '1978-10-15', 104)</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746981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a:t>
            </a:r>
            <a:r>
              <a:rPr lang="en-US" baseline="0" dirty="0"/>
              <a:t> way to insert values in a table is by using a table or view. There is a difference between SQL Server and MySQL in terms of syntax.</a:t>
            </a:r>
            <a:br>
              <a:rPr lang="en-US" baseline="0" dirty="0"/>
            </a:br>
            <a:r>
              <a:rPr lang="en-US" baseline="0" dirty="0"/>
              <a:t>In SQL Server we use the keyword INTO:</a:t>
            </a:r>
          </a:p>
          <a:p>
            <a:r>
              <a:rPr lang="en-US" sz="1600" b="1" kern="1200" dirty="0">
                <a:solidFill>
                  <a:schemeClr val="tx1"/>
                </a:solidFill>
                <a:latin typeface="+mn-lt"/>
                <a:ea typeface="+mn-ea"/>
                <a:cs typeface="+mn-cs"/>
              </a:rPr>
              <a:t>SELECT</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CustomerID</a:t>
            </a:r>
            <a:endParaRPr lang="en-US" sz="1600" kern="1200" dirty="0">
              <a:solidFill>
                <a:schemeClr val="tx1"/>
              </a:solidFill>
              <a:latin typeface="+mn-lt"/>
              <a:ea typeface="+mn-ea"/>
              <a:cs typeface="+mn-cs"/>
            </a:endParaRPr>
          </a:p>
          <a:p>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FirstName</a:t>
            </a:r>
            <a:endParaRPr lang="en-US" sz="1600" kern="1200" dirty="0">
              <a:solidFill>
                <a:schemeClr val="tx1"/>
              </a:solidFill>
              <a:latin typeface="+mn-lt"/>
              <a:ea typeface="+mn-ea"/>
              <a:cs typeface="+mn-cs"/>
            </a:endParaRPr>
          </a:p>
          <a:p>
            <a:r>
              <a:rPr lang="en-US" sz="1600" kern="1200" dirty="0">
                <a:solidFill>
                  <a:schemeClr val="tx1"/>
                </a:solidFill>
                <a:latin typeface="+mn-lt"/>
                <a:ea typeface="+mn-ea"/>
                <a:cs typeface="+mn-cs"/>
              </a:rPr>
              <a:t>            ,Birthdate</a:t>
            </a:r>
          </a:p>
          <a:p>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CityID</a:t>
            </a:r>
            <a:endParaRPr lang="en-US" sz="1600" kern="1200" dirty="0">
              <a:solidFill>
                <a:schemeClr val="tx1"/>
              </a:solidFill>
              <a:latin typeface="+mn-lt"/>
              <a:ea typeface="+mn-ea"/>
              <a:cs typeface="+mn-cs"/>
            </a:endParaRPr>
          </a:p>
          <a:p>
            <a:r>
              <a:rPr lang="en-US" sz="1600" kern="1200" dirty="0">
                <a:solidFill>
                  <a:schemeClr val="tx1"/>
                </a:solidFill>
                <a:latin typeface="+mn-lt"/>
                <a:ea typeface="+mn-ea"/>
                <a:cs typeface="+mn-cs"/>
              </a:rPr>
              <a:t>   </a:t>
            </a:r>
            <a:r>
              <a:rPr lang="en-US" sz="1600" b="1" kern="1200" dirty="0">
                <a:solidFill>
                  <a:schemeClr val="tx1"/>
                </a:solidFill>
                <a:latin typeface="+mn-lt"/>
                <a:ea typeface="+mn-ea"/>
                <a:cs typeface="+mn-cs"/>
              </a:rPr>
              <a:t>INTO</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CustomersNew</a:t>
            </a:r>
            <a:endParaRPr lang="en-US" sz="1600" kern="1200" dirty="0">
              <a:solidFill>
                <a:schemeClr val="tx1"/>
              </a:solidFill>
              <a:latin typeface="+mn-lt"/>
              <a:ea typeface="+mn-ea"/>
              <a:cs typeface="+mn-cs"/>
            </a:endParaRPr>
          </a:p>
          <a:p>
            <a:r>
              <a:rPr lang="en-US" sz="1600" kern="1200" dirty="0">
                <a:solidFill>
                  <a:schemeClr val="tx1"/>
                </a:solidFill>
                <a:latin typeface="+mn-lt"/>
                <a:ea typeface="+mn-ea"/>
                <a:cs typeface="+mn-cs"/>
              </a:rPr>
              <a:t> </a:t>
            </a:r>
            <a:r>
              <a:rPr lang="en-US" sz="1600" b="1" kern="1200" dirty="0">
                <a:solidFill>
                  <a:schemeClr val="tx1"/>
                </a:solidFill>
                <a:latin typeface="+mn-lt"/>
                <a:ea typeface="+mn-ea"/>
                <a:cs typeface="+mn-cs"/>
              </a:rPr>
              <a:t>FROM</a:t>
            </a:r>
            <a:r>
              <a:rPr lang="en-US" sz="1600" kern="1200" dirty="0">
                <a:solidFill>
                  <a:schemeClr val="tx1"/>
                </a:solidFill>
                <a:latin typeface="+mn-lt"/>
                <a:ea typeface="+mn-ea"/>
                <a:cs typeface="+mn-cs"/>
              </a:rPr>
              <a:t> Customers</a:t>
            </a:r>
            <a:endParaRPr lang="en-US" baseline="0" dirty="0"/>
          </a:p>
          <a:p>
            <a:endParaRPr lang="en-US" baseline="0" dirty="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In MySQL we use a CREATE statement:</a:t>
            </a:r>
            <a:br>
              <a:rPr lang="en-US" baseline="0" dirty="0"/>
            </a:br>
            <a:r>
              <a:rPr lang="en-US" sz="1600" b="1" i="0" u="none" strike="noStrike" kern="1200" baseline="0" dirty="0">
                <a:solidFill>
                  <a:schemeClr val="tx1"/>
                </a:solidFill>
                <a:latin typeface="+mn-lt"/>
                <a:ea typeface="+mn-ea"/>
                <a:cs typeface="+mn-cs"/>
              </a:rPr>
              <a:t>CREATE</a:t>
            </a:r>
            <a:r>
              <a:rPr lang="en-US" sz="1600" b="0" i="0" u="none" strike="noStrike" kern="1200" baseline="0" dirty="0">
                <a:solidFill>
                  <a:schemeClr val="tx1"/>
                </a:solidFill>
                <a:latin typeface="+mn-lt"/>
                <a:ea typeface="+mn-ea"/>
                <a:cs typeface="+mn-cs"/>
              </a:rPr>
              <a:t> </a:t>
            </a:r>
            <a:r>
              <a:rPr lang="en-US" sz="1600" b="1" i="0" u="none" strike="noStrike" kern="1200" baseline="0" dirty="0">
                <a:solidFill>
                  <a:schemeClr val="tx1"/>
                </a:solidFill>
                <a:latin typeface="+mn-lt"/>
                <a:ea typeface="+mn-ea"/>
                <a:cs typeface="+mn-cs"/>
              </a:rPr>
              <a:t>TABLE</a:t>
            </a:r>
            <a:r>
              <a:rPr lang="en-US" sz="1600" b="0" i="0" u="none" strike="noStrike" kern="1200" baseline="0" dirty="0">
                <a:solidFill>
                  <a:schemeClr val="tx1"/>
                </a:solidFill>
                <a:latin typeface="+mn-lt"/>
                <a:ea typeface="+mn-ea"/>
                <a:cs typeface="+mn-cs"/>
              </a:rPr>
              <a:t> </a:t>
            </a:r>
            <a:r>
              <a:rPr lang="en-US" sz="1600" b="0" i="0" u="none" strike="noStrike" kern="1200" baseline="0" dirty="0" err="1">
                <a:solidFill>
                  <a:schemeClr val="tx1"/>
                </a:solidFill>
                <a:latin typeface="+mn-lt"/>
                <a:ea typeface="+mn-ea"/>
                <a:cs typeface="+mn-cs"/>
              </a:rPr>
              <a:t>customers_new</a:t>
            </a:r>
            <a:r>
              <a:rPr lang="en-US" sz="1600" b="0" i="0" u="none" strike="noStrike" kern="1200" baseline="0" dirty="0">
                <a:solidFill>
                  <a:schemeClr val="tx1"/>
                </a:solidFill>
                <a:latin typeface="+mn-lt"/>
                <a:ea typeface="+mn-ea"/>
                <a:cs typeface="+mn-cs"/>
              </a:rPr>
              <a:t> </a:t>
            </a:r>
            <a:r>
              <a:rPr lang="en-US" sz="1600" b="1" i="0" u="none" strike="noStrike" kern="1200" baseline="0" dirty="0">
                <a:solidFill>
                  <a:schemeClr val="tx1"/>
                </a:solidFill>
                <a:latin typeface="+mn-lt"/>
                <a:ea typeface="+mn-ea"/>
                <a:cs typeface="+mn-cs"/>
              </a:rPr>
              <a:t>AS</a:t>
            </a:r>
            <a:r>
              <a:rPr lang="en-US" sz="1600" b="0" i="0" u="none" strike="noStrike" kern="1200" baseline="0" dirty="0">
                <a:solidFill>
                  <a:schemeClr val="tx1"/>
                </a:solidFill>
                <a:latin typeface="+mn-lt"/>
                <a:ea typeface="+mn-ea"/>
                <a:cs typeface="+mn-cs"/>
              </a:rPr>
              <a:t> </a:t>
            </a:r>
            <a:r>
              <a:rPr lang="en-US" sz="1600" b="1" i="0" u="none" strike="noStrike" kern="1200" baseline="0" dirty="0">
                <a:solidFill>
                  <a:schemeClr val="tx1"/>
                </a:solidFill>
                <a:latin typeface="+mn-lt"/>
                <a:ea typeface="+mn-ea"/>
                <a:cs typeface="+mn-cs"/>
              </a:rPr>
              <a:t>SELECT</a:t>
            </a:r>
            <a:r>
              <a:rPr lang="en-US" sz="1600" b="0" i="0" u="none" strike="noStrike" kern="1200" baseline="0" dirty="0">
                <a:solidFill>
                  <a:schemeClr val="tx1"/>
                </a:solidFill>
                <a:latin typeface="+mn-lt"/>
                <a:ea typeface="+mn-ea"/>
                <a:cs typeface="+mn-cs"/>
              </a:rPr>
              <a:t> * </a:t>
            </a:r>
            <a:r>
              <a:rPr lang="en-US" sz="1600" b="1" i="0" u="none" strike="noStrike" kern="1200" baseline="0" dirty="0">
                <a:solidFill>
                  <a:schemeClr val="tx1"/>
                </a:solidFill>
                <a:latin typeface="+mn-lt"/>
                <a:ea typeface="+mn-ea"/>
                <a:cs typeface="+mn-cs"/>
              </a:rPr>
              <a:t>FROM</a:t>
            </a:r>
            <a:r>
              <a:rPr lang="en-US" sz="1600" b="0" i="0" u="none" strike="noStrike" kern="1200" baseline="0" dirty="0">
                <a:solidFill>
                  <a:schemeClr val="tx1"/>
                </a:solidFill>
                <a:latin typeface="+mn-lt"/>
                <a:ea typeface="+mn-ea"/>
                <a:cs typeface="+mn-cs"/>
              </a:rPr>
              <a:t> customers</a:t>
            </a:r>
          </a:p>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2296916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judge.softuni.bg/" TargetMode="External"/><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27/09</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14380" y="71439"/>
            <a:ext cx="8735325" cy="909637"/>
          </a:xfrm>
          <a:prstGeom prst="rect">
            <a:avLst/>
          </a:prstGeom>
        </p:spPr>
        <p:txBody>
          <a:bodyPr/>
          <a:lstStyle/>
          <a:p>
            <a:r>
              <a:rPr lang="en-US"/>
              <a:t>Click to edit Master title style</a:t>
            </a:r>
            <a:endParaRPr lang="bg-BG"/>
          </a:p>
        </p:txBody>
      </p:sp>
      <p:sp>
        <p:nvSpPr>
          <p:cNvPr id="3" name="Text Placeholder 2"/>
          <p:cNvSpPr>
            <a:spLocks noGrp="1"/>
          </p:cNvSpPr>
          <p:nvPr>
            <p:ph type="body" sz="half" idx="1"/>
          </p:nvPr>
        </p:nvSpPr>
        <p:spPr>
          <a:xfrm>
            <a:off x="431688" y="1268414"/>
            <a:ext cx="5561151" cy="53292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6195986" y="1268414"/>
            <a:ext cx="5561151" cy="53292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Tree>
    <p:extLst>
      <p:ext uri="{BB962C8B-B14F-4D97-AF65-F5344CB8AC3E}">
        <p14:creationId xmlns:p14="http://schemas.microsoft.com/office/powerpoint/2010/main" val="356562964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rot="20967018">
            <a:off x="52437" y="3176455"/>
            <a:ext cx="7313295"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10000" b="1" kern="1200" noProof="0" dirty="0">
                <a:solidFill>
                  <a:srgbClr val="F3BE60"/>
                </a:solidFill>
                <a:latin typeface="+mj-lt"/>
                <a:ea typeface="+mj-ea"/>
                <a:cs typeface="+mj-cs"/>
              </a:rPr>
              <a:t>Questions?</a:t>
            </a:r>
            <a:endParaRPr lang="en-US" sz="100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Tree>
    <p:extLst>
      <p:ext uri="{BB962C8B-B14F-4D97-AF65-F5344CB8AC3E}">
        <p14:creationId xmlns:p14="http://schemas.microsoft.com/office/powerpoint/2010/main" val="207047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27/09</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9" r:id="rId5"/>
    <p:sldLayoutId id="2147483670" r:id="rId6"/>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oftuni.bg/"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or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komfo.com/" TargetMode="External"/><Relationship Id="rId13" Type="http://schemas.openxmlformats.org/officeDocument/2006/relationships/image" Target="../media/image19.png"/><Relationship Id="rId18" Type="http://schemas.openxmlformats.org/officeDocument/2006/relationships/hyperlink" Target="http://netpeak.bg/" TargetMode="External"/><Relationship Id="rId3" Type="http://schemas.openxmlformats.org/officeDocument/2006/relationships/hyperlink" Target="https://softuni.bg/courses/" TargetMode="External"/><Relationship Id="rId21" Type="http://schemas.openxmlformats.org/officeDocument/2006/relationships/image" Target="../media/image23.png"/><Relationship Id="rId7" Type="http://schemas.openxmlformats.org/officeDocument/2006/relationships/image" Target="../media/image16.png"/><Relationship Id="rId12" Type="http://schemas.openxmlformats.org/officeDocument/2006/relationships/hyperlink" Target="http://www.softwaregroup-bg.com/" TargetMode="External"/><Relationship Id="rId17" Type="http://schemas.openxmlformats.org/officeDocument/2006/relationships/image" Target="../media/image21.png"/><Relationship Id="rId2" Type="http://schemas.openxmlformats.org/officeDocument/2006/relationships/notesSlide" Target="../notesSlides/notesSlide14.xml"/><Relationship Id="rId16" Type="http://schemas.openxmlformats.org/officeDocument/2006/relationships/hyperlink" Target="http://www.infragistics.com/" TargetMode="External"/><Relationship Id="rId20" Type="http://schemas.openxmlformats.org/officeDocument/2006/relationships/hyperlink" Target="http://www.superhosting.bg/" TargetMode="External"/><Relationship Id="rId1" Type="http://schemas.openxmlformats.org/officeDocument/2006/relationships/slideLayout" Target="../slideLayouts/slideLayout6.xml"/><Relationship Id="rId6" Type="http://schemas.openxmlformats.org/officeDocument/2006/relationships/hyperlink" Target="http://xs-software.com/" TargetMode="External"/><Relationship Id="rId11" Type="http://schemas.openxmlformats.org/officeDocument/2006/relationships/image" Target="../media/image18.png"/><Relationship Id="rId5" Type="http://schemas.openxmlformats.org/officeDocument/2006/relationships/image" Target="../media/image15.png"/><Relationship Id="rId15" Type="http://schemas.openxmlformats.org/officeDocument/2006/relationships/image" Target="../media/image20.png"/><Relationship Id="rId23" Type="http://schemas.openxmlformats.org/officeDocument/2006/relationships/image" Target="../media/image24.png"/><Relationship Id="rId10" Type="http://schemas.openxmlformats.org/officeDocument/2006/relationships/hyperlink" Target="http://smartit.bg/" TargetMode="External"/><Relationship Id="rId19" Type="http://schemas.openxmlformats.org/officeDocument/2006/relationships/image" Target="../media/image22.png"/><Relationship Id="rId4" Type="http://schemas.openxmlformats.org/officeDocument/2006/relationships/hyperlink" Target="http://www.luxoft.com/" TargetMode="External"/><Relationship Id="rId9" Type="http://schemas.openxmlformats.org/officeDocument/2006/relationships/image" Target="../media/image17.png"/><Relationship Id="rId14" Type="http://schemas.openxmlformats.org/officeDocument/2006/relationships/hyperlink" Target="http://www.indeavr.com/" TargetMode="External"/><Relationship Id="rId22" Type="http://schemas.openxmlformats.org/officeDocument/2006/relationships/hyperlink" Target="http://www.telenor.b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8.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26.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80708" y="914400"/>
            <a:ext cx="7035859" cy="1087372"/>
          </a:xfrm>
        </p:spPr>
        <p:txBody>
          <a:bodyPr>
            <a:normAutofit/>
          </a:bodyPr>
          <a:lstStyle/>
          <a:p>
            <a:r>
              <a:rPr lang="en-US" dirty="0"/>
              <a:t>Basic CRUD</a:t>
            </a:r>
          </a:p>
        </p:txBody>
      </p:sp>
      <p:sp>
        <p:nvSpPr>
          <p:cNvPr id="6" name="Subtitle 5"/>
          <p:cNvSpPr>
            <a:spLocks noGrp="1"/>
          </p:cNvSpPr>
          <p:nvPr>
            <p:ph type="subTitle" idx="1"/>
          </p:nvPr>
        </p:nvSpPr>
        <p:spPr>
          <a:xfrm>
            <a:off x="5637212" y="1849984"/>
            <a:ext cx="6014713" cy="686636"/>
          </a:xfrm>
        </p:spPr>
        <p:txBody>
          <a:bodyPr>
            <a:noAutofit/>
          </a:bodyPr>
          <a:lstStyle/>
          <a:p>
            <a:r>
              <a:rPr lang="en-US" sz="3600" dirty="0"/>
              <a:t>How to manipulate data?</a:t>
            </a:r>
          </a:p>
        </p:txBody>
      </p:sp>
      <p:sp>
        <p:nvSpPr>
          <p:cNvPr id="7" name="Text Placeholder 6"/>
          <p:cNvSpPr>
            <a:spLocks noGrp="1"/>
          </p:cNvSpPr>
          <p:nvPr>
            <p:ph type="body" sz="quarter" idx="10"/>
          </p:nvPr>
        </p:nvSpPr>
        <p:spPr>
          <a:xfrm>
            <a:off x="760412" y="4419600"/>
            <a:ext cx="3187613" cy="525135"/>
          </a:xfrm>
        </p:spPr>
        <p:txBody>
          <a:bodyPr/>
          <a:lstStyle/>
          <a:p>
            <a:r>
              <a:rPr lang="en-US" dirty="0"/>
              <a:t>SoftUni Team</a:t>
            </a:r>
          </a:p>
        </p:txBody>
      </p:sp>
      <p:sp>
        <p:nvSpPr>
          <p:cNvPr id="8" name="Text Placeholder 7"/>
          <p:cNvSpPr>
            <a:spLocks noGrp="1"/>
          </p:cNvSpPr>
          <p:nvPr>
            <p:ph type="body" sz="quarter" idx="13"/>
          </p:nvPr>
        </p:nvSpPr>
        <p:spPr>
          <a:xfrm>
            <a:off x="760413" y="4889499"/>
            <a:ext cx="3187614" cy="444343"/>
          </a:xfrm>
        </p:spPr>
        <p:txBody>
          <a:bodyPr/>
          <a:lstStyle/>
          <a:p>
            <a:r>
              <a:rPr lang="en-US" dirty="0"/>
              <a:t>Technical Trainers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5" name="Picture 2" title="Software University Foundation">
            <a:hlinkClick r:id="rId6" tooltip="Software University Foundation"/>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033" t="-11972" r="-4044" b="1048"/>
          <a:stretch/>
        </p:blipFill>
        <p:spPr bwMode="auto">
          <a:xfrm>
            <a:off x="825157" y="1727069"/>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637212" y="3940927"/>
            <a:ext cx="2133598" cy="2341486"/>
          </a:xfrm>
          <a:prstGeom prst="rect">
            <a:avLst/>
          </a:prstGeom>
        </p:spPr>
      </p:pic>
      <p:sp>
        <p:nvSpPr>
          <p:cNvPr id="13" name="TextBox 12"/>
          <p:cNvSpPr txBox="1"/>
          <p:nvPr/>
        </p:nvSpPr>
        <p:spPr>
          <a:xfrm rot="576164">
            <a:off x="7090274" y="3795395"/>
            <a:ext cx="1448858" cy="670440"/>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Databases</a:t>
            </a:r>
          </a:p>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Basics</a:t>
            </a:r>
          </a:p>
        </p:txBody>
      </p:sp>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050"/>
            <a:ext cx="12188825" cy="6858000"/>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10</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23021"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INSERT</a:t>
            </a:r>
            <a:endParaRPr lang="en-GB" sz="8000" b="1" dirty="0">
              <a:ln>
                <a:solidFill>
                  <a:schemeClr val="bg1"/>
                </a:solidFill>
              </a:ln>
            </a:endParaRPr>
          </a:p>
        </p:txBody>
      </p:sp>
    </p:spTree>
    <p:extLst>
      <p:ext uri="{BB962C8B-B14F-4D97-AF65-F5344CB8AC3E}">
        <p14:creationId xmlns:p14="http://schemas.microsoft.com/office/powerpoint/2010/main" val="386146153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Insert values</a:t>
            </a:r>
            <a:endParaRPr lang="bg-BG" dirty="0"/>
          </a:p>
        </p:txBody>
      </p:sp>
      <p:graphicFrame>
        <p:nvGraphicFramePr>
          <p:cNvPr id="9" name="Table 8"/>
          <p:cNvGraphicFramePr>
            <a:graphicFrameLocks noGrp="1"/>
          </p:cNvGraphicFramePr>
          <p:nvPr>
            <p:extLst>
              <p:ext uri="{D42A27DB-BD31-4B8C-83A1-F6EECF244321}">
                <p14:modId xmlns:p14="http://schemas.microsoft.com/office/powerpoint/2010/main" val="2973785754"/>
              </p:ext>
            </p:extLst>
          </p:nvPr>
        </p:nvGraphicFramePr>
        <p:xfrm>
          <a:off x="2595332" y="1814038"/>
          <a:ext cx="8121352" cy="2300760"/>
        </p:xfrm>
        <a:graphic>
          <a:graphicData uri="http://schemas.openxmlformats.org/drawingml/2006/table">
            <a:tbl>
              <a:tblPr firstRow="1" bandRow="1">
                <a:tableStyleId>{7DF18680-E054-41AD-8BC1-D1AEF772440D}</a:tableStyleId>
              </a:tblPr>
              <a:tblGrid>
                <a:gridCol w="2030338">
                  <a:extLst>
                    <a:ext uri="{9D8B030D-6E8A-4147-A177-3AD203B41FA5}">
                      <a16:colId xmlns:a16="http://schemas.microsoft.com/office/drawing/2014/main" val="2994379953"/>
                    </a:ext>
                  </a:extLst>
                </a:gridCol>
                <a:gridCol w="2030338">
                  <a:extLst>
                    <a:ext uri="{9D8B030D-6E8A-4147-A177-3AD203B41FA5}">
                      <a16:colId xmlns:a16="http://schemas.microsoft.com/office/drawing/2014/main" val="3577279355"/>
                    </a:ext>
                  </a:extLst>
                </a:gridCol>
                <a:gridCol w="2030338">
                  <a:extLst>
                    <a:ext uri="{9D8B030D-6E8A-4147-A177-3AD203B41FA5}">
                      <a16:colId xmlns:a16="http://schemas.microsoft.com/office/drawing/2014/main" val="2369266372"/>
                    </a:ext>
                  </a:extLst>
                </a:gridCol>
                <a:gridCol w="2030338">
                  <a:extLst>
                    <a:ext uri="{9D8B030D-6E8A-4147-A177-3AD203B41FA5}">
                      <a16:colId xmlns:a16="http://schemas.microsoft.com/office/drawing/2014/main" val="77719679"/>
                    </a:ext>
                  </a:extLst>
                </a:gridCol>
              </a:tblGrid>
              <a:tr h="460152">
                <a:tc>
                  <a:txBody>
                    <a:bodyPr/>
                    <a:lstStyle/>
                    <a:p>
                      <a:r>
                        <a:rPr lang="en-US" sz="2400" dirty="0" err="1"/>
                        <a:t>CustomerID</a:t>
                      </a:r>
                      <a:endParaRPr lang="en-US" sz="2400" dirty="0"/>
                    </a:p>
                  </a:txBody>
                  <a:tcPr marL="91389" marR="91389" marT="45694" marB="45694"/>
                </a:tc>
                <a:tc>
                  <a:txBody>
                    <a:bodyPr/>
                    <a:lstStyle/>
                    <a:p>
                      <a:r>
                        <a:rPr lang="en-US" sz="2400" dirty="0" err="1"/>
                        <a:t>FirstName</a:t>
                      </a:r>
                      <a:endParaRPr lang="en-US" sz="2400" dirty="0"/>
                    </a:p>
                  </a:txBody>
                  <a:tcPr marL="91389" marR="91389" marT="45694" marB="45694"/>
                </a:tc>
                <a:tc>
                  <a:txBody>
                    <a:bodyPr/>
                    <a:lstStyle/>
                    <a:p>
                      <a:r>
                        <a:rPr lang="en-US" sz="2400" dirty="0"/>
                        <a:t>Birthdate</a:t>
                      </a:r>
                    </a:p>
                  </a:txBody>
                  <a:tcPr marL="91389" marR="91389" marT="45694" marB="45694"/>
                </a:tc>
                <a:tc>
                  <a:txBody>
                    <a:bodyPr/>
                    <a:lstStyle/>
                    <a:p>
                      <a:r>
                        <a:rPr lang="en-US" sz="2400" dirty="0" err="1"/>
                        <a:t>CityID</a:t>
                      </a:r>
                      <a:endParaRPr lang="en-US" sz="2400" dirty="0"/>
                    </a:p>
                  </a:txBody>
                  <a:tcPr marL="91389" marR="91389" marT="45694" marB="45694"/>
                </a:tc>
                <a:extLst>
                  <a:ext uri="{0D108BD9-81ED-4DB2-BD59-A6C34878D82A}">
                    <a16:rowId xmlns:a16="http://schemas.microsoft.com/office/drawing/2014/main" val="4202154428"/>
                  </a:ext>
                </a:extLst>
              </a:tr>
              <a:tr h="460152">
                <a:tc>
                  <a:txBody>
                    <a:bodyPr/>
                    <a:lstStyle/>
                    <a:p>
                      <a:pPr algn="ctr"/>
                      <a:r>
                        <a:rPr lang="en-US" sz="2400" dirty="0"/>
                        <a:t>1</a:t>
                      </a:r>
                    </a:p>
                  </a:txBody>
                  <a:tcPr marL="91389" marR="91389" marT="45694" marB="45694"/>
                </a:tc>
                <a:tc>
                  <a:txBody>
                    <a:bodyPr/>
                    <a:lstStyle/>
                    <a:p>
                      <a:r>
                        <a:rPr lang="en-US" sz="2400" dirty="0"/>
                        <a:t>Brigitte</a:t>
                      </a:r>
                    </a:p>
                  </a:txBody>
                  <a:tcPr marL="91389" marR="91389" marT="45694" marB="45694"/>
                </a:tc>
                <a:tc>
                  <a:txBody>
                    <a:bodyPr/>
                    <a:lstStyle/>
                    <a:p>
                      <a:r>
                        <a:rPr lang="en-US" sz="2400" dirty="0"/>
                        <a:t>03/12/1975</a:t>
                      </a:r>
                    </a:p>
                  </a:txBody>
                  <a:tcPr marL="91389" marR="91389" marT="45694" marB="45694"/>
                </a:tc>
                <a:tc>
                  <a:txBody>
                    <a:bodyPr/>
                    <a:lstStyle/>
                    <a:p>
                      <a:pPr algn="ctr"/>
                      <a:r>
                        <a:rPr lang="en-US" sz="2400" dirty="0"/>
                        <a:t>101</a:t>
                      </a:r>
                    </a:p>
                  </a:txBody>
                  <a:tcPr marL="91389" marR="91389" marT="45694" marB="45694"/>
                </a:tc>
                <a:extLst>
                  <a:ext uri="{0D108BD9-81ED-4DB2-BD59-A6C34878D82A}">
                    <a16:rowId xmlns:a16="http://schemas.microsoft.com/office/drawing/2014/main" val="3015562518"/>
                  </a:ext>
                </a:extLst>
              </a:tr>
              <a:tr h="460152">
                <a:tc>
                  <a:txBody>
                    <a:bodyPr/>
                    <a:lstStyle/>
                    <a:p>
                      <a:pPr algn="ctr"/>
                      <a:r>
                        <a:rPr lang="en-US" sz="2400" dirty="0"/>
                        <a:t>2</a:t>
                      </a:r>
                    </a:p>
                  </a:txBody>
                  <a:tcPr marL="91389" marR="91389" marT="45694" marB="45694"/>
                </a:tc>
                <a:tc>
                  <a:txBody>
                    <a:bodyPr/>
                    <a:lstStyle/>
                    <a:p>
                      <a:r>
                        <a:rPr lang="en-US" sz="2400" dirty="0"/>
                        <a:t>August</a:t>
                      </a:r>
                    </a:p>
                  </a:txBody>
                  <a:tcPr marL="91389" marR="91389" marT="45694" marB="45694"/>
                </a:tc>
                <a:tc>
                  <a:txBody>
                    <a:bodyPr/>
                    <a:lstStyle/>
                    <a:p>
                      <a:r>
                        <a:rPr lang="en-US" sz="2400" dirty="0"/>
                        <a:t>27/05/1968</a:t>
                      </a:r>
                    </a:p>
                  </a:txBody>
                  <a:tcPr marL="91389" marR="91389" marT="45694" marB="45694"/>
                </a:tc>
                <a:tc>
                  <a:txBody>
                    <a:bodyPr/>
                    <a:lstStyle/>
                    <a:p>
                      <a:pPr algn="ctr"/>
                      <a:r>
                        <a:rPr lang="en-US" sz="2400" dirty="0"/>
                        <a:t>102</a:t>
                      </a:r>
                    </a:p>
                  </a:txBody>
                  <a:tcPr marL="91389" marR="91389" marT="45694" marB="45694"/>
                </a:tc>
                <a:extLst>
                  <a:ext uri="{0D108BD9-81ED-4DB2-BD59-A6C34878D82A}">
                    <a16:rowId xmlns:a16="http://schemas.microsoft.com/office/drawing/2014/main" val="4121697443"/>
                  </a:ext>
                </a:extLst>
              </a:tr>
              <a:tr h="460152">
                <a:tc>
                  <a:txBody>
                    <a:bodyPr/>
                    <a:lstStyle/>
                    <a:p>
                      <a:pPr algn="ctr"/>
                      <a:r>
                        <a:rPr lang="en-US" sz="2400" dirty="0"/>
                        <a:t>3</a:t>
                      </a:r>
                    </a:p>
                  </a:txBody>
                  <a:tcPr marL="91389" marR="91389" marT="45694" marB="45694"/>
                </a:tc>
                <a:tc>
                  <a:txBody>
                    <a:bodyPr/>
                    <a:lstStyle/>
                    <a:p>
                      <a:r>
                        <a:rPr lang="en-US" sz="2400" dirty="0"/>
                        <a:t>Benjamin</a:t>
                      </a:r>
                    </a:p>
                  </a:txBody>
                  <a:tcPr marL="91389" marR="91389" marT="45694" marB="45694"/>
                </a:tc>
                <a:tc>
                  <a:txBody>
                    <a:bodyPr/>
                    <a:lstStyle/>
                    <a:p>
                      <a:r>
                        <a:rPr lang="en-US" sz="2400" dirty="0"/>
                        <a:t>15/10/1988</a:t>
                      </a:r>
                    </a:p>
                  </a:txBody>
                  <a:tcPr marL="91389" marR="91389" marT="45694" marB="45694"/>
                </a:tc>
                <a:tc>
                  <a:txBody>
                    <a:bodyPr/>
                    <a:lstStyle/>
                    <a:p>
                      <a:pPr algn="ctr"/>
                      <a:r>
                        <a:rPr lang="en-US" sz="2400" dirty="0"/>
                        <a:t>103</a:t>
                      </a:r>
                    </a:p>
                  </a:txBody>
                  <a:tcPr marL="91389" marR="91389" marT="45694" marB="45694"/>
                </a:tc>
                <a:extLst>
                  <a:ext uri="{0D108BD9-81ED-4DB2-BD59-A6C34878D82A}">
                    <a16:rowId xmlns:a16="http://schemas.microsoft.com/office/drawing/2014/main" val="1885252236"/>
                  </a:ext>
                </a:extLst>
              </a:tr>
              <a:tr h="460152">
                <a:tc>
                  <a:txBody>
                    <a:bodyPr/>
                    <a:lstStyle/>
                    <a:p>
                      <a:pPr algn="ctr"/>
                      <a:r>
                        <a:rPr lang="en-US" sz="2400" dirty="0"/>
                        <a:t>4</a:t>
                      </a:r>
                    </a:p>
                  </a:txBody>
                  <a:tcPr marL="91389" marR="91389" marT="45694" marB="45694"/>
                </a:tc>
                <a:tc>
                  <a:txBody>
                    <a:bodyPr/>
                    <a:lstStyle/>
                    <a:p>
                      <a:r>
                        <a:rPr lang="en-US" sz="2400" dirty="0"/>
                        <a:t>Denis</a:t>
                      </a:r>
                    </a:p>
                  </a:txBody>
                  <a:tcPr marL="91389" marR="91389" marT="45694" marB="45694"/>
                </a:tc>
                <a:tc>
                  <a:txBody>
                    <a:bodyPr/>
                    <a:lstStyle/>
                    <a:p>
                      <a:r>
                        <a:rPr lang="en-US" sz="2400" dirty="0"/>
                        <a:t>07/01/1993</a:t>
                      </a:r>
                    </a:p>
                  </a:txBody>
                  <a:tcPr marL="91389" marR="91389" marT="45694" marB="45694"/>
                </a:tc>
                <a:tc>
                  <a:txBody>
                    <a:bodyPr/>
                    <a:lstStyle/>
                    <a:p>
                      <a:pPr algn="ctr"/>
                      <a:r>
                        <a:rPr lang="en-US" sz="2400" dirty="0"/>
                        <a:t>104</a:t>
                      </a:r>
                    </a:p>
                  </a:txBody>
                  <a:tcPr marL="91389" marR="91389" marT="45694" marB="45694"/>
                </a:tc>
                <a:extLst>
                  <a:ext uri="{0D108BD9-81ED-4DB2-BD59-A6C34878D82A}">
                    <a16:rowId xmlns:a16="http://schemas.microsoft.com/office/drawing/2014/main" val="451366588"/>
                  </a:ext>
                </a:extLst>
              </a:tr>
            </a:tbl>
          </a:graphicData>
        </a:graphic>
      </p:graphicFrame>
      <p:sp>
        <p:nvSpPr>
          <p:cNvPr id="12" name="TextBox 11"/>
          <p:cNvSpPr txBox="1"/>
          <p:nvPr/>
        </p:nvSpPr>
        <p:spPr>
          <a:xfrm>
            <a:off x="5579401" y="1290818"/>
            <a:ext cx="2145506" cy="523220"/>
          </a:xfrm>
          <a:prstGeom prst="rect">
            <a:avLst/>
          </a:prstGeom>
          <a:noFill/>
        </p:spPr>
        <p:txBody>
          <a:bodyPr wrap="square" rtlCol="0">
            <a:spAutoFit/>
          </a:bodyPr>
          <a:lstStyle/>
          <a:p>
            <a:pPr algn="ctr"/>
            <a:r>
              <a:rPr lang="en-US" sz="2800" dirty="0"/>
              <a:t>Customers</a:t>
            </a:r>
          </a:p>
        </p:txBody>
      </p:sp>
      <p:graphicFrame>
        <p:nvGraphicFramePr>
          <p:cNvPr id="13" name="Table 12"/>
          <p:cNvGraphicFramePr>
            <a:graphicFrameLocks noGrp="1"/>
          </p:cNvGraphicFramePr>
          <p:nvPr>
            <p:extLst>
              <p:ext uri="{D42A27DB-BD31-4B8C-83A1-F6EECF244321}">
                <p14:modId xmlns:p14="http://schemas.microsoft.com/office/powerpoint/2010/main" val="1797695079"/>
              </p:ext>
            </p:extLst>
          </p:nvPr>
        </p:nvGraphicFramePr>
        <p:xfrm>
          <a:off x="2589212" y="4495799"/>
          <a:ext cx="8125884" cy="495300"/>
        </p:xfrm>
        <a:graphic>
          <a:graphicData uri="http://schemas.openxmlformats.org/drawingml/2006/table">
            <a:tbl>
              <a:tblPr firstRow="1" bandRow="1">
                <a:tableStyleId>{5A111915-BE36-4E01-A7E5-04B1672EAD32}</a:tableStyleId>
              </a:tblPr>
              <a:tblGrid>
                <a:gridCol w="2031471">
                  <a:extLst>
                    <a:ext uri="{9D8B030D-6E8A-4147-A177-3AD203B41FA5}">
                      <a16:colId xmlns:a16="http://schemas.microsoft.com/office/drawing/2014/main" val="908336080"/>
                    </a:ext>
                  </a:extLst>
                </a:gridCol>
                <a:gridCol w="2031471">
                  <a:extLst>
                    <a:ext uri="{9D8B030D-6E8A-4147-A177-3AD203B41FA5}">
                      <a16:colId xmlns:a16="http://schemas.microsoft.com/office/drawing/2014/main" val="2706414162"/>
                    </a:ext>
                  </a:extLst>
                </a:gridCol>
                <a:gridCol w="2031471">
                  <a:extLst>
                    <a:ext uri="{9D8B030D-6E8A-4147-A177-3AD203B41FA5}">
                      <a16:colId xmlns:a16="http://schemas.microsoft.com/office/drawing/2014/main" val="78221728"/>
                    </a:ext>
                  </a:extLst>
                </a:gridCol>
                <a:gridCol w="2031471">
                  <a:extLst>
                    <a:ext uri="{9D8B030D-6E8A-4147-A177-3AD203B41FA5}">
                      <a16:colId xmlns:a16="http://schemas.microsoft.com/office/drawing/2014/main" val="4251739821"/>
                    </a:ext>
                  </a:extLst>
                </a:gridCol>
              </a:tblGrid>
              <a:tr h="495300">
                <a:tc>
                  <a:txBody>
                    <a:bodyPr/>
                    <a:lstStyle/>
                    <a:p>
                      <a:pPr algn="ctr"/>
                      <a:r>
                        <a:rPr lang="en-US" sz="2400" b="0" kern="1200" dirty="0">
                          <a:solidFill>
                            <a:schemeClr val="tx1"/>
                          </a:solidFill>
                          <a:latin typeface="+mn-lt"/>
                          <a:ea typeface="+mn-ea"/>
                          <a:cs typeface="+mn-cs"/>
                        </a:rPr>
                        <a:t>5</a:t>
                      </a:r>
                    </a:p>
                  </a:txBody>
                  <a:tcPr>
                    <a:solidFill>
                      <a:srgbClr val="00B050"/>
                    </a:solidFill>
                  </a:tcPr>
                </a:tc>
                <a:tc>
                  <a:txBody>
                    <a:bodyPr/>
                    <a:lstStyle/>
                    <a:p>
                      <a:r>
                        <a:rPr lang="en-US" sz="2400" b="0" kern="1200" dirty="0">
                          <a:solidFill>
                            <a:schemeClr val="tx1"/>
                          </a:solidFill>
                          <a:latin typeface="+mn-lt"/>
                          <a:ea typeface="+mn-ea"/>
                          <a:cs typeface="+mn-cs"/>
                        </a:rPr>
                        <a:t>John</a:t>
                      </a:r>
                    </a:p>
                  </a:txBody>
                  <a:tcPr>
                    <a:solidFill>
                      <a:srgbClr val="00B050"/>
                    </a:solidFill>
                  </a:tcPr>
                </a:tc>
                <a:tc>
                  <a:txBody>
                    <a:bodyPr/>
                    <a:lstStyle/>
                    <a:p>
                      <a:r>
                        <a:rPr lang="en-US" sz="2400" b="0" kern="1200" dirty="0">
                          <a:solidFill>
                            <a:schemeClr val="tx1"/>
                          </a:solidFill>
                          <a:latin typeface="+mn-lt"/>
                          <a:ea typeface="+mn-ea"/>
                          <a:cs typeface="+mn-cs"/>
                        </a:rPr>
                        <a:t>09/11/1932</a:t>
                      </a:r>
                    </a:p>
                  </a:txBody>
                  <a:tcPr>
                    <a:solidFill>
                      <a:srgbClr val="00B050"/>
                    </a:solidFill>
                  </a:tcPr>
                </a:tc>
                <a:tc>
                  <a:txBody>
                    <a:bodyPr/>
                    <a:lstStyle/>
                    <a:p>
                      <a:pPr algn="ctr"/>
                      <a:r>
                        <a:rPr lang="en-US" sz="2400" b="0" kern="1200" dirty="0">
                          <a:solidFill>
                            <a:schemeClr val="tx1"/>
                          </a:solidFill>
                          <a:latin typeface="+mn-lt"/>
                          <a:ea typeface="+mn-ea"/>
                          <a:cs typeface="+mn-cs"/>
                        </a:rPr>
                        <a:t>105</a:t>
                      </a:r>
                    </a:p>
                  </a:txBody>
                  <a:tcPr>
                    <a:solidFill>
                      <a:srgbClr val="00B050"/>
                    </a:solidFill>
                  </a:tcPr>
                </a:tc>
                <a:extLst>
                  <a:ext uri="{0D108BD9-81ED-4DB2-BD59-A6C34878D82A}">
                    <a16:rowId xmlns:a16="http://schemas.microsoft.com/office/drawing/2014/main" val="374751940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695205367"/>
              </p:ext>
            </p:extLst>
          </p:nvPr>
        </p:nvGraphicFramePr>
        <p:xfrm>
          <a:off x="2589212" y="5372100"/>
          <a:ext cx="8125884" cy="495300"/>
        </p:xfrm>
        <a:graphic>
          <a:graphicData uri="http://schemas.openxmlformats.org/drawingml/2006/table">
            <a:tbl>
              <a:tblPr firstRow="1" bandRow="1">
                <a:tableStyleId>{5A111915-BE36-4E01-A7E5-04B1672EAD32}</a:tableStyleId>
              </a:tblPr>
              <a:tblGrid>
                <a:gridCol w="2031471">
                  <a:extLst>
                    <a:ext uri="{9D8B030D-6E8A-4147-A177-3AD203B41FA5}">
                      <a16:colId xmlns:a16="http://schemas.microsoft.com/office/drawing/2014/main" val="908336080"/>
                    </a:ext>
                  </a:extLst>
                </a:gridCol>
                <a:gridCol w="2031471">
                  <a:extLst>
                    <a:ext uri="{9D8B030D-6E8A-4147-A177-3AD203B41FA5}">
                      <a16:colId xmlns:a16="http://schemas.microsoft.com/office/drawing/2014/main" val="2706414162"/>
                    </a:ext>
                  </a:extLst>
                </a:gridCol>
                <a:gridCol w="2031471">
                  <a:extLst>
                    <a:ext uri="{9D8B030D-6E8A-4147-A177-3AD203B41FA5}">
                      <a16:colId xmlns:a16="http://schemas.microsoft.com/office/drawing/2014/main" val="78221728"/>
                    </a:ext>
                  </a:extLst>
                </a:gridCol>
                <a:gridCol w="2031471">
                  <a:extLst>
                    <a:ext uri="{9D8B030D-6E8A-4147-A177-3AD203B41FA5}">
                      <a16:colId xmlns:a16="http://schemas.microsoft.com/office/drawing/2014/main" val="4251739821"/>
                    </a:ext>
                  </a:extLst>
                </a:gridCol>
              </a:tblGrid>
              <a:tr h="495300">
                <a:tc>
                  <a:txBody>
                    <a:bodyPr/>
                    <a:lstStyle/>
                    <a:p>
                      <a:pPr algn="ctr"/>
                      <a:r>
                        <a:rPr lang="en-US" sz="2400" b="0" kern="1200" dirty="0">
                          <a:solidFill>
                            <a:schemeClr val="tx1"/>
                          </a:solidFill>
                          <a:latin typeface="+mn-lt"/>
                          <a:ea typeface="+mn-ea"/>
                          <a:cs typeface="+mn-cs"/>
                        </a:rPr>
                        <a:t>6</a:t>
                      </a:r>
                    </a:p>
                  </a:txBody>
                  <a:tcPr>
                    <a:solidFill>
                      <a:srgbClr val="00B050"/>
                    </a:solidFill>
                  </a:tcPr>
                </a:tc>
                <a:tc>
                  <a:txBody>
                    <a:bodyPr/>
                    <a:lstStyle/>
                    <a:p>
                      <a:r>
                        <a:rPr lang="en-US" sz="2400" b="0" kern="1200" dirty="0">
                          <a:solidFill>
                            <a:schemeClr val="tx1"/>
                          </a:solidFill>
                          <a:latin typeface="+mn-lt"/>
                          <a:ea typeface="+mn-ea"/>
                          <a:cs typeface="+mn-cs"/>
                        </a:rPr>
                        <a:t>Adam</a:t>
                      </a:r>
                    </a:p>
                  </a:txBody>
                  <a:tcPr>
                    <a:solidFill>
                      <a:srgbClr val="00B050"/>
                    </a:solidFill>
                  </a:tcPr>
                </a:tc>
                <a:tc>
                  <a:txBody>
                    <a:bodyPr/>
                    <a:lstStyle/>
                    <a:p>
                      <a:r>
                        <a:rPr lang="en-US" sz="2400" b="0" kern="1200" dirty="0">
                          <a:solidFill>
                            <a:schemeClr val="tx1"/>
                          </a:solidFill>
                          <a:latin typeface="+mn-lt"/>
                          <a:ea typeface="+mn-ea"/>
                          <a:cs typeface="+mn-cs"/>
                        </a:rPr>
                        <a:t>15/10/1978</a:t>
                      </a:r>
                    </a:p>
                  </a:txBody>
                  <a:tcPr>
                    <a:solidFill>
                      <a:srgbClr val="00B050"/>
                    </a:solidFill>
                  </a:tcPr>
                </a:tc>
                <a:tc>
                  <a:txBody>
                    <a:bodyPr/>
                    <a:lstStyle/>
                    <a:p>
                      <a:pPr algn="ctr"/>
                      <a:r>
                        <a:rPr lang="en-US" sz="2400" b="0" kern="1200" dirty="0">
                          <a:solidFill>
                            <a:schemeClr val="tx1"/>
                          </a:solidFill>
                          <a:latin typeface="+mn-lt"/>
                          <a:ea typeface="+mn-ea"/>
                          <a:cs typeface="+mn-cs"/>
                        </a:rPr>
                        <a:t>104</a:t>
                      </a:r>
                    </a:p>
                  </a:txBody>
                  <a:tcPr>
                    <a:solidFill>
                      <a:srgbClr val="00B050"/>
                    </a:solidFill>
                  </a:tcPr>
                </a:tc>
                <a:extLst>
                  <a:ext uri="{0D108BD9-81ED-4DB2-BD59-A6C34878D82A}">
                    <a16:rowId xmlns:a16="http://schemas.microsoft.com/office/drawing/2014/main" val="3747519404"/>
                  </a:ext>
                </a:extLst>
              </a:tr>
            </a:tbl>
          </a:graphicData>
        </a:graphic>
      </p:graphicFrame>
      <p:sp>
        <p:nvSpPr>
          <p:cNvPr id="15" name="AutoShape 7"/>
          <p:cNvSpPr>
            <a:spLocks noChangeArrowheads="1"/>
          </p:cNvSpPr>
          <p:nvPr/>
        </p:nvSpPr>
        <p:spPr bwMode="auto">
          <a:xfrm>
            <a:off x="455609" y="5077213"/>
            <a:ext cx="1476389" cy="542537"/>
          </a:xfrm>
          <a:prstGeom prst="wedgeRoundRectCallout">
            <a:avLst>
              <a:gd name="adj1" fmla="val 86814"/>
              <a:gd name="adj2" fmla="val 51394"/>
              <a:gd name="adj3" fmla="val 16667"/>
            </a:avLst>
          </a:prstGeom>
          <a:solidFill>
            <a:srgbClr val="00B050">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rgbClr val="FFFFFF"/>
                </a:solidFill>
              </a:rPr>
              <a:t>Insert</a:t>
            </a:r>
            <a:endParaRPr lang="en-US" sz="3200" b="1" noProof="1">
              <a:solidFill>
                <a:schemeClr val="tx2">
                  <a:lumMod val="75000"/>
                </a:schemeClr>
              </a:solidFill>
            </a:endParaRPr>
          </a:p>
        </p:txBody>
      </p:sp>
      <p:sp>
        <p:nvSpPr>
          <p:cNvPr id="19" name="AutoShape 7"/>
          <p:cNvSpPr>
            <a:spLocks noChangeArrowheads="1"/>
          </p:cNvSpPr>
          <p:nvPr/>
        </p:nvSpPr>
        <p:spPr bwMode="auto">
          <a:xfrm>
            <a:off x="446073" y="4164769"/>
            <a:ext cx="1476389" cy="542537"/>
          </a:xfrm>
          <a:prstGeom prst="wedgeRoundRectCallout">
            <a:avLst>
              <a:gd name="adj1" fmla="val 86814"/>
              <a:gd name="adj2" fmla="val 51394"/>
              <a:gd name="adj3" fmla="val 16667"/>
            </a:avLst>
          </a:prstGeom>
          <a:solidFill>
            <a:srgbClr val="00B050">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rgbClr val="FFFFFF"/>
                </a:solidFill>
              </a:rPr>
              <a:t>Insert</a:t>
            </a:r>
            <a:endParaRPr lang="en-US" sz="3200" b="1" noProof="1">
              <a:solidFill>
                <a:schemeClr val="tx2">
                  <a:lumMod val="75000"/>
                </a:schemeClr>
              </a:solidFill>
            </a:endParaRPr>
          </a:p>
        </p:txBody>
      </p:sp>
    </p:spTree>
    <p:extLst>
      <p:ext uri="{BB962C8B-B14F-4D97-AF65-F5344CB8AC3E}">
        <p14:creationId xmlns:p14="http://schemas.microsoft.com/office/powerpoint/2010/main" val="28491703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4" name="Title 3"/>
          <p:cNvSpPr>
            <a:spLocks noGrp="1"/>
          </p:cNvSpPr>
          <p:nvPr>
            <p:ph type="title"/>
          </p:nvPr>
        </p:nvSpPr>
        <p:spPr/>
        <p:txBody>
          <a:bodyPr/>
          <a:lstStyle/>
          <a:p>
            <a:r>
              <a:rPr lang="en-US" dirty="0"/>
              <a:t>Insert From Table</a:t>
            </a:r>
          </a:p>
        </p:txBody>
      </p:sp>
      <p:graphicFrame>
        <p:nvGraphicFramePr>
          <p:cNvPr id="5" name="Table 4"/>
          <p:cNvGraphicFramePr>
            <a:graphicFrameLocks noGrp="1"/>
          </p:cNvGraphicFramePr>
          <p:nvPr>
            <p:extLst>
              <p:ext uri="{D42A27DB-BD31-4B8C-83A1-F6EECF244321}">
                <p14:modId xmlns:p14="http://schemas.microsoft.com/office/powerpoint/2010/main" val="3757751692"/>
              </p:ext>
            </p:extLst>
          </p:nvPr>
        </p:nvGraphicFramePr>
        <p:xfrm>
          <a:off x="1025524" y="1037852"/>
          <a:ext cx="8121352" cy="2300760"/>
        </p:xfrm>
        <a:graphic>
          <a:graphicData uri="http://schemas.openxmlformats.org/drawingml/2006/table">
            <a:tbl>
              <a:tblPr firstRow="1" bandRow="1">
                <a:tableStyleId>{7DF18680-E054-41AD-8BC1-D1AEF772440D}</a:tableStyleId>
              </a:tblPr>
              <a:tblGrid>
                <a:gridCol w="2030338">
                  <a:extLst>
                    <a:ext uri="{9D8B030D-6E8A-4147-A177-3AD203B41FA5}">
                      <a16:colId xmlns:a16="http://schemas.microsoft.com/office/drawing/2014/main" val="2994379953"/>
                    </a:ext>
                  </a:extLst>
                </a:gridCol>
                <a:gridCol w="2030338">
                  <a:extLst>
                    <a:ext uri="{9D8B030D-6E8A-4147-A177-3AD203B41FA5}">
                      <a16:colId xmlns:a16="http://schemas.microsoft.com/office/drawing/2014/main" val="3577279355"/>
                    </a:ext>
                  </a:extLst>
                </a:gridCol>
                <a:gridCol w="2030338">
                  <a:extLst>
                    <a:ext uri="{9D8B030D-6E8A-4147-A177-3AD203B41FA5}">
                      <a16:colId xmlns:a16="http://schemas.microsoft.com/office/drawing/2014/main" val="2369266372"/>
                    </a:ext>
                  </a:extLst>
                </a:gridCol>
                <a:gridCol w="2030338">
                  <a:extLst>
                    <a:ext uri="{9D8B030D-6E8A-4147-A177-3AD203B41FA5}">
                      <a16:colId xmlns:a16="http://schemas.microsoft.com/office/drawing/2014/main" val="77719679"/>
                    </a:ext>
                  </a:extLst>
                </a:gridCol>
              </a:tblGrid>
              <a:tr h="460152">
                <a:tc>
                  <a:txBody>
                    <a:bodyPr/>
                    <a:lstStyle/>
                    <a:p>
                      <a:r>
                        <a:rPr lang="en-US" sz="2400" dirty="0" err="1"/>
                        <a:t>CustomerID</a:t>
                      </a:r>
                      <a:endParaRPr lang="en-US" sz="2400" dirty="0"/>
                    </a:p>
                  </a:txBody>
                  <a:tcPr marL="91389" marR="91389" marT="45694" marB="45694"/>
                </a:tc>
                <a:tc>
                  <a:txBody>
                    <a:bodyPr/>
                    <a:lstStyle/>
                    <a:p>
                      <a:r>
                        <a:rPr lang="en-US" sz="2400" dirty="0" err="1"/>
                        <a:t>FirstName</a:t>
                      </a:r>
                      <a:endParaRPr lang="en-US" sz="2400" dirty="0"/>
                    </a:p>
                  </a:txBody>
                  <a:tcPr marL="91389" marR="91389" marT="45694" marB="45694"/>
                </a:tc>
                <a:tc>
                  <a:txBody>
                    <a:bodyPr/>
                    <a:lstStyle/>
                    <a:p>
                      <a:r>
                        <a:rPr lang="en-US" sz="2400" dirty="0"/>
                        <a:t>Birthdate</a:t>
                      </a:r>
                    </a:p>
                  </a:txBody>
                  <a:tcPr marL="91389" marR="91389" marT="45694" marB="45694"/>
                </a:tc>
                <a:tc>
                  <a:txBody>
                    <a:bodyPr/>
                    <a:lstStyle/>
                    <a:p>
                      <a:r>
                        <a:rPr lang="en-US" sz="2400" dirty="0" err="1"/>
                        <a:t>CityID</a:t>
                      </a:r>
                      <a:endParaRPr lang="en-US" sz="2400" dirty="0"/>
                    </a:p>
                  </a:txBody>
                  <a:tcPr marL="91389" marR="91389" marT="45694" marB="45694"/>
                </a:tc>
                <a:extLst>
                  <a:ext uri="{0D108BD9-81ED-4DB2-BD59-A6C34878D82A}">
                    <a16:rowId xmlns:a16="http://schemas.microsoft.com/office/drawing/2014/main" val="4202154428"/>
                  </a:ext>
                </a:extLst>
              </a:tr>
              <a:tr h="460152">
                <a:tc>
                  <a:txBody>
                    <a:bodyPr/>
                    <a:lstStyle/>
                    <a:p>
                      <a:pPr algn="ctr"/>
                      <a:r>
                        <a:rPr lang="en-US" sz="2400" dirty="0"/>
                        <a:t>1</a:t>
                      </a:r>
                    </a:p>
                  </a:txBody>
                  <a:tcPr marL="91389" marR="91389" marT="45694" marB="45694"/>
                </a:tc>
                <a:tc>
                  <a:txBody>
                    <a:bodyPr/>
                    <a:lstStyle/>
                    <a:p>
                      <a:r>
                        <a:rPr lang="en-US" sz="2400" dirty="0"/>
                        <a:t>Brigitte</a:t>
                      </a:r>
                    </a:p>
                  </a:txBody>
                  <a:tcPr marL="91389" marR="91389" marT="45694" marB="45694"/>
                </a:tc>
                <a:tc>
                  <a:txBody>
                    <a:bodyPr/>
                    <a:lstStyle/>
                    <a:p>
                      <a:r>
                        <a:rPr lang="en-US" sz="2400" dirty="0"/>
                        <a:t>03/12/1975</a:t>
                      </a:r>
                    </a:p>
                  </a:txBody>
                  <a:tcPr marL="91389" marR="91389" marT="45694" marB="45694"/>
                </a:tc>
                <a:tc>
                  <a:txBody>
                    <a:bodyPr/>
                    <a:lstStyle/>
                    <a:p>
                      <a:pPr algn="ctr"/>
                      <a:r>
                        <a:rPr lang="en-US" sz="2400" dirty="0"/>
                        <a:t>101</a:t>
                      </a:r>
                    </a:p>
                  </a:txBody>
                  <a:tcPr marL="91389" marR="91389" marT="45694" marB="45694"/>
                </a:tc>
                <a:extLst>
                  <a:ext uri="{0D108BD9-81ED-4DB2-BD59-A6C34878D82A}">
                    <a16:rowId xmlns:a16="http://schemas.microsoft.com/office/drawing/2014/main" val="3015562518"/>
                  </a:ext>
                </a:extLst>
              </a:tr>
              <a:tr h="460152">
                <a:tc>
                  <a:txBody>
                    <a:bodyPr/>
                    <a:lstStyle/>
                    <a:p>
                      <a:pPr algn="ctr"/>
                      <a:r>
                        <a:rPr lang="en-US" sz="2400" dirty="0"/>
                        <a:t>2</a:t>
                      </a:r>
                    </a:p>
                  </a:txBody>
                  <a:tcPr marL="91389" marR="91389" marT="45694" marB="45694"/>
                </a:tc>
                <a:tc>
                  <a:txBody>
                    <a:bodyPr/>
                    <a:lstStyle/>
                    <a:p>
                      <a:r>
                        <a:rPr lang="en-US" sz="2400" dirty="0"/>
                        <a:t>August</a:t>
                      </a:r>
                    </a:p>
                  </a:txBody>
                  <a:tcPr marL="91389" marR="91389" marT="45694" marB="45694"/>
                </a:tc>
                <a:tc>
                  <a:txBody>
                    <a:bodyPr/>
                    <a:lstStyle/>
                    <a:p>
                      <a:r>
                        <a:rPr lang="en-US" sz="2400" dirty="0"/>
                        <a:t>27/05/1968</a:t>
                      </a:r>
                    </a:p>
                  </a:txBody>
                  <a:tcPr marL="91389" marR="91389" marT="45694" marB="45694"/>
                </a:tc>
                <a:tc>
                  <a:txBody>
                    <a:bodyPr/>
                    <a:lstStyle/>
                    <a:p>
                      <a:pPr algn="ctr"/>
                      <a:r>
                        <a:rPr lang="en-US" sz="2400" dirty="0"/>
                        <a:t>102</a:t>
                      </a:r>
                    </a:p>
                  </a:txBody>
                  <a:tcPr marL="91389" marR="91389" marT="45694" marB="45694"/>
                </a:tc>
                <a:extLst>
                  <a:ext uri="{0D108BD9-81ED-4DB2-BD59-A6C34878D82A}">
                    <a16:rowId xmlns:a16="http://schemas.microsoft.com/office/drawing/2014/main" val="4121697443"/>
                  </a:ext>
                </a:extLst>
              </a:tr>
              <a:tr h="460152">
                <a:tc>
                  <a:txBody>
                    <a:bodyPr/>
                    <a:lstStyle/>
                    <a:p>
                      <a:pPr algn="ctr"/>
                      <a:r>
                        <a:rPr lang="en-US" sz="2400" dirty="0"/>
                        <a:t>3</a:t>
                      </a:r>
                    </a:p>
                  </a:txBody>
                  <a:tcPr marL="91389" marR="91389" marT="45694" marB="45694"/>
                </a:tc>
                <a:tc>
                  <a:txBody>
                    <a:bodyPr/>
                    <a:lstStyle/>
                    <a:p>
                      <a:r>
                        <a:rPr lang="en-US" sz="2400" dirty="0"/>
                        <a:t>Benjamin</a:t>
                      </a:r>
                    </a:p>
                  </a:txBody>
                  <a:tcPr marL="91389" marR="91389" marT="45694" marB="45694"/>
                </a:tc>
                <a:tc>
                  <a:txBody>
                    <a:bodyPr/>
                    <a:lstStyle/>
                    <a:p>
                      <a:r>
                        <a:rPr lang="en-US" sz="2400" dirty="0"/>
                        <a:t>15/10/1988</a:t>
                      </a:r>
                    </a:p>
                  </a:txBody>
                  <a:tcPr marL="91389" marR="91389" marT="45694" marB="45694"/>
                </a:tc>
                <a:tc>
                  <a:txBody>
                    <a:bodyPr/>
                    <a:lstStyle/>
                    <a:p>
                      <a:pPr algn="ctr"/>
                      <a:r>
                        <a:rPr lang="en-US" sz="2400" dirty="0"/>
                        <a:t>103</a:t>
                      </a:r>
                    </a:p>
                  </a:txBody>
                  <a:tcPr marL="91389" marR="91389" marT="45694" marB="45694"/>
                </a:tc>
                <a:extLst>
                  <a:ext uri="{0D108BD9-81ED-4DB2-BD59-A6C34878D82A}">
                    <a16:rowId xmlns:a16="http://schemas.microsoft.com/office/drawing/2014/main" val="1885252236"/>
                  </a:ext>
                </a:extLst>
              </a:tr>
              <a:tr h="460152">
                <a:tc>
                  <a:txBody>
                    <a:bodyPr/>
                    <a:lstStyle/>
                    <a:p>
                      <a:pPr algn="ctr"/>
                      <a:r>
                        <a:rPr lang="en-US" sz="2400" dirty="0"/>
                        <a:t>4</a:t>
                      </a:r>
                    </a:p>
                  </a:txBody>
                  <a:tcPr marL="91389" marR="91389" marT="45694" marB="45694"/>
                </a:tc>
                <a:tc>
                  <a:txBody>
                    <a:bodyPr/>
                    <a:lstStyle/>
                    <a:p>
                      <a:r>
                        <a:rPr lang="en-US" sz="2400" dirty="0"/>
                        <a:t>Denis</a:t>
                      </a:r>
                    </a:p>
                  </a:txBody>
                  <a:tcPr marL="91389" marR="91389" marT="45694" marB="45694"/>
                </a:tc>
                <a:tc>
                  <a:txBody>
                    <a:bodyPr/>
                    <a:lstStyle/>
                    <a:p>
                      <a:r>
                        <a:rPr lang="en-US" sz="2400" dirty="0"/>
                        <a:t>07/01/1993</a:t>
                      </a:r>
                    </a:p>
                  </a:txBody>
                  <a:tcPr marL="91389" marR="91389" marT="45694" marB="45694"/>
                </a:tc>
                <a:tc>
                  <a:txBody>
                    <a:bodyPr/>
                    <a:lstStyle/>
                    <a:p>
                      <a:pPr algn="ctr"/>
                      <a:r>
                        <a:rPr lang="en-US" sz="2400" dirty="0"/>
                        <a:t>104</a:t>
                      </a:r>
                    </a:p>
                  </a:txBody>
                  <a:tcPr marL="91389" marR="91389" marT="45694" marB="45694"/>
                </a:tc>
                <a:extLst>
                  <a:ext uri="{0D108BD9-81ED-4DB2-BD59-A6C34878D82A}">
                    <a16:rowId xmlns:a16="http://schemas.microsoft.com/office/drawing/2014/main" val="451366588"/>
                  </a:ext>
                </a:extLst>
              </a:tr>
            </a:tbl>
          </a:graphicData>
        </a:graphic>
      </p:graphicFrame>
      <p:sp>
        <p:nvSpPr>
          <p:cNvPr id="6" name="TextBox 5"/>
          <p:cNvSpPr txBox="1"/>
          <p:nvPr/>
        </p:nvSpPr>
        <p:spPr>
          <a:xfrm>
            <a:off x="4226024" y="527334"/>
            <a:ext cx="2206095" cy="523220"/>
          </a:xfrm>
          <a:prstGeom prst="rect">
            <a:avLst/>
          </a:prstGeom>
          <a:noFill/>
        </p:spPr>
        <p:txBody>
          <a:bodyPr wrap="square" rtlCol="0">
            <a:spAutoFit/>
          </a:bodyPr>
          <a:lstStyle/>
          <a:p>
            <a:r>
              <a:rPr lang="en-US" sz="2800" dirty="0"/>
              <a:t>Customers</a:t>
            </a:r>
          </a:p>
        </p:txBody>
      </p:sp>
      <p:graphicFrame>
        <p:nvGraphicFramePr>
          <p:cNvPr id="7" name="Table 6"/>
          <p:cNvGraphicFramePr>
            <a:graphicFrameLocks noGrp="1"/>
          </p:cNvGraphicFramePr>
          <p:nvPr>
            <p:extLst>
              <p:ext uri="{D42A27DB-BD31-4B8C-83A1-F6EECF244321}">
                <p14:modId xmlns:p14="http://schemas.microsoft.com/office/powerpoint/2010/main" val="3773771830"/>
              </p:ext>
            </p:extLst>
          </p:nvPr>
        </p:nvGraphicFramePr>
        <p:xfrm>
          <a:off x="1025524" y="4246378"/>
          <a:ext cx="8121352" cy="2300760"/>
        </p:xfrm>
        <a:graphic>
          <a:graphicData uri="http://schemas.openxmlformats.org/drawingml/2006/table">
            <a:tbl>
              <a:tblPr firstRow="1" bandRow="1">
                <a:tableStyleId>{7DF18680-E054-41AD-8BC1-D1AEF772440D}</a:tableStyleId>
              </a:tblPr>
              <a:tblGrid>
                <a:gridCol w="2030338">
                  <a:extLst>
                    <a:ext uri="{9D8B030D-6E8A-4147-A177-3AD203B41FA5}">
                      <a16:colId xmlns:a16="http://schemas.microsoft.com/office/drawing/2014/main" val="2994379953"/>
                    </a:ext>
                  </a:extLst>
                </a:gridCol>
                <a:gridCol w="2030338">
                  <a:extLst>
                    <a:ext uri="{9D8B030D-6E8A-4147-A177-3AD203B41FA5}">
                      <a16:colId xmlns:a16="http://schemas.microsoft.com/office/drawing/2014/main" val="3577279355"/>
                    </a:ext>
                  </a:extLst>
                </a:gridCol>
                <a:gridCol w="2030338">
                  <a:extLst>
                    <a:ext uri="{9D8B030D-6E8A-4147-A177-3AD203B41FA5}">
                      <a16:colId xmlns:a16="http://schemas.microsoft.com/office/drawing/2014/main" val="2369266372"/>
                    </a:ext>
                  </a:extLst>
                </a:gridCol>
                <a:gridCol w="2030338">
                  <a:extLst>
                    <a:ext uri="{9D8B030D-6E8A-4147-A177-3AD203B41FA5}">
                      <a16:colId xmlns:a16="http://schemas.microsoft.com/office/drawing/2014/main" val="77719679"/>
                    </a:ext>
                  </a:extLst>
                </a:gridCol>
              </a:tblGrid>
              <a:tr h="460152">
                <a:tc>
                  <a:txBody>
                    <a:bodyPr/>
                    <a:lstStyle/>
                    <a:p>
                      <a:r>
                        <a:rPr lang="en-US" sz="2400" dirty="0" err="1"/>
                        <a:t>CustomerID</a:t>
                      </a:r>
                      <a:endParaRPr lang="en-US" sz="2400" dirty="0"/>
                    </a:p>
                  </a:txBody>
                  <a:tcPr marL="91389" marR="91389" marT="45694" marB="45694"/>
                </a:tc>
                <a:tc>
                  <a:txBody>
                    <a:bodyPr/>
                    <a:lstStyle/>
                    <a:p>
                      <a:r>
                        <a:rPr lang="en-US" sz="2400" dirty="0" err="1"/>
                        <a:t>FirstName</a:t>
                      </a:r>
                      <a:endParaRPr lang="en-US" sz="2400" dirty="0"/>
                    </a:p>
                  </a:txBody>
                  <a:tcPr marL="91389" marR="91389" marT="45694" marB="45694"/>
                </a:tc>
                <a:tc>
                  <a:txBody>
                    <a:bodyPr/>
                    <a:lstStyle/>
                    <a:p>
                      <a:r>
                        <a:rPr lang="en-US" sz="2400" dirty="0"/>
                        <a:t>Birthdate</a:t>
                      </a:r>
                    </a:p>
                  </a:txBody>
                  <a:tcPr marL="91389" marR="91389" marT="45694" marB="45694"/>
                </a:tc>
                <a:tc>
                  <a:txBody>
                    <a:bodyPr/>
                    <a:lstStyle/>
                    <a:p>
                      <a:r>
                        <a:rPr lang="en-US" sz="2400" dirty="0" err="1"/>
                        <a:t>CityID</a:t>
                      </a:r>
                      <a:endParaRPr lang="en-US" sz="2400" dirty="0"/>
                    </a:p>
                  </a:txBody>
                  <a:tcPr marL="91389" marR="91389" marT="45694" marB="45694"/>
                </a:tc>
                <a:extLst>
                  <a:ext uri="{0D108BD9-81ED-4DB2-BD59-A6C34878D82A}">
                    <a16:rowId xmlns:a16="http://schemas.microsoft.com/office/drawing/2014/main" val="4202154428"/>
                  </a:ext>
                </a:extLst>
              </a:tr>
              <a:tr h="460152">
                <a:tc>
                  <a:txBody>
                    <a:bodyPr/>
                    <a:lstStyle/>
                    <a:p>
                      <a:pPr algn="ctr"/>
                      <a:r>
                        <a:rPr lang="en-US" sz="2400" dirty="0">
                          <a:solidFill>
                            <a:schemeClr val="tx1"/>
                          </a:solidFill>
                        </a:rPr>
                        <a:t>123</a:t>
                      </a:r>
                    </a:p>
                  </a:txBody>
                  <a:tcPr marL="91389" marR="91389" marT="45694" marB="45694">
                    <a:solidFill>
                      <a:srgbClr val="00B050"/>
                    </a:solidFill>
                  </a:tcPr>
                </a:tc>
                <a:tc>
                  <a:txBody>
                    <a:bodyPr/>
                    <a:lstStyle/>
                    <a:p>
                      <a:r>
                        <a:rPr lang="en-US" sz="2400" dirty="0">
                          <a:solidFill>
                            <a:schemeClr val="tx1"/>
                          </a:solidFill>
                        </a:rPr>
                        <a:t>John</a:t>
                      </a:r>
                    </a:p>
                  </a:txBody>
                  <a:tcPr marL="91389" marR="91389" marT="45694" marB="45694">
                    <a:solidFill>
                      <a:srgbClr val="00B050"/>
                    </a:solidFill>
                  </a:tcPr>
                </a:tc>
                <a:tc>
                  <a:txBody>
                    <a:bodyPr/>
                    <a:lstStyle/>
                    <a:p>
                      <a:r>
                        <a:rPr lang="en-US" sz="2400" dirty="0">
                          <a:solidFill>
                            <a:schemeClr val="tx1"/>
                          </a:solidFill>
                        </a:rPr>
                        <a:t>06/11/1938</a:t>
                      </a:r>
                    </a:p>
                  </a:txBody>
                  <a:tcPr marL="91389" marR="91389" marT="45694" marB="45694">
                    <a:solidFill>
                      <a:srgbClr val="00B050"/>
                    </a:solidFill>
                  </a:tcPr>
                </a:tc>
                <a:tc>
                  <a:txBody>
                    <a:bodyPr/>
                    <a:lstStyle/>
                    <a:p>
                      <a:pPr algn="ctr"/>
                      <a:r>
                        <a:rPr lang="en-US" sz="2400" dirty="0">
                          <a:solidFill>
                            <a:schemeClr val="tx1"/>
                          </a:solidFill>
                        </a:rPr>
                        <a:t>106</a:t>
                      </a:r>
                    </a:p>
                  </a:txBody>
                  <a:tcPr marL="91389" marR="91389" marT="45694" marB="45694">
                    <a:solidFill>
                      <a:srgbClr val="00B050"/>
                    </a:solidFill>
                  </a:tcPr>
                </a:tc>
                <a:extLst>
                  <a:ext uri="{0D108BD9-81ED-4DB2-BD59-A6C34878D82A}">
                    <a16:rowId xmlns:a16="http://schemas.microsoft.com/office/drawing/2014/main" val="3015562518"/>
                  </a:ext>
                </a:extLst>
              </a:tr>
              <a:tr h="460152">
                <a:tc>
                  <a:txBody>
                    <a:bodyPr/>
                    <a:lstStyle/>
                    <a:p>
                      <a:pPr algn="ctr"/>
                      <a:r>
                        <a:rPr lang="en-US" sz="2400" dirty="0">
                          <a:solidFill>
                            <a:schemeClr val="tx1"/>
                          </a:solidFill>
                        </a:rPr>
                        <a:t>124</a:t>
                      </a:r>
                    </a:p>
                  </a:txBody>
                  <a:tcPr marL="91389" marR="91389" marT="45694" marB="45694">
                    <a:solidFill>
                      <a:srgbClr val="00B050"/>
                    </a:solidFill>
                  </a:tcPr>
                </a:tc>
                <a:tc>
                  <a:txBody>
                    <a:bodyPr/>
                    <a:lstStyle/>
                    <a:p>
                      <a:r>
                        <a:rPr lang="en-US" sz="2400" dirty="0">
                          <a:solidFill>
                            <a:schemeClr val="tx1"/>
                          </a:solidFill>
                        </a:rPr>
                        <a:t>Adam</a:t>
                      </a:r>
                    </a:p>
                  </a:txBody>
                  <a:tcPr marL="91389" marR="91389" marT="45694" marB="45694">
                    <a:solidFill>
                      <a:srgbClr val="00B050"/>
                    </a:solidFill>
                  </a:tcPr>
                </a:tc>
                <a:tc>
                  <a:txBody>
                    <a:bodyPr/>
                    <a:lstStyle/>
                    <a:p>
                      <a:r>
                        <a:rPr lang="en-US" sz="2400" dirty="0">
                          <a:solidFill>
                            <a:schemeClr val="tx1"/>
                          </a:solidFill>
                        </a:rPr>
                        <a:t>17/08/1942</a:t>
                      </a:r>
                    </a:p>
                  </a:txBody>
                  <a:tcPr marL="91389" marR="91389" marT="45694" marB="45694">
                    <a:solidFill>
                      <a:srgbClr val="00B050"/>
                    </a:solidFill>
                  </a:tcPr>
                </a:tc>
                <a:tc>
                  <a:txBody>
                    <a:bodyPr/>
                    <a:lstStyle/>
                    <a:p>
                      <a:pPr algn="ctr"/>
                      <a:r>
                        <a:rPr lang="en-US" sz="2400" dirty="0">
                          <a:solidFill>
                            <a:schemeClr val="tx1"/>
                          </a:solidFill>
                        </a:rPr>
                        <a:t>103</a:t>
                      </a:r>
                    </a:p>
                  </a:txBody>
                  <a:tcPr marL="91389" marR="91389" marT="45694" marB="45694">
                    <a:solidFill>
                      <a:srgbClr val="00B050"/>
                    </a:solidFill>
                  </a:tcPr>
                </a:tc>
                <a:extLst>
                  <a:ext uri="{0D108BD9-81ED-4DB2-BD59-A6C34878D82A}">
                    <a16:rowId xmlns:a16="http://schemas.microsoft.com/office/drawing/2014/main" val="4121697443"/>
                  </a:ext>
                </a:extLst>
              </a:tr>
              <a:tr h="460152">
                <a:tc>
                  <a:txBody>
                    <a:bodyPr/>
                    <a:lstStyle/>
                    <a:p>
                      <a:pPr algn="ctr"/>
                      <a:r>
                        <a:rPr lang="en-US" sz="2400" dirty="0">
                          <a:solidFill>
                            <a:schemeClr val="tx1"/>
                          </a:solidFill>
                        </a:rPr>
                        <a:t>125</a:t>
                      </a:r>
                    </a:p>
                  </a:txBody>
                  <a:tcPr marL="91389" marR="91389" marT="45694" marB="45694">
                    <a:solidFill>
                      <a:srgbClr val="00B050"/>
                    </a:solidFill>
                  </a:tcPr>
                </a:tc>
                <a:tc>
                  <a:txBody>
                    <a:bodyPr/>
                    <a:lstStyle/>
                    <a:p>
                      <a:r>
                        <a:rPr lang="en-US" sz="2400" dirty="0">
                          <a:solidFill>
                            <a:schemeClr val="tx1"/>
                          </a:solidFill>
                        </a:rPr>
                        <a:t>Craig</a:t>
                      </a:r>
                    </a:p>
                  </a:txBody>
                  <a:tcPr marL="91389" marR="91389" marT="45694" marB="45694">
                    <a:solidFill>
                      <a:srgbClr val="00B050"/>
                    </a:solidFill>
                  </a:tcPr>
                </a:tc>
                <a:tc>
                  <a:txBody>
                    <a:bodyPr/>
                    <a:lstStyle/>
                    <a:p>
                      <a:r>
                        <a:rPr lang="en-US" sz="2400" dirty="0">
                          <a:solidFill>
                            <a:schemeClr val="tx1"/>
                          </a:solidFill>
                        </a:rPr>
                        <a:t>22/03/1971</a:t>
                      </a:r>
                    </a:p>
                  </a:txBody>
                  <a:tcPr marL="91389" marR="91389" marT="45694" marB="45694">
                    <a:solidFill>
                      <a:srgbClr val="00B050"/>
                    </a:solidFill>
                  </a:tcPr>
                </a:tc>
                <a:tc>
                  <a:txBody>
                    <a:bodyPr/>
                    <a:lstStyle/>
                    <a:p>
                      <a:pPr algn="ctr"/>
                      <a:r>
                        <a:rPr lang="en-US" sz="2400" dirty="0">
                          <a:solidFill>
                            <a:schemeClr val="tx1"/>
                          </a:solidFill>
                        </a:rPr>
                        <a:t>102</a:t>
                      </a:r>
                    </a:p>
                  </a:txBody>
                  <a:tcPr marL="91389" marR="91389" marT="45694" marB="45694">
                    <a:solidFill>
                      <a:srgbClr val="00B050"/>
                    </a:solidFill>
                  </a:tcPr>
                </a:tc>
                <a:extLst>
                  <a:ext uri="{0D108BD9-81ED-4DB2-BD59-A6C34878D82A}">
                    <a16:rowId xmlns:a16="http://schemas.microsoft.com/office/drawing/2014/main" val="1885252236"/>
                  </a:ext>
                </a:extLst>
              </a:tr>
              <a:tr h="460152">
                <a:tc>
                  <a:txBody>
                    <a:bodyPr/>
                    <a:lstStyle/>
                    <a:p>
                      <a:pPr algn="ctr"/>
                      <a:r>
                        <a:rPr lang="en-US" sz="2400" dirty="0">
                          <a:solidFill>
                            <a:schemeClr val="tx1"/>
                          </a:solidFill>
                        </a:rPr>
                        <a:t>126</a:t>
                      </a:r>
                    </a:p>
                  </a:txBody>
                  <a:tcPr marL="91389" marR="91389" marT="45694" marB="45694">
                    <a:solidFill>
                      <a:srgbClr val="00B050"/>
                    </a:solidFill>
                  </a:tcPr>
                </a:tc>
                <a:tc>
                  <a:txBody>
                    <a:bodyPr/>
                    <a:lstStyle/>
                    <a:p>
                      <a:r>
                        <a:rPr lang="en-US" sz="2400" dirty="0">
                          <a:solidFill>
                            <a:schemeClr val="tx1"/>
                          </a:solidFill>
                        </a:rPr>
                        <a:t>Lila</a:t>
                      </a:r>
                    </a:p>
                  </a:txBody>
                  <a:tcPr marL="91389" marR="91389" marT="45694" marB="45694">
                    <a:solidFill>
                      <a:srgbClr val="00B050"/>
                    </a:solidFill>
                  </a:tcPr>
                </a:tc>
                <a:tc>
                  <a:txBody>
                    <a:bodyPr/>
                    <a:lstStyle/>
                    <a:p>
                      <a:r>
                        <a:rPr lang="en-US" sz="2400" dirty="0">
                          <a:solidFill>
                            <a:schemeClr val="tx1"/>
                          </a:solidFill>
                        </a:rPr>
                        <a:t>14/01/1955</a:t>
                      </a:r>
                    </a:p>
                  </a:txBody>
                  <a:tcPr marL="91389" marR="91389" marT="45694" marB="45694">
                    <a:solidFill>
                      <a:srgbClr val="00B050"/>
                    </a:solidFill>
                  </a:tcPr>
                </a:tc>
                <a:tc>
                  <a:txBody>
                    <a:bodyPr/>
                    <a:lstStyle/>
                    <a:p>
                      <a:pPr algn="ctr"/>
                      <a:r>
                        <a:rPr lang="en-US" sz="2400" dirty="0">
                          <a:solidFill>
                            <a:schemeClr val="tx1"/>
                          </a:solidFill>
                        </a:rPr>
                        <a:t>105</a:t>
                      </a:r>
                    </a:p>
                  </a:txBody>
                  <a:tcPr marL="91389" marR="91389" marT="45694" marB="45694">
                    <a:solidFill>
                      <a:srgbClr val="00B050"/>
                    </a:solidFill>
                  </a:tcPr>
                </a:tc>
                <a:extLst>
                  <a:ext uri="{0D108BD9-81ED-4DB2-BD59-A6C34878D82A}">
                    <a16:rowId xmlns:a16="http://schemas.microsoft.com/office/drawing/2014/main" val="451366588"/>
                  </a:ext>
                </a:extLst>
              </a:tr>
            </a:tbl>
          </a:graphicData>
        </a:graphic>
      </p:graphicFrame>
      <p:sp>
        <p:nvSpPr>
          <p:cNvPr id="8" name="TextBox 7"/>
          <p:cNvSpPr txBox="1"/>
          <p:nvPr/>
        </p:nvSpPr>
        <p:spPr>
          <a:xfrm>
            <a:off x="4013877" y="3723158"/>
            <a:ext cx="2630388" cy="523220"/>
          </a:xfrm>
          <a:prstGeom prst="rect">
            <a:avLst/>
          </a:prstGeom>
          <a:noFill/>
        </p:spPr>
        <p:txBody>
          <a:bodyPr wrap="square" rtlCol="0">
            <a:spAutoFit/>
          </a:bodyPr>
          <a:lstStyle/>
          <a:p>
            <a:r>
              <a:rPr lang="en-US" sz="2800" dirty="0" err="1"/>
              <a:t>Customers_Old</a:t>
            </a:r>
            <a:endParaRPr lang="en-US" sz="2800" dirty="0"/>
          </a:p>
        </p:txBody>
      </p:sp>
      <p:cxnSp>
        <p:nvCxnSpPr>
          <p:cNvPr id="10" name="Straight Arrow Connector 9"/>
          <p:cNvCxnSpPr/>
          <p:nvPr/>
        </p:nvCxnSpPr>
        <p:spPr>
          <a:xfrm flipV="1">
            <a:off x="2132012" y="3505200"/>
            <a:ext cx="0" cy="620756"/>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656012" y="3536178"/>
            <a:ext cx="0" cy="620756"/>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228012" y="3536178"/>
            <a:ext cx="0" cy="620756"/>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629977" y="3536178"/>
            <a:ext cx="0" cy="620756"/>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7"/>
          <p:cNvSpPr>
            <a:spLocks noChangeArrowheads="1"/>
          </p:cNvSpPr>
          <p:nvPr/>
        </p:nvSpPr>
        <p:spPr bwMode="auto">
          <a:xfrm>
            <a:off x="9632618" y="3885665"/>
            <a:ext cx="1476389" cy="542537"/>
          </a:xfrm>
          <a:prstGeom prst="wedgeRoundRectCallout">
            <a:avLst>
              <a:gd name="adj1" fmla="val -70993"/>
              <a:gd name="adj2" fmla="val 139128"/>
              <a:gd name="adj3" fmla="val 16667"/>
            </a:avLst>
          </a:prstGeom>
          <a:solidFill>
            <a:srgbClr val="00B050">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rgbClr val="FFFFFF"/>
                </a:solidFill>
              </a:rPr>
              <a:t>Insert</a:t>
            </a:r>
            <a:endParaRPr lang="en-US" sz="3200" b="1" noProof="1">
              <a:solidFill>
                <a:schemeClr val="tx2">
                  <a:lumMod val="75000"/>
                </a:schemeClr>
              </a:solidFill>
            </a:endParaRPr>
          </a:p>
        </p:txBody>
      </p:sp>
    </p:spTree>
    <p:extLst>
      <p:ext uri="{BB962C8B-B14F-4D97-AF65-F5344CB8AC3E}">
        <p14:creationId xmlns:p14="http://schemas.microsoft.com/office/powerpoint/2010/main" val="118859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88222257"/>
              </p:ext>
            </p:extLst>
          </p:nvPr>
        </p:nvGraphicFramePr>
        <p:xfrm>
          <a:off x="3351212" y="914400"/>
          <a:ext cx="2743200" cy="5482128"/>
        </p:xfrm>
        <a:graphic>
          <a:graphicData uri="http://schemas.openxmlformats.org/drawingml/2006/table">
            <a:tbl>
              <a:tblPr firstRow="1" bandRow="1">
                <a:tableStyleId>{7DF18680-E054-41AD-8BC1-D1AEF772440D}</a:tableStyleId>
              </a:tblPr>
              <a:tblGrid>
                <a:gridCol w="2743200">
                  <a:extLst>
                    <a:ext uri="{9D8B030D-6E8A-4147-A177-3AD203B41FA5}">
                      <a16:colId xmlns:a16="http://schemas.microsoft.com/office/drawing/2014/main" val="2309681789"/>
                    </a:ext>
                  </a:extLst>
                </a:gridCol>
              </a:tblGrid>
              <a:tr h="683133">
                <a:tc>
                  <a:txBody>
                    <a:bodyPr/>
                    <a:lstStyle/>
                    <a:p>
                      <a:pPr algn="ctr"/>
                      <a:r>
                        <a:rPr lang="en-US" sz="3600" dirty="0" err="1"/>
                        <a:t>CustomerID</a:t>
                      </a:r>
                      <a:endParaRPr lang="en-US" sz="3600" dirty="0"/>
                    </a:p>
                  </a:txBody>
                  <a:tcPr marL="136627" marR="136627" marT="68313" marB="68313"/>
                </a:tc>
                <a:extLst>
                  <a:ext uri="{0D108BD9-81ED-4DB2-BD59-A6C34878D82A}">
                    <a16:rowId xmlns:a16="http://schemas.microsoft.com/office/drawing/2014/main" val="1430115428"/>
                  </a:ext>
                </a:extLst>
              </a:tr>
              <a:tr h="683133">
                <a:tc>
                  <a:txBody>
                    <a:bodyPr/>
                    <a:lstStyle/>
                    <a:p>
                      <a:pPr algn="ctr"/>
                      <a:r>
                        <a:rPr lang="en-US" sz="3600" dirty="0"/>
                        <a:t>1</a:t>
                      </a:r>
                    </a:p>
                  </a:txBody>
                  <a:tcPr marL="136627" marR="136627" marT="68313" marB="68313"/>
                </a:tc>
                <a:extLst>
                  <a:ext uri="{0D108BD9-81ED-4DB2-BD59-A6C34878D82A}">
                    <a16:rowId xmlns:a16="http://schemas.microsoft.com/office/drawing/2014/main" val="2341080611"/>
                  </a:ext>
                </a:extLst>
              </a:tr>
              <a:tr h="683133">
                <a:tc>
                  <a:txBody>
                    <a:bodyPr/>
                    <a:lstStyle/>
                    <a:p>
                      <a:pPr algn="ctr"/>
                      <a:r>
                        <a:rPr lang="en-US" sz="3600" dirty="0"/>
                        <a:t>2</a:t>
                      </a:r>
                    </a:p>
                  </a:txBody>
                  <a:tcPr marL="136627" marR="136627" marT="68313" marB="68313"/>
                </a:tc>
                <a:extLst>
                  <a:ext uri="{0D108BD9-81ED-4DB2-BD59-A6C34878D82A}">
                    <a16:rowId xmlns:a16="http://schemas.microsoft.com/office/drawing/2014/main" val="3416428608"/>
                  </a:ext>
                </a:extLst>
              </a:tr>
              <a:tr h="683133">
                <a:tc>
                  <a:txBody>
                    <a:bodyPr/>
                    <a:lstStyle/>
                    <a:p>
                      <a:pPr algn="ctr"/>
                      <a:r>
                        <a:rPr lang="en-US" sz="3600" dirty="0"/>
                        <a:t>3</a:t>
                      </a:r>
                    </a:p>
                  </a:txBody>
                  <a:tcPr marL="136627" marR="136627" marT="68313" marB="68313"/>
                </a:tc>
                <a:extLst>
                  <a:ext uri="{0D108BD9-81ED-4DB2-BD59-A6C34878D82A}">
                    <a16:rowId xmlns:a16="http://schemas.microsoft.com/office/drawing/2014/main" val="2781172687"/>
                  </a:ext>
                </a:extLst>
              </a:tr>
              <a:tr h="683133">
                <a:tc>
                  <a:txBody>
                    <a:bodyPr/>
                    <a:lstStyle/>
                    <a:p>
                      <a:pPr algn="ctr"/>
                      <a:r>
                        <a:rPr lang="en-US" sz="3600" dirty="0"/>
                        <a:t>4</a:t>
                      </a:r>
                    </a:p>
                  </a:txBody>
                  <a:tcPr marL="136627" marR="136627" marT="68313" marB="68313"/>
                </a:tc>
                <a:extLst>
                  <a:ext uri="{0D108BD9-81ED-4DB2-BD59-A6C34878D82A}">
                    <a16:rowId xmlns:a16="http://schemas.microsoft.com/office/drawing/2014/main" val="3014016973"/>
                  </a:ext>
                </a:extLst>
              </a:tr>
              <a:tr h="683133">
                <a:tc>
                  <a:txBody>
                    <a:bodyPr/>
                    <a:lstStyle/>
                    <a:p>
                      <a:pPr algn="ctr"/>
                      <a:r>
                        <a:rPr lang="en-US" sz="3600" dirty="0"/>
                        <a:t>5</a:t>
                      </a:r>
                    </a:p>
                  </a:txBody>
                  <a:tcPr marL="136627" marR="136627" marT="68313" marB="68313"/>
                </a:tc>
                <a:extLst>
                  <a:ext uri="{0D108BD9-81ED-4DB2-BD59-A6C34878D82A}">
                    <a16:rowId xmlns:a16="http://schemas.microsoft.com/office/drawing/2014/main" val="768805643"/>
                  </a:ext>
                </a:extLst>
              </a:tr>
              <a:tr h="683133">
                <a:tc>
                  <a:txBody>
                    <a:bodyPr/>
                    <a:lstStyle/>
                    <a:p>
                      <a:pPr algn="ctr"/>
                      <a:r>
                        <a:rPr lang="en-US" sz="3600" dirty="0"/>
                        <a:t>6</a:t>
                      </a:r>
                    </a:p>
                  </a:txBody>
                  <a:tcPr marL="136627" marR="136627" marT="68313" marB="68313"/>
                </a:tc>
                <a:extLst>
                  <a:ext uri="{0D108BD9-81ED-4DB2-BD59-A6C34878D82A}">
                    <a16:rowId xmlns:a16="http://schemas.microsoft.com/office/drawing/2014/main" val="2938134449"/>
                  </a:ext>
                </a:extLst>
              </a:tr>
              <a:tr h="683133">
                <a:tc>
                  <a:txBody>
                    <a:bodyPr/>
                    <a:lstStyle/>
                    <a:p>
                      <a:pPr algn="ctr"/>
                      <a:r>
                        <a:rPr lang="en-US" sz="3600" dirty="0"/>
                        <a:t>7</a:t>
                      </a:r>
                    </a:p>
                  </a:txBody>
                  <a:tcPr marL="136627" marR="136627" marT="68313" marB="68313"/>
                </a:tc>
                <a:extLst>
                  <a:ext uri="{0D108BD9-81ED-4DB2-BD59-A6C34878D82A}">
                    <a16:rowId xmlns:a16="http://schemas.microsoft.com/office/drawing/2014/main" val="2005902519"/>
                  </a:ext>
                </a:extLst>
              </a:tr>
            </a:tbl>
          </a:graphicData>
        </a:graphic>
      </p:graphicFrame>
      <p:sp>
        <p:nvSpPr>
          <p:cNvPr id="4" name="Title 3"/>
          <p:cNvSpPr>
            <a:spLocks noGrp="1"/>
          </p:cNvSpPr>
          <p:nvPr>
            <p:ph type="title"/>
          </p:nvPr>
        </p:nvSpPr>
        <p:spPr/>
        <p:txBody>
          <a:bodyPr/>
          <a:lstStyle/>
          <a:p>
            <a:r>
              <a:rPr lang="en-US" dirty="0"/>
              <a:t>Sequence</a:t>
            </a:r>
          </a:p>
        </p:txBody>
      </p:sp>
      <p:sp>
        <p:nvSpPr>
          <p:cNvPr id="10" name="AutoShape 7"/>
          <p:cNvSpPr>
            <a:spLocks noChangeArrowheads="1"/>
          </p:cNvSpPr>
          <p:nvPr/>
        </p:nvSpPr>
        <p:spPr bwMode="auto">
          <a:xfrm>
            <a:off x="6874751" y="937364"/>
            <a:ext cx="3105861" cy="962507"/>
          </a:xfrm>
          <a:prstGeom prst="wedgeRoundRectCallout">
            <a:avLst>
              <a:gd name="adj1" fmla="val -73538"/>
              <a:gd name="adj2" fmla="val 549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rgbClr val="FFFFFF"/>
                </a:solidFill>
              </a:rPr>
              <a:t>Start value: </a:t>
            </a:r>
            <a:r>
              <a:rPr lang="en-US" sz="3200" b="1" noProof="1">
                <a:solidFill>
                  <a:schemeClr val="tx2">
                    <a:lumMod val="75000"/>
                  </a:schemeClr>
                </a:solidFill>
              </a:rPr>
              <a:t>1</a:t>
            </a:r>
          </a:p>
        </p:txBody>
      </p:sp>
      <p:sp>
        <p:nvSpPr>
          <p:cNvPr id="11" name="AutoShape 7"/>
          <p:cNvSpPr>
            <a:spLocks noChangeArrowheads="1"/>
          </p:cNvSpPr>
          <p:nvPr/>
        </p:nvSpPr>
        <p:spPr bwMode="auto">
          <a:xfrm>
            <a:off x="6910726" y="2197503"/>
            <a:ext cx="3984286" cy="962507"/>
          </a:xfrm>
          <a:prstGeom prst="wedgeRoundRectCallout">
            <a:avLst>
              <a:gd name="adj1" fmla="val -65154"/>
              <a:gd name="adj2" fmla="val 4842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rgbClr val="FFFFFF"/>
                </a:solidFill>
              </a:rPr>
              <a:t>Incrementation: </a:t>
            </a:r>
            <a:r>
              <a:rPr lang="en-US" sz="3200" b="1" noProof="1">
                <a:solidFill>
                  <a:schemeClr val="tx2">
                    <a:lumMod val="75000"/>
                  </a:schemeClr>
                </a:solidFill>
              </a:rPr>
              <a:t>+1</a:t>
            </a:r>
          </a:p>
        </p:txBody>
      </p:sp>
      <p:sp>
        <p:nvSpPr>
          <p:cNvPr id="12" name="AutoShape 7"/>
          <p:cNvSpPr>
            <a:spLocks noChangeArrowheads="1"/>
          </p:cNvSpPr>
          <p:nvPr/>
        </p:nvSpPr>
        <p:spPr bwMode="auto">
          <a:xfrm>
            <a:off x="6855914" y="3456261"/>
            <a:ext cx="2400895" cy="962507"/>
          </a:xfrm>
          <a:prstGeom prst="wedgeRoundRectCallout">
            <a:avLst>
              <a:gd name="adj1" fmla="val -70397"/>
              <a:gd name="adj2" fmla="val 4842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chemeClr val="tx2">
                    <a:lumMod val="75000"/>
                  </a:schemeClr>
                </a:solidFill>
              </a:rPr>
              <a:t>No</a:t>
            </a:r>
            <a:r>
              <a:rPr lang="en-US" sz="3200" b="1" noProof="1">
                <a:solidFill>
                  <a:srgbClr val="FFFFFF"/>
                </a:solidFill>
              </a:rPr>
              <a:t> Cycle</a:t>
            </a:r>
          </a:p>
        </p:txBody>
      </p:sp>
      <p:sp>
        <p:nvSpPr>
          <p:cNvPr id="13" name="AutoShape 7"/>
          <p:cNvSpPr>
            <a:spLocks noChangeArrowheads="1"/>
          </p:cNvSpPr>
          <p:nvPr/>
        </p:nvSpPr>
        <p:spPr bwMode="auto">
          <a:xfrm>
            <a:off x="6855913" y="4715019"/>
            <a:ext cx="3124699" cy="962507"/>
          </a:xfrm>
          <a:prstGeom prst="wedgeRoundRectCallout">
            <a:avLst>
              <a:gd name="adj1" fmla="val -69490"/>
              <a:gd name="adj2" fmla="val 4451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chemeClr val="tx2">
                    <a:lumMod val="75000"/>
                  </a:schemeClr>
                </a:solidFill>
              </a:rPr>
              <a:t>No</a:t>
            </a:r>
            <a:r>
              <a:rPr lang="en-US" sz="3200" b="1" noProof="1">
                <a:solidFill>
                  <a:srgbClr val="FFFFFF"/>
                </a:solidFill>
              </a:rPr>
              <a:t> Max Value</a:t>
            </a:r>
          </a:p>
        </p:txBody>
      </p:sp>
    </p:spTree>
    <p:extLst>
      <p:ext uri="{BB962C8B-B14F-4D97-AF65-F5344CB8AC3E}">
        <p14:creationId xmlns:p14="http://schemas.microsoft.com/office/powerpoint/2010/main" val="72097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87" y="0"/>
            <a:ext cx="12268200" cy="6877050"/>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14</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0" y="1905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73757"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UPDATE</a:t>
            </a:r>
            <a:endParaRPr lang="en-GB" sz="8000" b="1" dirty="0">
              <a:ln>
                <a:solidFill>
                  <a:schemeClr val="bg1"/>
                </a:solidFill>
              </a:ln>
            </a:endParaRPr>
          </a:p>
        </p:txBody>
      </p:sp>
    </p:spTree>
    <p:extLst>
      <p:ext uri="{BB962C8B-B14F-4D97-AF65-F5344CB8AC3E}">
        <p14:creationId xmlns:p14="http://schemas.microsoft.com/office/powerpoint/2010/main" val="39360903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4" name="Title 3"/>
          <p:cNvSpPr>
            <a:spLocks noGrp="1"/>
          </p:cNvSpPr>
          <p:nvPr>
            <p:ph type="title"/>
          </p:nvPr>
        </p:nvSpPr>
        <p:spPr/>
        <p:txBody>
          <a:bodyPr/>
          <a:lstStyle/>
          <a:p>
            <a:r>
              <a:rPr lang="en-US" dirty="0"/>
              <a:t>Update</a:t>
            </a:r>
          </a:p>
        </p:txBody>
      </p:sp>
      <p:graphicFrame>
        <p:nvGraphicFramePr>
          <p:cNvPr id="5" name="Table 4"/>
          <p:cNvGraphicFramePr>
            <a:graphicFrameLocks noGrp="1"/>
          </p:cNvGraphicFramePr>
          <p:nvPr>
            <p:extLst>
              <p:ext uri="{D42A27DB-BD31-4B8C-83A1-F6EECF244321}">
                <p14:modId xmlns:p14="http://schemas.microsoft.com/office/powerpoint/2010/main" val="1407117190"/>
              </p:ext>
            </p:extLst>
          </p:nvPr>
        </p:nvGraphicFramePr>
        <p:xfrm>
          <a:off x="1065212" y="2088629"/>
          <a:ext cx="8125884" cy="2286000"/>
        </p:xfrm>
        <a:graphic>
          <a:graphicData uri="http://schemas.openxmlformats.org/drawingml/2006/table">
            <a:tbl>
              <a:tblPr firstRow="1" bandRow="1">
                <a:tableStyleId>{7DF18680-E054-41AD-8BC1-D1AEF772440D}</a:tableStyleId>
              </a:tblPr>
              <a:tblGrid>
                <a:gridCol w="2031471">
                  <a:extLst>
                    <a:ext uri="{9D8B030D-6E8A-4147-A177-3AD203B41FA5}">
                      <a16:colId xmlns:a16="http://schemas.microsoft.com/office/drawing/2014/main" val="2994379953"/>
                    </a:ext>
                  </a:extLst>
                </a:gridCol>
                <a:gridCol w="2031471">
                  <a:extLst>
                    <a:ext uri="{9D8B030D-6E8A-4147-A177-3AD203B41FA5}">
                      <a16:colId xmlns:a16="http://schemas.microsoft.com/office/drawing/2014/main" val="3577279355"/>
                    </a:ext>
                  </a:extLst>
                </a:gridCol>
                <a:gridCol w="2031471">
                  <a:extLst>
                    <a:ext uri="{9D8B030D-6E8A-4147-A177-3AD203B41FA5}">
                      <a16:colId xmlns:a16="http://schemas.microsoft.com/office/drawing/2014/main" val="2369266372"/>
                    </a:ext>
                  </a:extLst>
                </a:gridCol>
                <a:gridCol w="2031471">
                  <a:extLst>
                    <a:ext uri="{9D8B030D-6E8A-4147-A177-3AD203B41FA5}">
                      <a16:colId xmlns:a16="http://schemas.microsoft.com/office/drawing/2014/main" val="77719679"/>
                    </a:ext>
                  </a:extLst>
                </a:gridCol>
              </a:tblGrid>
              <a:tr h="370840">
                <a:tc>
                  <a:txBody>
                    <a:bodyPr/>
                    <a:lstStyle/>
                    <a:p>
                      <a:r>
                        <a:rPr lang="en-US" dirty="0" err="1"/>
                        <a:t>CustomerID</a:t>
                      </a:r>
                      <a:endParaRPr lang="en-US" dirty="0"/>
                    </a:p>
                  </a:txBody>
                  <a:tcPr/>
                </a:tc>
                <a:tc>
                  <a:txBody>
                    <a:bodyPr/>
                    <a:lstStyle/>
                    <a:p>
                      <a:r>
                        <a:rPr lang="en-US" dirty="0" err="1"/>
                        <a:t>FirstName</a:t>
                      </a:r>
                      <a:endParaRPr lang="en-US" dirty="0"/>
                    </a:p>
                  </a:txBody>
                  <a:tcPr/>
                </a:tc>
                <a:tc>
                  <a:txBody>
                    <a:bodyPr/>
                    <a:lstStyle/>
                    <a:p>
                      <a:r>
                        <a:rPr lang="en-US" dirty="0"/>
                        <a:t>Birthdate</a:t>
                      </a:r>
                    </a:p>
                  </a:txBody>
                  <a:tcPr/>
                </a:tc>
                <a:tc>
                  <a:txBody>
                    <a:bodyPr/>
                    <a:lstStyle/>
                    <a:p>
                      <a:r>
                        <a:rPr lang="en-US" dirty="0" err="1"/>
                        <a:t>CityID</a:t>
                      </a:r>
                      <a:endParaRPr lang="en-US" dirty="0"/>
                    </a:p>
                  </a:txBody>
                  <a:tcPr/>
                </a:tc>
                <a:extLst>
                  <a:ext uri="{0D108BD9-81ED-4DB2-BD59-A6C34878D82A}">
                    <a16:rowId xmlns:a16="http://schemas.microsoft.com/office/drawing/2014/main" val="4202154428"/>
                  </a:ext>
                </a:extLst>
              </a:tr>
              <a:tr h="370840">
                <a:tc>
                  <a:txBody>
                    <a:bodyPr/>
                    <a:lstStyle/>
                    <a:p>
                      <a:pPr algn="ctr"/>
                      <a:r>
                        <a:rPr lang="en-US" dirty="0"/>
                        <a:t>1</a:t>
                      </a:r>
                    </a:p>
                  </a:txBody>
                  <a:tcPr/>
                </a:tc>
                <a:tc>
                  <a:txBody>
                    <a:bodyPr/>
                    <a:lstStyle/>
                    <a:p>
                      <a:r>
                        <a:rPr lang="en-US" dirty="0"/>
                        <a:t>Brigitte</a:t>
                      </a:r>
                    </a:p>
                  </a:txBody>
                  <a:tcPr/>
                </a:tc>
                <a:tc>
                  <a:txBody>
                    <a:bodyPr/>
                    <a:lstStyle/>
                    <a:p>
                      <a:r>
                        <a:rPr lang="en-US" dirty="0"/>
                        <a:t>03/12/1975</a:t>
                      </a:r>
                    </a:p>
                  </a:txBody>
                  <a:tcPr/>
                </a:tc>
                <a:tc>
                  <a:txBody>
                    <a:bodyPr/>
                    <a:lstStyle/>
                    <a:p>
                      <a:r>
                        <a:rPr lang="en-US" dirty="0"/>
                        <a:t>101</a:t>
                      </a:r>
                    </a:p>
                  </a:txBody>
                  <a:tcPr/>
                </a:tc>
                <a:extLst>
                  <a:ext uri="{0D108BD9-81ED-4DB2-BD59-A6C34878D82A}">
                    <a16:rowId xmlns:a16="http://schemas.microsoft.com/office/drawing/2014/main" val="3015562518"/>
                  </a:ext>
                </a:extLst>
              </a:tr>
              <a:tr h="370840">
                <a:tc>
                  <a:txBody>
                    <a:bodyPr/>
                    <a:lstStyle/>
                    <a:p>
                      <a:pPr algn="ctr"/>
                      <a:r>
                        <a:rPr lang="en-US" dirty="0"/>
                        <a:t>2</a:t>
                      </a:r>
                    </a:p>
                  </a:txBody>
                  <a:tcPr/>
                </a:tc>
                <a:tc>
                  <a:txBody>
                    <a:bodyPr/>
                    <a:lstStyle/>
                    <a:p>
                      <a:r>
                        <a:rPr lang="en-US" dirty="0"/>
                        <a:t>August</a:t>
                      </a:r>
                    </a:p>
                  </a:txBody>
                  <a:tcPr/>
                </a:tc>
                <a:tc>
                  <a:txBody>
                    <a:bodyPr/>
                    <a:lstStyle/>
                    <a:p>
                      <a:r>
                        <a:rPr lang="en-US" dirty="0"/>
                        <a:t>27/05/1968</a:t>
                      </a:r>
                    </a:p>
                  </a:txBody>
                  <a:tcPr/>
                </a:tc>
                <a:tc>
                  <a:txBody>
                    <a:bodyPr/>
                    <a:lstStyle/>
                    <a:p>
                      <a:r>
                        <a:rPr lang="en-US" dirty="0"/>
                        <a:t>102</a:t>
                      </a:r>
                    </a:p>
                  </a:txBody>
                  <a:tcPr/>
                </a:tc>
                <a:extLst>
                  <a:ext uri="{0D108BD9-81ED-4DB2-BD59-A6C34878D82A}">
                    <a16:rowId xmlns:a16="http://schemas.microsoft.com/office/drawing/2014/main" val="4121697443"/>
                  </a:ext>
                </a:extLst>
              </a:tr>
              <a:tr h="370840">
                <a:tc>
                  <a:txBody>
                    <a:bodyPr/>
                    <a:lstStyle/>
                    <a:p>
                      <a:pPr algn="ctr"/>
                      <a:r>
                        <a:rPr lang="en-US" dirty="0"/>
                        <a:t>3</a:t>
                      </a:r>
                    </a:p>
                  </a:txBody>
                  <a:tcPr/>
                </a:tc>
                <a:tc>
                  <a:txBody>
                    <a:bodyPr/>
                    <a:lstStyle/>
                    <a:p>
                      <a:r>
                        <a:rPr lang="en-US" dirty="0"/>
                        <a:t>Benjamin</a:t>
                      </a:r>
                    </a:p>
                  </a:txBody>
                  <a:tcPr/>
                </a:tc>
                <a:tc>
                  <a:txBody>
                    <a:bodyPr/>
                    <a:lstStyle/>
                    <a:p>
                      <a:r>
                        <a:rPr lang="en-US" dirty="0"/>
                        <a:t>15/10/1988</a:t>
                      </a:r>
                    </a:p>
                  </a:txBody>
                  <a:tcPr/>
                </a:tc>
                <a:tc>
                  <a:txBody>
                    <a:bodyPr/>
                    <a:lstStyle/>
                    <a:p>
                      <a:r>
                        <a:rPr lang="en-US" dirty="0"/>
                        <a:t>103</a:t>
                      </a:r>
                    </a:p>
                  </a:txBody>
                  <a:tcPr/>
                </a:tc>
                <a:extLst>
                  <a:ext uri="{0D108BD9-81ED-4DB2-BD59-A6C34878D82A}">
                    <a16:rowId xmlns:a16="http://schemas.microsoft.com/office/drawing/2014/main" val="1885252236"/>
                  </a:ext>
                </a:extLst>
              </a:tr>
              <a:tr h="370840">
                <a:tc>
                  <a:txBody>
                    <a:bodyPr/>
                    <a:lstStyle/>
                    <a:p>
                      <a:pPr algn="ctr"/>
                      <a:r>
                        <a:rPr lang="en-US" dirty="0"/>
                        <a:t>4</a:t>
                      </a:r>
                    </a:p>
                  </a:txBody>
                  <a:tcPr/>
                </a:tc>
                <a:tc>
                  <a:txBody>
                    <a:bodyPr/>
                    <a:lstStyle/>
                    <a:p>
                      <a:r>
                        <a:rPr lang="en-US" dirty="0"/>
                        <a:t>Denis</a:t>
                      </a:r>
                    </a:p>
                  </a:txBody>
                  <a:tcPr/>
                </a:tc>
                <a:tc>
                  <a:txBody>
                    <a:bodyPr/>
                    <a:lstStyle/>
                    <a:p>
                      <a:r>
                        <a:rPr lang="en-US" dirty="0"/>
                        <a:t>07/01/1993</a:t>
                      </a:r>
                    </a:p>
                  </a:txBody>
                  <a:tcPr/>
                </a:tc>
                <a:tc>
                  <a:txBody>
                    <a:bodyPr/>
                    <a:lstStyle/>
                    <a:p>
                      <a:r>
                        <a:rPr lang="en-US" dirty="0"/>
                        <a:t>104</a:t>
                      </a:r>
                    </a:p>
                  </a:txBody>
                  <a:tcPr/>
                </a:tc>
                <a:extLst>
                  <a:ext uri="{0D108BD9-81ED-4DB2-BD59-A6C34878D82A}">
                    <a16:rowId xmlns:a16="http://schemas.microsoft.com/office/drawing/2014/main" val="45136658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91231542"/>
              </p:ext>
            </p:extLst>
          </p:nvPr>
        </p:nvGraphicFramePr>
        <p:xfrm>
          <a:off x="9839422" y="3917429"/>
          <a:ext cx="1624541" cy="457200"/>
        </p:xfrm>
        <a:graphic>
          <a:graphicData uri="http://schemas.openxmlformats.org/drawingml/2006/table">
            <a:tbl>
              <a:tblPr firstRow="1" bandRow="1">
                <a:tableStyleId>{FABFCF23-3B69-468F-B69F-88F6DE6A72F2}</a:tableStyleId>
              </a:tblPr>
              <a:tblGrid>
                <a:gridCol w="1624541">
                  <a:extLst>
                    <a:ext uri="{9D8B030D-6E8A-4147-A177-3AD203B41FA5}">
                      <a16:colId xmlns:a16="http://schemas.microsoft.com/office/drawing/2014/main" val="764849683"/>
                    </a:ext>
                  </a:extLst>
                </a:gridCol>
              </a:tblGrid>
              <a:tr h="228600">
                <a:tc>
                  <a:txBody>
                    <a:bodyPr/>
                    <a:lstStyle/>
                    <a:p>
                      <a:r>
                        <a:rPr lang="en-US" b="0" dirty="0"/>
                        <a:t>105</a:t>
                      </a:r>
                    </a:p>
                  </a:txBody>
                  <a:tcPr>
                    <a:solidFill>
                      <a:srgbClr val="00B0F0"/>
                    </a:solidFill>
                  </a:tcPr>
                </a:tc>
                <a:extLst>
                  <a:ext uri="{0D108BD9-81ED-4DB2-BD59-A6C34878D82A}">
                    <a16:rowId xmlns:a16="http://schemas.microsoft.com/office/drawing/2014/main" val="2216908203"/>
                  </a:ext>
                </a:extLst>
              </a:tr>
            </a:tbl>
          </a:graphicData>
        </a:graphic>
      </p:graphicFrame>
      <p:sp>
        <p:nvSpPr>
          <p:cNvPr id="7" name="Right Arrow 6"/>
          <p:cNvSpPr/>
          <p:nvPr/>
        </p:nvSpPr>
        <p:spPr>
          <a:xfrm>
            <a:off x="9305396" y="4038521"/>
            <a:ext cx="434087" cy="215015"/>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9" name="Table 8"/>
          <p:cNvGraphicFramePr>
            <a:graphicFrameLocks noGrp="1"/>
          </p:cNvGraphicFramePr>
          <p:nvPr>
            <p:extLst>
              <p:ext uri="{D42A27DB-BD31-4B8C-83A1-F6EECF244321}">
                <p14:modId xmlns:p14="http://schemas.microsoft.com/office/powerpoint/2010/main" val="224149636"/>
              </p:ext>
            </p:extLst>
          </p:nvPr>
        </p:nvGraphicFramePr>
        <p:xfrm>
          <a:off x="5186416" y="5029200"/>
          <a:ext cx="1878799" cy="457200"/>
        </p:xfrm>
        <a:graphic>
          <a:graphicData uri="http://schemas.openxmlformats.org/drawingml/2006/table">
            <a:tbl>
              <a:tblPr firstRow="1" bandRow="1">
                <a:tableStyleId>{FABFCF23-3B69-468F-B69F-88F6DE6A72F2}</a:tableStyleId>
              </a:tblPr>
              <a:tblGrid>
                <a:gridCol w="1878799">
                  <a:extLst>
                    <a:ext uri="{9D8B030D-6E8A-4147-A177-3AD203B41FA5}">
                      <a16:colId xmlns:a16="http://schemas.microsoft.com/office/drawing/2014/main" val="764849683"/>
                    </a:ext>
                  </a:extLst>
                </a:gridCol>
              </a:tblGrid>
              <a:tr h="228600">
                <a:tc>
                  <a:txBody>
                    <a:bodyPr/>
                    <a:lstStyle/>
                    <a:p>
                      <a:r>
                        <a:rPr lang="en-US" dirty="0"/>
                        <a:t>13/10/2015</a:t>
                      </a:r>
                    </a:p>
                  </a:txBody>
                  <a:tcPr>
                    <a:solidFill>
                      <a:srgbClr val="00B0F0"/>
                    </a:solidFill>
                  </a:tcPr>
                </a:tc>
                <a:extLst>
                  <a:ext uri="{0D108BD9-81ED-4DB2-BD59-A6C34878D82A}">
                    <a16:rowId xmlns:a16="http://schemas.microsoft.com/office/drawing/2014/main" val="2216908203"/>
                  </a:ext>
                </a:extLst>
              </a:tr>
            </a:tbl>
          </a:graphicData>
        </a:graphic>
      </p:graphicFrame>
      <p:sp>
        <p:nvSpPr>
          <p:cNvPr id="10" name="Right Arrow 9"/>
          <p:cNvSpPr/>
          <p:nvPr/>
        </p:nvSpPr>
        <p:spPr>
          <a:xfrm rot="5400000">
            <a:off x="5908773" y="4588057"/>
            <a:ext cx="434087" cy="215015"/>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11" name="Table 10"/>
          <p:cNvGraphicFramePr>
            <a:graphicFrameLocks noGrp="1"/>
          </p:cNvGraphicFramePr>
          <p:nvPr>
            <p:extLst>
              <p:ext uri="{D42A27DB-BD31-4B8C-83A1-F6EECF244321}">
                <p14:modId xmlns:p14="http://schemas.microsoft.com/office/powerpoint/2010/main" val="3358097942"/>
              </p:ext>
            </p:extLst>
          </p:nvPr>
        </p:nvGraphicFramePr>
        <p:xfrm>
          <a:off x="2970212" y="5029200"/>
          <a:ext cx="1878799" cy="457200"/>
        </p:xfrm>
        <a:graphic>
          <a:graphicData uri="http://schemas.openxmlformats.org/drawingml/2006/table">
            <a:tbl>
              <a:tblPr firstRow="1" bandRow="1">
                <a:tableStyleId>{FABFCF23-3B69-468F-B69F-88F6DE6A72F2}</a:tableStyleId>
              </a:tblPr>
              <a:tblGrid>
                <a:gridCol w="1878799">
                  <a:extLst>
                    <a:ext uri="{9D8B030D-6E8A-4147-A177-3AD203B41FA5}">
                      <a16:colId xmlns:a16="http://schemas.microsoft.com/office/drawing/2014/main" val="764849683"/>
                    </a:ext>
                  </a:extLst>
                </a:gridCol>
              </a:tblGrid>
              <a:tr h="228600">
                <a:tc>
                  <a:txBody>
                    <a:bodyPr/>
                    <a:lstStyle/>
                    <a:p>
                      <a:r>
                        <a:rPr lang="en-US" dirty="0"/>
                        <a:t>Millen</a:t>
                      </a:r>
                    </a:p>
                  </a:txBody>
                  <a:tcPr>
                    <a:solidFill>
                      <a:srgbClr val="00B0F0"/>
                    </a:solidFill>
                  </a:tcPr>
                </a:tc>
                <a:extLst>
                  <a:ext uri="{0D108BD9-81ED-4DB2-BD59-A6C34878D82A}">
                    <a16:rowId xmlns:a16="http://schemas.microsoft.com/office/drawing/2014/main" val="2216908203"/>
                  </a:ext>
                </a:extLst>
              </a:tr>
            </a:tbl>
          </a:graphicData>
        </a:graphic>
      </p:graphicFrame>
      <p:sp>
        <p:nvSpPr>
          <p:cNvPr id="12" name="Right Arrow 11"/>
          <p:cNvSpPr/>
          <p:nvPr/>
        </p:nvSpPr>
        <p:spPr>
          <a:xfrm rot="5400000">
            <a:off x="3692569" y="4588057"/>
            <a:ext cx="434087" cy="215015"/>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TextBox 12"/>
          <p:cNvSpPr txBox="1"/>
          <p:nvPr/>
        </p:nvSpPr>
        <p:spPr>
          <a:xfrm>
            <a:off x="4189412" y="1513463"/>
            <a:ext cx="2206095" cy="523220"/>
          </a:xfrm>
          <a:prstGeom prst="rect">
            <a:avLst/>
          </a:prstGeom>
          <a:noFill/>
        </p:spPr>
        <p:txBody>
          <a:bodyPr wrap="square" rtlCol="0">
            <a:spAutoFit/>
          </a:bodyPr>
          <a:lstStyle/>
          <a:p>
            <a:r>
              <a:rPr lang="en-US" sz="2800" dirty="0"/>
              <a:t>Customers</a:t>
            </a:r>
          </a:p>
        </p:txBody>
      </p:sp>
      <p:sp>
        <p:nvSpPr>
          <p:cNvPr id="14" name="AutoShape 7"/>
          <p:cNvSpPr>
            <a:spLocks noChangeArrowheads="1"/>
          </p:cNvSpPr>
          <p:nvPr/>
        </p:nvSpPr>
        <p:spPr bwMode="auto">
          <a:xfrm>
            <a:off x="10162904" y="2469789"/>
            <a:ext cx="1646602" cy="782717"/>
          </a:xfrm>
          <a:prstGeom prst="wedgeRoundRectCallout">
            <a:avLst>
              <a:gd name="adj1" fmla="val -53158"/>
              <a:gd name="adj2" fmla="val 117007"/>
              <a:gd name="adj3" fmla="val 16667"/>
            </a:avLst>
          </a:prstGeom>
          <a:solidFill>
            <a:srgbClr val="00B0F0">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rgbClr val="FFFFFF"/>
                </a:solidFill>
              </a:rPr>
              <a:t>Update</a:t>
            </a:r>
            <a:endParaRPr lang="en-US" sz="3200" b="1" noProof="1">
              <a:solidFill>
                <a:schemeClr val="tx2">
                  <a:lumMod val="75000"/>
                </a:schemeClr>
              </a:solidFill>
            </a:endParaRPr>
          </a:p>
        </p:txBody>
      </p:sp>
    </p:spTree>
    <p:extLst>
      <p:ext uri="{BB962C8B-B14F-4D97-AF65-F5344CB8AC3E}">
        <p14:creationId xmlns:p14="http://schemas.microsoft.com/office/powerpoint/2010/main" val="37309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 y="0"/>
            <a:ext cx="12184857" cy="6858000"/>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16</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23020"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DELETE</a:t>
            </a:r>
            <a:endParaRPr lang="en-GB" sz="8000" b="1" dirty="0">
              <a:ln>
                <a:solidFill>
                  <a:schemeClr val="bg1"/>
                </a:solidFill>
              </a:ln>
            </a:endParaRPr>
          </a:p>
        </p:txBody>
      </p:sp>
    </p:spTree>
    <p:extLst>
      <p:ext uri="{BB962C8B-B14F-4D97-AF65-F5344CB8AC3E}">
        <p14:creationId xmlns:p14="http://schemas.microsoft.com/office/powerpoint/2010/main" val="304031232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4" name="Title 3"/>
          <p:cNvSpPr>
            <a:spLocks noGrp="1"/>
          </p:cNvSpPr>
          <p:nvPr>
            <p:ph type="title"/>
          </p:nvPr>
        </p:nvSpPr>
        <p:spPr/>
        <p:txBody>
          <a:bodyPr/>
          <a:lstStyle/>
          <a:p>
            <a:r>
              <a:rPr lang="en-US" dirty="0"/>
              <a:t>Delete</a:t>
            </a:r>
          </a:p>
        </p:txBody>
      </p:sp>
      <p:graphicFrame>
        <p:nvGraphicFramePr>
          <p:cNvPr id="6" name="Table 5"/>
          <p:cNvGraphicFramePr>
            <a:graphicFrameLocks noGrp="1"/>
          </p:cNvGraphicFramePr>
          <p:nvPr>
            <p:extLst>
              <p:ext uri="{D42A27DB-BD31-4B8C-83A1-F6EECF244321}">
                <p14:modId xmlns:p14="http://schemas.microsoft.com/office/powerpoint/2010/main" val="1289260234"/>
              </p:ext>
            </p:extLst>
          </p:nvPr>
        </p:nvGraphicFramePr>
        <p:xfrm>
          <a:off x="2540528" y="2438400"/>
          <a:ext cx="8125884" cy="2286000"/>
        </p:xfrm>
        <a:graphic>
          <a:graphicData uri="http://schemas.openxmlformats.org/drawingml/2006/table">
            <a:tbl>
              <a:tblPr firstRow="1" bandRow="1">
                <a:tableStyleId>{7DF18680-E054-41AD-8BC1-D1AEF772440D}</a:tableStyleId>
              </a:tblPr>
              <a:tblGrid>
                <a:gridCol w="2031471">
                  <a:extLst>
                    <a:ext uri="{9D8B030D-6E8A-4147-A177-3AD203B41FA5}">
                      <a16:colId xmlns:a16="http://schemas.microsoft.com/office/drawing/2014/main" val="2994379953"/>
                    </a:ext>
                  </a:extLst>
                </a:gridCol>
                <a:gridCol w="2031471">
                  <a:extLst>
                    <a:ext uri="{9D8B030D-6E8A-4147-A177-3AD203B41FA5}">
                      <a16:colId xmlns:a16="http://schemas.microsoft.com/office/drawing/2014/main" val="3577279355"/>
                    </a:ext>
                  </a:extLst>
                </a:gridCol>
                <a:gridCol w="2031471">
                  <a:extLst>
                    <a:ext uri="{9D8B030D-6E8A-4147-A177-3AD203B41FA5}">
                      <a16:colId xmlns:a16="http://schemas.microsoft.com/office/drawing/2014/main" val="2369266372"/>
                    </a:ext>
                  </a:extLst>
                </a:gridCol>
                <a:gridCol w="2031471">
                  <a:extLst>
                    <a:ext uri="{9D8B030D-6E8A-4147-A177-3AD203B41FA5}">
                      <a16:colId xmlns:a16="http://schemas.microsoft.com/office/drawing/2014/main" val="77719679"/>
                    </a:ext>
                  </a:extLst>
                </a:gridCol>
              </a:tblGrid>
              <a:tr h="370840">
                <a:tc>
                  <a:txBody>
                    <a:bodyPr/>
                    <a:lstStyle/>
                    <a:p>
                      <a:r>
                        <a:rPr lang="en-US" dirty="0" err="1"/>
                        <a:t>CustomerID</a:t>
                      </a:r>
                      <a:endParaRPr lang="en-US" dirty="0"/>
                    </a:p>
                  </a:txBody>
                  <a:tcPr/>
                </a:tc>
                <a:tc>
                  <a:txBody>
                    <a:bodyPr/>
                    <a:lstStyle/>
                    <a:p>
                      <a:r>
                        <a:rPr lang="en-US" dirty="0" err="1"/>
                        <a:t>FirstName</a:t>
                      </a:r>
                      <a:endParaRPr lang="en-US" dirty="0"/>
                    </a:p>
                  </a:txBody>
                  <a:tcPr/>
                </a:tc>
                <a:tc>
                  <a:txBody>
                    <a:bodyPr/>
                    <a:lstStyle/>
                    <a:p>
                      <a:r>
                        <a:rPr lang="en-US" dirty="0"/>
                        <a:t>Birthdate</a:t>
                      </a:r>
                    </a:p>
                  </a:txBody>
                  <a:tcPr/>
                </a:tc>
                <a:tc>
                  <a:txBody>
                    <a:bodyPr/>
                    <a:lstStyle/>
                    <a:p>
                      <a:r>
                        <a:rPr lang="en-US" dirty="0" err="1"/>
                        <a:t>CityID</a:t>
                      </a:r>
                      <a:endParaRPr lang="en-US" dirty="0"/>
                    </a:p>
                  </a:txBody>
                  <a:tcPr/>
                </a:tc>
                <a:extLst>
                  <a:ext uri="{0D108BD9-81ED-4DB2-BD59-A6C34878D82A}">
                    <a16:rowId xmlns:a16="http://schemas.microsoft.com/office/drawing/2014/main" val="4202154428"/>
                  </a:ext>
                </a:extLst>
              </a:tr>
              <a:tr h="370840">
                <a:tc>
                  <a:txBody>
                    <a:bodyPr/>
                    <a:lstStyle/>
                    <a:p>
                      <a:pPr algn="ctr"/>
                      <a:r>
                        <a:rPr lang="en-US" dirty="0"/>
                        <a:t>1</a:t>
                      </a:r>
                    </a:p>
                  </a:txBody>
                  <a:tcPr/>
                </a:tc>
                <a:tc>
                  <a:txBody>
                    <a:bodyPr/>
                    <a:lstStyle/>
                    <a:p>
                      <a:r>
                        <a:rPr lang="en-US" dirty="0"/>
                        <a:t>Brigitte</a:t>
                      </a:r>
                    </a:p>
                  </a:txBody>
                  <a:tcPr/>
                </a:tc>
                <a:tc>
                  <a:txBody>
                    <a:bodyPr/>
                    <a:lstStyle/>
                    <a:p>
                      <a:r>
                        <a:rPr lang="en-US" dirty="0"/>
                        <a:t>03/12/1975</a:t>
                      </a:r>
                    </a:p>
                  </a:txBody>
                  <a:tcPr/>
                </a:tc>
                <a:tc>
                  <a:txBody>
                    <a:bodyPr/>
                    <a:lstStyle/>
                    <a:p>
                      <a:r>
                        <a:rPr lang="en-US" dirty="0"/>
                        <a:t>101</a:t>
                      </a:r>
                    </a:p>
                  </a:txBody>
                  <a:tcPr/>
                </a:tc>
                <a:extLst>
                  <a:ext uri="{0D108BD9-81ED-4DB2-BD59-A6C34878D82A}">
                    <a16:rowId xmlns:a16="http://schemas.microsoft.com/office/drawing/2014/main" val="3015562518"/>
                  </a:ext>
                </a:extLst>
              </a:tr>
              <a:tr h="370840">
                <a:tc>
                  <a:txBody>
                    <a:bodyPr/>
                    <a:lstStyle/>
                    <a:p>
                      <a:pPr algn="ctr"/>
                      <a:r>
                        <a:rPr lang="en-US" dirty="0"/>
                        <a:t>2</a:t>
                      </a:r>
                    </a:p>
                  </a:txBody>
                  <a:tcPr/>
                </a:tc>
                <a:tc>
                  <a:txBody>
                    <a:bodyPr/>
                    <a:lstStyle/>
                    <a:p>
                      <a:r>
                        <a:rPr lang="en-US" dirty="0"/>
                        <a:t>August</a:t>
                      </a:r>
                    </a:p>
                  </a:txBody>
                  <a:tcPr/>
                </a:tc>
                <a:tc>
                  <a:txBody>
                    <a:bodyPr/>
                    <a:lstStyle/>
                    <a:p>
                      <a:r>
                        <a:rPr lang="en-US" dirty="0"/>
                        <a:t>27/05/1968</a:t>
                      </a:r>
                    </a:p>
                  </a:txBody>
                  <a:tcPr/>
                </a:tc>
                <a:tc>
                  <a:txBody>
                    <a:bodyPr/>
                    <a:lstStyle/>
                    <a:p>
                      <a:r>
                        <a:rPr lang="en-US" dirty="0"/>
                        <a:t>102</a:t>
                      </a:r>
                    </a:p>
                  </a:txBody>
                  <a:tcPr/>
                </a:tc>
                <a:extLst>
                  <a:ext uri="{0D108BD9-81ED-4DB2-BD59-A6C34878D82A}">
                    <a16:rowId xmlns:a16="http://schemas.microsoft.com/office/drawing/2014/main" val="4121697443"/>
                  </a:ext>
                </a:extLst>
              </a:tr>
              <a:tr h="370840">
                <a:tc>
                  <a:txBody>
                    <a:bodyPr/>
                    <a:lstStyle/>
                    <a:p>
                      <a:pPr algn="ctr"/>
                      <a:r>
                        <a:rPr lang="en-US" dirty="0"/>
                        <a:t>3</a:t>
                      </a:r>
                    </a:p>
                  </a:txBody>
                  <a:tcPr/>
                </a:tc>
                <a:tc>
                  <a:txBody>
                    <a:bodyPr/>
                    <a:lstStyle/>
                    <a:p>
                      <a:r>
                        <a:rPr lang="en-US" dirty="0"/>
                        <a:t>Benjamin</a:t>
                      </a:r>
                    </a:p>
                  </a:txBody>
                  <a:tcPr/>
                </a:tc>
                <a:tc>
                  <a:txBody>
                    <a:bodyPr/>
                    <a:lstStyle/>
                    <a:p>
                      <a:r>
                        <a:rPr lang="en-US" dirty="0"/>
                        <a:t>15/10/1988</a:t>
                      </a:r>
                    </a:p>
                  </a:txBody>
                  <a:tcPr/>
                </a:tc>
                <a:tc>
                  <a:txBody>
                    <a:bodyPr/>
                    <a:lstStyle/>
                    <a:p>
                      <a:r>
                        <a:rPr lang="en-US" dirty="0"/>
                        <a:t>103</a:t>
                      </a:r>
                    </a:p>
                  </a:txBody>
                  <a:tcPr/>
                </a:tc>
                <a:extLst>
                  <a:ext uri="{0D108BD9-81ED-4DB2-BD59-A6C34878D82A}">
                    <a16:rowId xmlns:a16="http://schemas.microsoft.com/office/drawing/2014/main" val="1885252236"/>
                  </a:ext>
                </a:extLst>
              </a:tr>
              <a:tr h="370840">
                <a:tc>
                  <a:txBody>
                    <a:bodyPr/>
                    <a:lstStyle/>
                    <a:p>
                      <a:pPr algn="ctr"/>
                      <a:r>
                        <a:rPr lang="en-US" dirty="0"/>
                        <a:t>4</a:t>
                      </a:r>
                    </a:p>
                  </a:txBody>
                  <a:tcPr/>
                </a:tc>
                <a:tc>
                  <a:txBody>
                    <a:bodyPr/>
                    <a:lstStyle/>
                    <a:p>
                      <a:r>
                        <a:rPr lang="en-US" dirty="0"/>
                        <a:t>Denis</a:t>
                      </a:r>
                    </a:p>
                  </a:txBody>
                  <a:tcPr/>
                </a:tc>
                <a:tc>
                  <a:txBody>
                    <a:bodyPr/>
                    <a:lstStyle/>
                    <a:p>
                      <a:r>
                        <a:rPr lang="en-US" dirty="0"/>
                        <a:t>07/01/1993</a:t>
                      </a:r>
                    </a:p>
                  </a:txBody>
                  <a:tcPr/>
                </a:tc>
                <a:tc>
                  <a:txBody>
                    <a:bodyPr/>
                    <a:lstStyle/>
                    <a:p>
                      <a:r>
                        <a:rPr lang="en-US" dirty="0"/>
                        <a:t>104</a:t>
                      </a:r>
                    </a:p>
                  </a:txBody>
                  <a:tcPr/>
                </a:tc>
                <a:extLst>
                  <a:ext uri="{0D108BD9-81ED-4DB2-BD59-A6C34878D82A}">
                    <a16:rowId xmlns:a16="http://schemas.microsoft.com/office/drawing/2014/main" val="451366588"/>
                  </a:ext>
                </a:extLst>
              </a:tr>
            </a:tbl>
          </a:graphicData>
        </a:graphic>
      </p:graphicFrame>
      <p:sp>
        <p:nvSpPr>
          <p:cNvPr id="8" name="Rectangle 7"/>
          <p:cNvSpPr/>
          <p:nvPr/>
        </p:nvSpPr>
        <p:spPr>
          <a:xfrm>
            <a:off x="2537304" y="3829050"/>
            <a:ext cx="8129108" cy="4381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TextBox 8"/>
          <p:cNvSpPr txBox="1"/>
          <p:nvPr/>
        </p:nvSpPr>
        <p:spPr>
          <a:xfrm>
            <a:off x="5498810" y="1859529"/>
            <a:ext cx="2206095" cy="523220"/>
          </a:xfrm>
          <a:prstGeom prst="rect">
            <a:avLst/>
          </a:prstGeom>
          <a:noFill/>
        </p:spPr>
        <p:txBody>
          <a:bodyPr wrap="square" rtlCol="0">
            <a:spAutoFit/>
          </a:bodyPr>
          <a:lstStyle/>
          <a:p>
            <a:r>
              <a:rPr lang="en-US" sz="2800" dirty="0"/>
              <a:t>Customers</a:t>
            </a:r>
          </a:p>
        </p:txBody>
      </p:sp>
      <p:sp>
        <p:nvSpPr>
          <p:cNvPr id="10" name="AutoShape 7"/>
          <p:cNvSpPr>
            <a:spLocks noChangeArrowheads="1"/>
          </p:cNvSpPr>
          <p:nvPr/>
        </p:nvSpPr>
        <p:spPr bwMode="auto">
          <a:xfrm>
            <a:off x="321109" y="3429000"/>
            <a:ext cx="1476389" cy="542537"/>
          </a:xfrm>
          <a:prstGeom prst="wedgeRoundRectCallout">
            <a:avLst>
              <a:gd name="adj1" fmla="val 86814"/>
              <a:gd name="adj2" fmla="val 51394"/>
              <a:gd name="adj3" fmla="val 16667"/>
            </a:avLst>
          </a:prstGeom>
          <a:solidFill>
            <a:srgbClr val="FF0000">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noProof="1">
                <a:solidFill>
                  <a:srgbClr val="FFFFFF"/>
                </a:solidFill>
              </a:rPr>
              <a:t>Delete</a:t>
            </a:r>
            <a:endParaRPr lang="en-US" sz="3200" b="1" noProof="1">
              <a:solidFill>
                <a:schemeClr val="tx2">
                  <a:lumMod val="75000"/>
                </a:schemeClr>
              </a:solidFill>
            </a:endParaRPr>
          </a:p>
        </p:txBody>
      </p:sp>
    </p:spTree>
    <p:extLst>
      <p:ext uri="{BB962C8B-B14F-4D97-AF65-F5344CB8AC3E}">
        <p14:creationId xmlns:p14="http://schemas.microsoft.com/office/powerpoint/2010/main" val="148658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18</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Select Statement</a:t>
            </a:r>
          </a:p>
          <a:p>
            <a:pPr marL="444500" indent="-444500">
              <a:lnSpc>
                <a:spcPct val="100000"/>
              </a:lnSpc>
              <a:buFontTx/>
              <a:buAutoNum type="arabicPeriod"/>
            </a:pPr>
            <a:r>
              <a:rPr lang="en-US" sz="3200" dirty="0"/>
              <a:t>Insert Statement</a:t>
            </a:r>
          </a:p>
          <a:p>
            <a:pPr marL="444500" indent="-444500">
              <a:lnSpc>
                <a:spcPct val="100000"/>
              </a:lnSpc>
              <a:buFontTx/>
              <a:buAutoNum type="arabicPeriod"/>
            </a:pPr>
            <a:r>
              <a:rPr lang="en-US" sz="3200" dirty="0"/>
              <a:t>Update Statement</a:t>
            </a:r>
          </a:p>
          <a:p>
            <a:pPr marL="444500" indent="-444500">
              <a:lnSpc>
                <a:spcPct val="100000"/>
              </a:lnSpc>
              <a:buFontTx/>
              <a:buAutoNum type="arabicPeriod"/>
            </a:pPr>
            <a:r>
              <a:rPr lang="en-US" sz="3200" dirty="0"/>
              <a:t>Delete Statement</a:t>
            </a:r>
          </a:p>
        </p:txBody>
      </p:sp>
      <p:sp>
        <p:nvSpPr>
          <p:cNvPr id="4" name="Title 3"/>
          <p:cNvSpPr>
            <a:spLocks noGrp="1"/>
          </p:cNvSpPr>
          <p:nvPr>
            <p:ph type="title"/>
          </p:nvPr>
        </p:nvSpPr>
        <p:spPr/>
        <p:txBody>
          <a:bodyPr>
            <a:normAutofit/>
          </a:bodyPr>
          <a:lstStyle/>
          <a:p>
            <a:r>
              <a:rPr lang="en-US" dirty="0"/>
              <a:t>Summary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6" y="3505200"/>
            <a:ext cx="3908432" cy="2899531"/>
          </a:xfrm>
          <a:prstGeom prst="rect">
            <a:avLst/>
          </a:prstGeom>
        </p:spPr>
      </p:pic>
    </p:spTree>
    <p:extLst>
      <p:ext uri="{BB962C8B-B14F-4D97-AF65-F5344CB8AC3E}">
        <p14:creationId xmlns:p14="http://schemas.microsoft.com/office/powerpoint/2010/main" val="1669185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GB" dirty="0"/>
              <a:t>Basic CRUD</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4" name="Picture 13">
            <a:hlinkClick r:id="rId4"/>
          </p:cNvPr>
          <p:cNvPicPr>
            <a:picLocks noChangeAspect="1"/>
          </p:cNvPicPr>
          <p:nvPr/>
        </p:nvPicPr>
        <p:blipFill>
          <a:blip r:embed="rId5"/>
          <a:stretch>
            <a:fillRect/>
          </a:stretch>
        </p:blipFill>
        <p:spPr>
          <a:xfrm>
            <a:off x="9980612" y="2709376"/>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3115840" y="1255208"/>
            <a:ext cx="1752140" cy="804013"/>
          </a:xfrm>
          <a:prstGeom prst="roundRect">
            <a:avLst>
              <a:gd name="adj" fmla="val 3159"/>
            </a:avLst>
          </a:prstGeom>
        </p:spPr>
      </p:pic>
      <p:pic>
        <p:nvPicPr>
          <p:cNvPr id="17" name="Picture 16">
            <a:hlinkClick r:id="rId8"/>
          </p:cNvPr>
          <p:cNvPicPr>
            <a:picLocks noChangeAspect="1"/>
          </p:cNvPicPr>
          <p:nvPr/>
        </p:nvPicPr>
        <p:blipFill>
          <a:blip r:embed="rId9"/>
          <a:stretch>
            <a:fillRect/>
          </a:stretch>
        </p:blipFill>
        <p:spPr>
          <a:xfrm>
            <a:off x="5468146" y="1255208"/>
            <a:ext cx="2040956" cy="804013"/>
          </a:xfrm>
          <a:prstGeom prst="roundRect">
            <a:avLst>
              <a:gd name="adj" fmla="val 3159"/>
            </a:avLst>
          </a:prstGeom>
        </p:spPr>
      </p:pic>
      <p:pic>
        <p:nvPicPr>
          <p:cNvPr id="19" name="Picture 18">
            <a:hlinkClick r:id="rId10"/>
          </p:cNvPr>
          <p:cNvPicPr>
            <a:picLocks noChangeAspect="1"/>
          </p:cNvPicPr>
          <p:nvPr/>
        </p:nvPicPr>
        <p:blipFill>
          <a:blip r:embed="rId11"/>
          <a:stretch>
            <a:fillRect/>
          </a:stretch>
        </p:blipFill>
        <p:spPr>
          <a:xfrm>
            <a:off x="512764" y="1255208"/>
            <a:ext cx="2093874" cy="804013"/>
          </a:xfrm>
          <a:prstGeom prst="roundRect">
            <a:avLst>
              <a:gd name="adj" fmla="val 3159"/>
            </a:avLst>
          </a:prstGeom>
        </p:spPr>
      </p:pic>
      <p:pic>
        <p:nvPicPr>
          <p:cNvPr id="20" name="Picture 19">
            <a:hlinkClick r:id="rId12"/>
          </p:cNvPr>
          <p:cNvPicPr>
            <a:picLocks noChangeAspect="1"/>
          </p:cNvPicPr>
          <p:nvPr/>
        </p:nvPicPr>
        <p:blipFill>
          <a:blip r:embed="rId13"/>
          <a:stretch>
            <a:fillRect/>
          </a:stretch>
        </p:blipFill>
        <p:spPr>
          <a:xfrm>
            <a:off x="512764" y="5373443"/>
            <a:ext cx="3352800" cy="849557"/>
          </a:xfrm>
          <a:prstGeom prst="roundRect">
            <a:avLst>
              <a:gd name="adj" fmla="val 3159"/>
            </a:avLst>
          </a:prstGeom>
        </p:spPr>
      </p:pic>
      <p:pic>
        <p:nvPicPr>
          <p:cNvPr id="22" name="Picture 21">
            <a:hlinkClick r:id="rId14"/>
          </p:cNvPr>
          <p:cNvPicPr>
            <a:picLocks noChangeAspect="1"/>
          </p:cNvPicPr>
          <p:nvPr/>
        </p:nvPicPr>
        <p:blipFill>
          <a:blip r:embed="rId15"/>
          <a:stretch>
            <a:fillRect/>
          </a:stretch>
        </p:blipFill>
        <p:spPr>
          <a:xfrm>
            <a:off x="4358563" y="5373443"/>
            <a:ext cx="2753589" cy="849556"/>
          </a:xfrm>
          <a:prstGeom prst="roundRect">
            <a:avLst>
              <a:gd name="adj" fmla="val 2953"/>
            </a:avLst>
          </a:prstGeom>
        </p:spPr>
      </p:pic>
      <p:pic>
        <p:nvPicPr>
          <p:cNvPr id="23" name="Picture 22">
            <a:hlinkClick r:id="rId16"/>
          </p:cNvPr>
          <p:cNvPicPr>
            <a:picLocks noChangeAspect="1"/>
          </p:cNvPicPr>
          <p:nvPr/>
        </p:nvPicPr>
        <p:blipFill>
          <a:blip r:embed="rId17"/>
          <a:stretch>
            <a:fillRect/>
          </a:stretch>
        </p:blipFill>
        <p:spPr>
          <a:xfrm>
            <a:off x="7633728" y="5373443"/>
            <a:ext cx="4073042" cy="849556"/>
          </a:xfrm>
          <a:prstGeom prst="roundRect">
            <a:avLst>
              <a:gd name="adj" fmla="val 3159"/>
            </a:avLst>
          </a:prstGeom>
        </p:spPr>
      </p:pic>
      <p:pic>
        <p:nvPicPr>
          <p:cNvPr id="24" name="Picture 23">
            <a:hlinkClick r:id="rId18"/>
          </p:cNvPr>
          <p:cNvPicPr>
            <a:picLocks noChangeAspect="1"/>
          </p:cNvPicPr>
          <p:nvPr/>
        </p:nvPicPr>
        <p:blipFill>
          <a:blip r:embed="rId19"/>
          <a:stretch>
            <a:fillRect/>
          </a:stretch>
        </p:blipFill>
        <p:spPr>
          <a:xfrm>
            <a:off x="8075612" y="1276030"/>
            <a:ext cx="3631158" cy="783191"/>
          </a:xfrm>
          <a:prstGeom prst="roundRect">
            <a:avLst>
              <a:gd name="adj" fmla="val 3159"/>
            </a:avLst>
          </a:prstGeom>
        </p:spPr>
      </p:pic>
      <p:pic>
        <p:nvPicPr>
          <p:cNvPr id="25" name="Picture 24">
            <a:hlinkClick r:id="rId20"/>
          </p:cNvPr>
          <p:cNvPicPr>
            <a:picLocks noChangeAspect="1"/>
          </p:cNvPicPr>
          <p:nvPr/>
        </p:nvPicPr>
        <p:blipFill>
          <a:blip r:embed="rId21"/>
          <a:stretch>
            <a:fillRect/>
          </a:stretch>
        </p:blipFill>
        <p:spPr>
          <a:xfrm>
            <a:off x="5713413" y="4251041"/>
            <a:ext cx="5993358" cy="550371"/>
          </a:xfrm>
          <a:prstGeom prst="roundRect">
            <a:avLst>
              <a:gd name="adj" fmla="val 3159"/>
            </a:avLst>
          </a:prstGeom>
        </p:spPr>
      </p:pic>
      <p:pic>
        <p:nvPicPr>
          <p:cNvPr id="4" name="Picture 3">
            <a:hlinkClick r:id="rId22"/>
          </p:cNvPr>
          <p:cNvPicPr>
            <a:picLocks noChangeAspect="1"/>
          </p:cNvPicPr>
          <p:nvPr/>
        </p:nvPicPr>
        <p:blipFill>
          <a:blip r:embed="rId23"/>
          <a:stretch>
            <a:fillRect/>
          </a:stretch>
        </p:blipFill>
        <p:spPr>
          <a:xfrm>
            <a:off x="512764" y="2380769"/>
            <a:ext cx="1922519" cy="854925"/>
          </a:xfrm>
          <a:prstGeom prst="roundRect">
            <a:avLst>
              <a:gd name="adj" fmla="val 3159"/>
            </a:avLst>
          </a:prstGeom>
        </p:spPr>
      </p:pic>
    </p:spTree>
    <p:extLst>
      <p:ext uri="{BB962C8B-B14F-4D97-AF65-F5344CB8AC3E}">
        <p14:creationId xmlns:p14="http://schemas.microsoft.com/office/powerpoint/2010/main" val="134400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3200" dirty="0"/>
              <a:t>SELECT</a:t>
            </a:r>
          </a:p>
          <a:p>
            <a:pPr marL="444500" indent="-444500">
              <a:lnSpc>
                <a:spcPct val="100000"/>
              </a:lnSpc>
              <a:buFontTx/>
              <a:buAutoNum type="arabicPeriod"/>
            </a:pPr>
            <a:r>
              <a:rPr lang="en-US" sz="3200" dirty="0"/>
              <a:t>INSERT</a:t>
            </a:r>
          </a:p>
          <a:p>
            <a:pPr marL="444500" indent="-444500">
              <a:lnSpc>
                <a:spcPct val="100000"/>
              </a:lnSpc>
              <a:buFontTx/>
              <a:buAutoNum type="arabicPeriod"/>
            </a:pPr>
            <a:r>
              <a:rPr lang="en-US" sz="3200" dirty="0"/>
              <a:t>UPDATE</a:t>
            </a:r>
          </a:p>
          <a:p>
            <a:pPr marL="444500" indent="-444500">
              <a:lnSpc>
                <a:spcPct val="100000"/>
              </a:lnSpc>
              <a:buFontTx/>
              <a:buAutoNum type="arabicPeriod"/>
            </a:pPr>
            <a:r>
              <a:rPr lang="en-US" sz="3200" dirty="0"/>
              <a:t>DELETE</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70812" y="3940927"/>
            <a:ext cx="2133598" cy="234148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92622" y="4797067"/>
            <a:ext cx="1535790" cy="1527533"/>
          </a:xfrm>
          <a:prstGeom prst="rect">
            <a:avLst/>
          </a:prstGeom>
        </p:spPr>
      </p:pic>
    </p:spTree>
    <p:extLst>
      <p:ext uri="{BB962C8B-B14F-4D97-AF65-F5344CB8AC3E}">
        <p14:creationId xmlns:p14="http://schemas.microsoft.com/office/powerpoint/2010/main" val="164698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20</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title="Software University">
            <a:hlinkClick r:id="rId4" tooltip="Software University"/>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659438" y="1594686"/>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spTree>
    <p:extLst>
      <p:ext uri="{BB962C8B-B14F-4D97-AF65-F5344CB8AC3E}">
        <p14:creationId xmlns:p14="http://schemas.microsoft.com/office/powerpoint/2010/main" val="2685583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dirty="0"/>
              <a:t>#6836</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55"/>
            <a:ext cx="12203113" cy="6859755"/>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4</a:t>
            </a:fld>
            <a:endParaRPr lang="en-US" dirty="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4" name="Rectangle 3"/>
          <p:cNvSpPr/>
          <p:nvPr/>
        </p:nvSpPr>
        <p:spPr>
          <a:xfrm>
            <a:off x="-7144" y="0"/>
            <a:ext cx="12210257"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Rectangle 10"/>
          <p:cNvSpPr/>
          <p:nvPr/>
        </p:nvSpPr>
        <p:spPr>
          <a:xfrm>
            <a:off x="-7144" y="2552700"/>
            <a:ext cx="12203113"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ln>
                  <a:solidFill>
                    <a:schemeClr val="bg1"/>
                  </a:solidFill>
                </a:ln>
                <a:effectLst>
                  <a:outerShdw blurRad="50800" dist="38100" algn="tr" rotWithShape="0">
                    <a:prstClr val="black">
                      <a:alpha val="40000"/>
                    </a:prstClr>
                  </a:outerShdw>
                </a:effectLst>
              </a:rPr>
              <a:t>SELECT</a:t>
            </a:r>
            <a:endParaRPr lang="en-GB" sz="8000" b="1" dirty="0">
              <a:ln>
                <a:solidFill>
                  <a:schemeClr val="bg1"/>
                </a:solidFill>
              </a:ln>
            </a:endParaRPr>
          </a:p>
        </p:txBody>
      </p:sp>
    </p:spTree>
    <p:extLst>
      <p:ext uri="{BB962C8B-B14F-4D97-AF65-F5344CB8AC3E}">
        <p14:creationId xmlns:p14="http://schemas.microsoft.com/office/powerpoint/2010/main" val="298838854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a:t>Retrieving Data SQL Server </a:t>
            </a:r>
            <a:endParaRPr lang="bg-BG" dirty="0"/>
          </a:p>
        </p:txBody>
      </p:sp>
      <p:sp>
        <p:nvSpPr>
          <p:cNvPr id="2" name="Rectangle 1"/>
          <p:cNvSpPr/>
          <p:nvPr/>
        </p:nvSpPr>
        <p:spPr>
          <a:xfrm>
            <a:off x="-11421" y="1524001"/>
            <a:ext cx="12200245" cy="38861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00FF"/>
                </a:solidFill>
                <a:highlight>
                  <a:srgbClr val="FFFFFF"/>
                </a:highlight>
                <a:latin typeface="Consolas" panose="020B0609020204030204" pitchFamily="49" charset="0"/>
              </a:rPr>
              <a:t>SELECT</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FROM</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SoftUni</a:t>
            </a:r>
            <a:r>
              <a:rPr lang="en-US" sz="4000" dirty="0">
                <a:solidFill>
                  <a:srgbClr val="000000"/>
                </a:solidFill>
                <a:highlight>
                  <a:srgbClr val="FFFFFF"/>
                </a:highlight>
                <a:latin typeface="Consolas" panose="020B0609020204030204" pitchFamily="49" charset="0"/>
              </a:rPr>
              <a:t>]</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a:t>
            </a:r>
            <a:r>
              <a:rPr lang="en-US" sz="4000" dirty="0" err="1">
                <a:solidFill>
                  <a:srgbClr val="000000"/>
                </a:solidFill>
                <a:highlight>
                  <a:srgbClr val="FFFFFF"/>
                </a:highlight>
                <a:latin typeface="Consolas" panose="020B0609020204030204" pitchFamily="49" charset="0"/>
              </a:rPr>
              <a:t>dbo</a:t>
            </a:r>
            <a:r>
              <a:rPr lang="en-US" sz="4000" dirty="0">
                <a:solidFill>
                  <a:srgbClr val="000000"/>
                </a:solidFill>
                <a:highlight>
                  <a:srgbClr val="FFFFFF"/>
                </a:highlight>
                <a:latin typeface="Consolas" panose="020B0609020204030204" pitchFamily="49" charset="0"/>
              </a:rPr>
              <a:t>]</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[Employees]</a:t>
            </a:r>
            <a:endParaRPr lang="en-US" sz="4000" dirty="0"/>
          </a:p>
        </p:txBody>
      </p:sp>
      <p:sp>
        <p:nvSpPr>
          <p:cNvPr id="11" name="AutoShape 7"/>
          <p:cNvSpPr>
            <a:spLocks noChangeArrowheads="1"/>
          </p:cNvSpPr>
          <p:nvPr/>
        </p:nvSpPr>
        <p:spPr bwMode="auto">
          <a:xfrm>
            <a:off x="188815" y="1799976"/>
            <a:ext cx="1972755" cy="962507"/>
          </a:xfrm>
          <a:prstGeom prst="wedgeRoundRectCallout">
            <a:avLst>
              <a:gd name="adj1" fmla="val -2070"/>
              <a:gd name="adj2" fmla="val 9657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Retrieve</a:t>
            </a:r>
          </a:p>
          <a:p>
            <a:pPr algn="ctr"/>
            <a:r>
              <a:rPr lang="en-US" sz="2800" noProof="1">
                <a:solidFill>
                  <a:srgbClr val="FFFFFF"/>
                </a:solidFill>
              </a:rPr>
              <a:t>Data</a:t>
            </a:r>
          </a:p>
        </p:txBody>
      </p:sp>
      <p:sp>
        <p:nvSpPr>
          <p:cNvPr id="14" name="AutoShape 7"/>
          <p:cNvSpPr>
            <a:spLocks noChangeArrowheads="1"/>
          </p:cNvSpPr>
          <p:nvPr/>
        </p:nvSpPr>
        <p:spPr bwMode="auto">
          <a:xfrm>
            <a:off x="379412" y="4307845"/>
            <a:ext cx="1972755" cy="921536"/>
          </a:xfrm>
          <a:prstGeom prst="wedgeRoundRectCallout">
            <a:avLst>
              <a:gd name="adj1" fmla="val 53171"/>
              <a:gd name="adj2" fmla="val -13303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Select</a:t>
            </a:r>
          </a:p>
          <a:p>
            <a:pPr algn="ctr"/>
            <a:r>
              <a:rPr lang="en-US" sz="2800" noProof="1">
                <a:solidFill>
                  <a:srgbClr val="FFFFFF"/>
                </a:solidFill>
              </a:rPr>
              <a:t>Everything</a:t>
            </a:r>
          </a:p>
        </p:txBody>
      </p:sp>
      <p:sp>
        <p:nvSpPr>
          <p:cNvPr id="15" name="AutoShape 7"/>
          <p:cNvSpPr>
            <a:spLocks noChangeArrowheads="1"/>
          </p:cNvSpPr>
          <p:nvPr/>
        </p:nvSpPr>
        <p:spPr bwMode="auto">
          <a:xfrm>
            <a:off x="3237043" y="1799975"/>
            <a:ext cx="1561969"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Which</a:t>
            </a:r>
          </a:p>
          <a:p>
            <a:pPr algn="ctr"/>
            <a:r>
              <a:rPr lang="en-US" sz="2800" noProof="1">
                <a:solidFill>
                  <a:srgbClr val="FFFFFF"/>
                </a:solidFill>
              </a:rPr>
              <a:t>Object</a:t>
            </a:r>
          </a:p>
        </p:txBody>
      </p:sp>
      <p:sp>
        <p:nvSpPr>
          <p:cNvPr id="16" name="AutoShape 7"/>
          <p:cNvSpPr>
            <a:spLocks noChangeArrowheads="1"/>
          </p:cNvSpPr>
          <p:nvPr/>
        </p:nvSpPr>
        <p:spPr bwMode="auto">
          <a:xfrm>
            <a:off x="5561012" y="4484893"/>
            <a:ext cx="1972755" cy="744488"/>
          </a:xfrm>
          <a:prstGeom prst="wedgeRoundRectCallout">
            <a:avLst>
              <a:gd name="adj1" fmla="val -55406"/>
              <a:gd name="adj2" fmla="val -1444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Database</a:t>
            </a:r>
          </a:p>
        </p:txBody>
      </p:sp>
      <p:sp>
        <p:nvSpPr>
          <p:cNvPr id="17" name="AutoShape 7"/>
          <p:cNvSpPr>
            <a:spLocks noChangeArrowheads="1"/>
          </p:cNvSpPr>
          <p:nvPr/>
        </p:nvSpPr>
        <p:spPr bwMode="auto">
          <a:xfrm>
            <a:off x="7923212" y="1799975"/>
            <a:ext cx="1972755" cy="744488"/>
          </a:xfrm>
          <a:prstGeom prst="wedgeRoundRectCallout">
            <a:avLst>
              <a:gd name="adj1" fmla="val -56041"/>
              <a:gd name="adj2" fmla="val 13479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Schema</a:t>
            </a:r>
          </a:p>
        </p:txBody>
      </p:sp>
      <p:sp>
        <p:nvSpPr>
          <p:cNvPr id="18" name="AutoShape 7"/>
          <p:cNvSpPr>
            <a:spLocks noChangeArrowheads="1"/>
          </p:cNvSpPr>
          <p:nvPr/>
        </p:nvSpPr>
        <p:spPr bwMode="auto">
          <a:xfrm>
            <a:off x="8304212" y="4447890"/>
            <a:ext cx="1972755" cy="744488"/>
          </a:xfrm>
          <a:prstGeom prst="wedgeRoundRectCallout">
            <a:avLst>
              <a:gd name="adj1" fmla="val 51266"/>
              <a:gd name="adj2" fmla="val -14786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a:t>
            </a:r>
          </a:p>
        </p:txBody>
      </p:sp>
    </p:spTree>
    <p:extLst>
      <p:ext uri="{BB962C8B-B14F-4D97-AF65-F5344CB8AC3E}">
        <p14:creationId xmlns:p14="http://schemas.microsoft.com/office/powerpoint/2010/main" val="30942206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a:t>Retrieving Data</a:t>
            </a:r>
            <a:r>
              <a:rPr lang="bg-BG" dirty="0"/>
              <a:t> </a:t>
            </a:r>
            <a:r>
              <a:rPr lang="en-US" dirty="0"/>
              <a:t>in MySQL</a:t>
            </a:r>
            <a:endParaRPr lang="bg-BG" dirty="0"/>
          </a:p>
        </p:txBody>
      </p:sp>
      <p:sp>
        <p:nvSpPr>
          <p:cNvPr id="2" name="Rectangle 1"/>
          <p:cNvSpPr/>
          <p:nvPr/>
        </p:nvSpPr>
        <p:spPr>
          <a:xfrm>
            <a:off x="0" y="1524000"/>
            <a:ext cx="12200245" cy="38861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0000FF"/>
                </a:solidFill>
                <a:latin typeface="Courier New" panose="02070309020205020404" pitchFamily="49" charset="0"/>
              </a:rPr>
              <a:t>SELECT</a:t>
            </a:r>
            <a:r>
              <a:rPr lang="en-US" sz="4000" dirty="0">
                <a:solidFill>
                  <a:srgbClr val="000000"/>
                </a:solidFill>
                <a:latin typeface="Courier New" panose="02070309020205020404" pitchFamily="49" charset="0"/>
              </a:rPr>
              <a:t> </a:t>
            </a:r>
            <a:r>
              <a:rPr lang="en-US" sz="4000" dirty="0">
                <a:solidFill>
                  <a:srgbClr val="0000FF"/>
                </a:solidFill>
                <a:latin typeface="Courier New" panose="02070309020205020404" pitchFamily="49" charset="0"/>
              </a:rPr>
              <a:t>*</a:t>
            </a:r>
            <a:r>
              <a:rPr lang="en-US" sz="4000" dirty="0">
                <a:solidFill>
                  <a:srgbClr val="000000"/>
                </a:solidFill>
                <a:latin typeface="Courier New" panose="02070309020205020404" pitchFamily="49" charset="0"/>
              </a:rPr>
              <a:t> </a:t>
            </a:r>
            <a:r>
              <a:rPr lang="en-US" sz="4000" b="1" dirty="0">
                <a:solidFill>
                  <a:srgbClr val="0000FF"/>
                </a:solidFill>
                <a:latin typeface="Courier New" panose="02070309020205020404" pitchFamily="49" charset="0"/>
              </a:rPr>
              <a:t>FROM</a:t>
            </a:r>
            <a:r>
              <a:rPr lang="en-US" sz="4000" dirty="0">
                <a:solidFill>
                  <a:srgbClr val="000000"/>
                </a:solidFill>
                <a:latin typeface="Courier New" panose="02070309020205020404" pitchFamily="49" charset="0"/>
              </a:rPr>
              <a:t> </a:t>
            </a:r>
            <a:r>
              <a:rPr lang="en-US" sz="4000" dirty="0" err="1">
                <a:solidFill>
                  <a:srgbClr val="808000"/>
                </a:solidFill>
                <a:latin typeface="Courier New" panose="02070309020205020404" pitchFamily="49" charset="0"/>
              </a:rPr>
              <a:t>soft_uni</a:t>
            </a:r>
            <a:r>
              <a:rPr lang="en-US" sz="4000" dirty="0" err="1">
                <a:solidFill>
                  <a:srgbClr val="0000FF"/>
                </a:solidFill>
                <a:latin typeface="Courier New" panose="02070309020205020404" pitchFamily="49" charset="0"/>
              </a:rPr>
              <a:t>.</a:t>
            </a:r>
            <a:r>
              <a:rPr lang="en-US" sz="4000" dirty="0" err="1">
                <a:solidFill>
                  <a:srgbClr val="FF00FF"/>
                </a:solidFill>
                <a:latin typeface="Courier New" panose="02070309020205020404" pitchFamily="49" charset="0"/>
              </a:rPr>
              <a:t>employees</a:t>
            </a:r>
            <a:endParaRPr lang="en-US" sz="4000" dirty="0">
              <a:solidFill>
                <a:srgbClr val="FF00FF"/>
              </a:solidFill>
              <a:latin typeface="Courier New" panose="02070309020205020404" pitchFamily="49" charset="0"/>
            </a:endParaRPr>
          </a:p>
        </p:txBody>
      </p:sp>
      <p:sp>
        <p:nvSpPr>
          <p:cNvPr id="11" name="AutoShape 7"/>
          <p:cNvSpPr>
            <a:spLocks noChangeArrowheads="1"/>
          </p:cNvSpPr>
          <p:nvPr/>
        </p:nvSpPr>
        <p:spPr bwMode="auto">
          <a:xfrm>
            <a:off x="248681" y="1743042"/>
            <a:ext cx="1651178" cy="1055608"/>
          </a:xfrm>
          <a:prstGeom prst="wedgeRoundRectCallout">
            <a:avLst>
              <a:gd name="adj1" fmla="val 54441"/>
              <a:gd name="adj2" fmla="val 999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Retrieve</a:t>
            </a:r>
          </a:p>
          <a:p>
            <a:pPr algn="ctr"/>
            <a:r>
              <a:rPr lang="en-US" sz="2800" noProof="1">
                <a:solidFill>
                  <a:srgbClr val="FFFFFF"/>
                </a:solidFill>
              </a:rPr>
              <a:t>Data</a:t>
            </a:r>
          </a:p>
        </p:txBody>
      </p:sp>
      <p:sp>
        <p:nvSpPr>
          <p:cNvPr id="14" name="AutoShape 7"/>
          <p:cNvSpPr>
            <a:spLocks noChangeArrowheads="1"/>
          </p:cNvSpPr>
          <p:nvPr/>
        </p:nvSpPr>
        <p:spPr bwMode="auto">
          <a:xfrm>
            <a:off x="1446212" y="4242552"/>
            <a:ext cx="1972755" cy="1055608"/>
          </a:xfrm>
          <a:prstGeom prst="wedgeRoundRectCallout">
            <a:avLst>
              <a:gd name="adj1" fmla="val 51265"/>
              <a:gd name="adj2" fmla="val -11483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Select</a:t>
            </a:r>
          </a:p>
          <a:p>
            <a:pPr algn="ctr"/>
            <a:r>
              <a:rPr lang="en-US" sz="2800" noProof="1">
                <a:solidFill>
                  <a:srgbClr val="FFFFFF"/>
                </a:solidFill>
              </a:rPr>
              <a:t>Everything</a:t>
            </a:r>
          </a:p>
        </p:txBody>
      </p:sp>
      <p:sp>
        <p:nvSpPr>
          <p:cNvPr id="15" name="AutoShape 7"/>
          <p:cNvSpPr>
            <a:spLocks noChangeArrowheads="1"/>
          </p:cNvSpPr>
          <p:nvPr/>
        </p:nvSpPr>
        <p:spPr bwMode="auto">
          <a:xfrm>
            <a:off x="4408581" y="1706508"/>
            <a:ext cx="1972755" cy="1055608"/>
          </a:xfrm>
          <a:prstGeom prst="wedgeRoundRectCallout">
            <a:avLst>
              <a:gd name="adj1" fmla="val -44612"/>
              <a:gd name="adj2" fmla="val 809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Which</a:t>
            </a:r>
          </a:p>
          <a:p>
            <a:pPr algn="ctr"/>
            <a:r>
              <a:rPr lang="en-US" sz="2800" noProof="1">
                <a:solidFill>
                  <a:srgbClr val="FFFFFF"/>
                </a:solidFill>
              </a:rPr>
              <a:t>Object</a:t>
            </a:r>
          </a:p>
        </p:txBody>
      </p:sp>
      <p:sp>
        <p:nvSpPr>
          <p:cNvPr id="16" name="AutoShape 7"/>
          <p:cNvSpPr>
            <a:spLocks noChangeArrowheads="1"/>
          </p:cNvSpPr>
          <p:nvPr/>
        </p:nvSpPr>
        <p:spPr bwMode="auto">
          <a:xfrm>
            <a:off x="7466012" y="4553672"/>
            <a:ext cx="1972755" cy="744488"/>
          </a:xfrm>
          <a:prstGeom prst="wedgeRoundRectCallout">
            <a:avLst>
              <a:gd name="adj1" fmla="val -64295"/>
              <a:gd name="adj2" fmla="val -14954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Database</a:t>
            </a:r>
          </a:p>
        </p:txBody>
      </p:sp>
      <p:sp>
        <p:nvSpPr>
          <p:cNvPr id="17" name="AutoShape 7"/>
          <p:cNvSpPr>
            <a:spLocks noChangeArrowheads="1"/>
          </p:cNvSpPr>
          <p:nvPr/>
        </p:nvSpPr>
        <p:spPr bwMode="auto">
          <a:xfrm>
            <a:off x="9586138" y="1743042"/>
            <a:ext cx="1972755" cy="744488"/>
          </a:xfrm>
          <a:prstGeom prst="wedgeRoundRectCallout">
            <a:avLst>
              <a:gd name="adj1" fmla="val -63661"/>
              <a:gd name="adj2" fmla="val 15835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a:t>
            </a:r>
          </a:p>
        </p:txBody>
      </p:sp>
    </p:spTree>
    <p:extLst>
      <p:ext uri="{BB962C8B-B14F-4D97-AF65-F5344CB8AC3E}">
        <p14:creationId xmlns:p14="http://schemas.microsoft.com/office/powerpoint/2010/main" val="436778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465922" name="Rectangle 2"/>
          <p:cNvSpPr>
            <a:spLocks noGrp="1" noChangeArrowheads="1"/>
          </p:cNvSpPr>
          <p:nvPr>
            <p:ph type="title"/>
          </p:nvPr>
        </p:nvSpPr>
        <p:spPr/>
        <p:txBody>
          <a:bodyPr/>
          <a:lstStyle/>
          <a:p>
            <a:r>
              <a:rPr lang="en-US" dirty="0"/>
              <a:t>Aliases</a:t>
            </a:r>
            <a:endParaRPr lang="bg-BG" dirty="0"/>
          </a:p>
        </p:txBody>
      </p:sp>
      <p:sp>
        <p:nvSpPr>
          <p:cNvPr id="2" name="Rectangle 1"/>
          <p:cNvSpPr/>
          <p:nvPr/>
        </p:nvSpPr>
        <p:spPr>
          <a:xfrm>
            <a:off x="0" y="1752600"/>
            <a:ext cx="12188825" cy="38861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0000FF"/>
                </a:solidFill>
                <a:latin typeface="Courier New" panose="02070309020205020404" pitchFamily="49" charset="0"/>
              </a:rPr>
              <a:t>  SELECT</a:t>
            </a:r>
            <a:r>
              <a:rPr lang="en-US" sz="4000" dirty="0">
                <a:solidFill>
                  <a:srgbClr val="000000"/>
                </a:solidFill>
                <a:latin typeface="Courier New" panose="02070309020205020404" pitchFamily="49" charset="0"/>
              </a:rPr>
              <a:t> </a:t>
            </a:r>
            <a:r>
              <a:rPr lang="en-US" sz="4000" dirty="0" err="1">
                <a:solidFill>
                  <a:srgbClr val="808000"/>
                </a:solidFill>
                <a:latin typeface="Courier New" panose="02070309020205020404" pitchFamily="49" charset="0"/>
              </a:rPr>
              <a:t>e</a:t>
            </a:r>
            <a:r>
              <a:rPr lang="en-US" sz="4000" dirty="0" err="1">
                <a:solidFill>
                  <a:srgbClr val="0000FF"/>
                </a:solidFill>
                <a:latin typeface="Courier New" panose="02070309020205020404" pitchFamily="49" charset="0"/>
              </a:rPr>
              <a:t>.</a:t>
            </a:r>
            <a:r>
              <a:rPr lang="en-US" sz="4000" dirty="0" err="1">
                <a:solidFill>
                  <a:srgbClr val="808000"/>
                </a:solidFill>
                <a:latin typeface="Courier New" panose="02070309020205020404" pitchFamily="49" charset="0"/>
              </a:rPr>
              <a:t>first_name</a:t>
            </a:r>
            <a:r>
              <a:rPr lang="en-US" sz="4000" dirty="0">
                <a:solidFill>
                  <a:srgbClr val="000000"/>
                </a:solidFill>
                <a:latin typeface="Courier New" panose="02070309020205020404" pitchFamily="49" charset="0"/>
              </a:rPr>
              <a:t> </a:t>
            </a:r>
            <a:r>
              <a:rPr lang="en-US" sz="4000" b="1" dirty="0">
                <a:solidFill>
                  <a:srgbClr val="0000FF"/>
                </a:solidFill>
                <a:latin typeface="Courier New" panose="02070309020205020404" pitchFamily="49" charset="0"/>
              </a:rPr>
              <a:t>AS</a:t>
            </a:r>
            <a:r>
              <a:rPr lang="en-US" sz="4000" dirty="0">
                <a:solidFill>
                  <a:srgbClr val="000000"/>
                </a:solidFill>
                <a:latin typeface="Courier New" panose="02070309020205020404" pitchFamily="49" charset="0"/>
              </a:rPr>
              <a:t> </a:t>
            </a:r>
            <a:r>
              <a:rPr lang="en-US" sz="4000" dirty="0">
                <a:solidFill>
                  <a:srgbClr val="808000"/>
                </a:solidFill>
                <a:latin typeface="Courier New" panose="02070309020205020404" pitchFamily="49" charset="0"/>
              </a:rPr>
              <a:t>"First Name"</a:t>
            </a:r>
            <a:r>
              <a:rPr lang="en-US" sz="4000" dirty="0">
                <a:solidFill>
                  <a:srgbClr val="000000"/>
                </a:solidFill>
                <a:latin typeface="Courier New" panose="02070309020205020404" pitchFamily="49" charset="0"/>
              </a:rPr>
              <a:t>        </a:t>
            </a:r>
            <a:r>
              <a:rPr lang="en-US" sz="4000" b="1" dirty="0">
                <a:solidFill>
                  <a:srgbClr val="0000FF"/>
                </a:solidFill>
                <a:latin typeface="Courier New" panose="02070309020205020404" pitchFamily="49" charset="0"/>
              </a:rPr>
              <a:t>     	FROM</a:t>
            </a:r>
            <a:r>
              <a:rPr lang="en-US" sz="4000" dirty="0">
                <a:solidFill>
                  <a:srgbClr val="000000"/>
                </a:solidFill>
                <a:latin typeface="Courier New" panose="02070309020205020404" pitchFamily="49" charset="0"/>
              </a:rPr>
              <a:t> </a:t>
            </a:r>
            <a:r>
              <a:rPr lang="en-US" sz="4000" dirty="0" err="1">
                <a:solidFill>
                  <a:srgbClr val="808000"/>
                </a:solidFill>
                <a:latin typeface="Courier New" panose="02070309020205020404" pitchFamily="49" charset="0"/>
              </a:rPr>
              <a:t>soft_uni</a:t>
            </a:r>
            <a:r>
              <a:rPr lang="en-US" sz="4000" dirty="0" err="1">
                <a:solidFill>
                  <a:srgbClr val="0000FF"/>
                </a:solidFill>
                <a:latin typeface="Courier New" panose="02070309020205020404" pitchFamily="49" charset="0"/>
              </a:rPr>
              <a:t>.</a:t>
            </a:r>
            <a:r>
              <a:rPr lang="en-US" sz="4000" dirty="0" err="1">
                <a:solidFill>
                  <a:srgbClr val="FF00FF"/>
                </a:solidFill>
                <a:latin typeface="Courier New" panose="02070309020205020404" pitchFamily="49" charset="0"/>
              </a:rPr>
              <a:t>employees</a:t>
            </a:r>
            <a:r>
              <a:rPr lang="en-US" sz="4000" dirty="0">
                <a:solidFill>
                  <a:srgbClr val="000000"/>
                </a:solidFill>
                <a:latin typeface="Courier New" panose="02070309020205020404" pitchFamily="49" charset="0"/>
              </a:rPr>
              <a:t> </a:t>
            </a:r>
            <a:r>
              <a:rPr lang="en-US" sz="4000" b="1" dirty="0">
                <a:solidFill>
                  <a:srgbClr val="0000FF"/>
                </a:solidFill>
                <a:latin typeface="Courier New" panose="02070309020205020404" pitchFamily="49" charset="0"/>
              </a:rPr>
              <a:t>AS</a:t>
            </a:r>
            <a:r>
              <a:rPr lang="en-US" sz="4000" dirty="0">
                <a:solidFill>
                  <a:srgbClr val="000000"/>
                </a:solidFill>
                <a:latin typeface="Courier New" panose="02070309020205020404" pitchFamily="49" charset="0"/>
              </a:rPr>
              <a:t> </a:t>
            </a:r>
            <a:r>
              <a:rPr lang="en-US" sz="4000" dirty="0">
                <a:solidFill>
                  <a:srgbClr val="808000"/>
                </a:solidFill>
                <a:latin typeface="Courier New" panose="02070309020205020404" pitchFamily="49" charset="0"/>
              </a:rPr>
              <a:t>e</a:t>
            </a:r>
          </a:p>
        </p:txBody>
      </p:sp>
      <p:sp>
        <p:nvSpPr>
          <p:cNvPr id="9" name="AutoShape 7"/>
          <p:cNvSpPr>
            <a:spLocks noChangeArrowheads="1"/>
          </p:cNvSpPr>
          <p:nvPr/>
        </p:nvSpPr>
        <p:spPr bwMode="auto">
          <a:xfrm>
            <a:off x="912812" y="1981200"/>
            <a:ext cx="1972755" cy="744488"/>
          </a:xfrm>
          <a:prstGeom prst="wedgeRoundRectCallout">
            <a:avLst>
              <a:gd name="adj1" fmla="val 51266"/>
              <a:gd name="adj2" fmla="val 1179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9808068" y="4800600"/>
            <a:ext cx="1972755" cy="744488"/>
          </a:xfrm>
          <a:prstGeom prst="wedgeRoundRectCallout">
            <a:avLst>
              <a:gd name="adj1" fmla="val -48421"/>
              <a:gd name="adj2" fmla="val -1243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6" name="AutoShape 7"/>
          <p:cNvSpPr>
            <a:spLocks noChangeArrowheads="1"/>
          </p:cNvSpPr>
          <p:nvPr/>
        </p:nvSpPr>
        <p:spPr bwMode="auto">
          <a:xfrm>
            <a:off x="4973937" y="1981200"/>
            <a:ext cx="2547072" cy="744488"/>
          </a:xfrm>
          <a:prstGeom prst="wedgeRoundRectCallout">
            <a:avLst>
              <a:gd name="adj1" fmla="val -56435"/>
              <a:gd name="adj2" fmla="val 1045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 name</a:t>
            </a:r>
          </a:p>
        </p:txBody>
      </p:sp>
      <p:sp>
        <p:nvSpPr>
          <p:cNvPr id="17" name="AutoShape 7"/>
          <p:cNvSpPr>
            <a:spLocks noChangeArrowheads="1"/>
          </p:cNvSpPr>
          <p:nvPr/>
        </p:nvSpPr>
        <p:spPr bwMode="auto">
          <a:xfrm>
            <a:off x="8685212" y="1981200"/>
            <a:ext cx="3097155" cy="744488"/>
          </a:xfrm>
          <a:prstGeom prst="wedgeRoundRectCallout">
            <a:avLst>
              <a:gd name="adj1" fmla="val -44181"/>
              <a:gd name="adj2" fmla="val 11124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chemeClr val="tx2">
                    <a:lumMod val="75000"/>
                  </a:schemeClr>
                </a:solidFill>
                <a:latin typeface="Consolas" panose="020B0609020204030204" pitchFamily="49" charset="0"/>
                <a:cs typeface="Consolas" panose="020B0609020204030204" pitchFamily="49" charset="0"/>
              </a:rPr>
              <a:t>New</a:t>
            </a:r>
            <a:r>
              <a:rPr lang="en-US" sz="2800" noProof="1">
                <a:solidFill>
                  <a:srgbClr val="FFFFFF"/>
                </a:solidFill>
              </a:rPr>
              <a:t> column name</a:t>
            </a:r>
          </a:p>
        </p:txBody>
      </p:sp>
    </p:spTree>
    <p:extLst>
      <p:ext uri="{BB962C8B-B14F-4D97-AF65-F5344CB8AC3E}">
        <p14:creationId xmlns:p14="http://schemas.microsoft.com/office/powerpoint/2010/main" val="22151985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8</a:t>
            </a:fld>
            <a:endParaRPr lang="en-US" dirty="0"/>
          </a:p>
        </p:txBody>
      </p:sp>
      <p:sp>
        <p:nvSpPr>
          <p:cNvPr id="465922" name="Rectangle 2"/>
          <p:cNvSpPr>
            <a:spLocks noGrp="1" noChangeArrowheads="1"/>
          </p:cNvSpPr>
          <p:nvPr>
            <p:ph type="title"/>
          </p:nvPr>
        </p:nvSpPr>
        <p:spPr>
          <a:xfrm>
            <a:off x="249989" y="-99383"/>
            <a:ext cx="9577597" cy="1110780"/>
          </a:xfrm>
        </p:spPr>
        <p:txBody>
          <a:bodyPr/>
          <a:lstStyle/>
          <a:p>
            <a:r>
              <a:rPr lang="en-US" dirty="0"/>
              <a:t>Predicates</a:t>
            </a:r>
            <a:endParaRPr lang="bg-BG" dirty="0"/>
          </a:p>
        </p:txBody>
      </p:sp>
      <p:sp>
        <p:nvSpPr>
          <p:cNvPr id="9" name="TextBox 8"/>
          <p:cNvSpPr txBox="1"/>
          <p:nvPr/>
        </p:nvSpPr>
        <p:spPr>
          <a:xfrm>
            <a:off x="-35535" y="2362200"/>
            <a:ext cx="12212334" cy="1938992"/>
          </a:xfrm>
          <a:prstGeom prst="rect">
            <a:avLst/>
          </a:prstGeom>
          <a:noFill/>
        </p:spPr>
        <p:txBody>
          <a:bodyPr wrap="square" rtlCol="0">
            <a:spAutoFit/>
          </a:bodyPr>
          <a:lstStyle/>
          <a:p>
            <a:pPr algn="ctr">
              <a:lnSpc>
                <a:spcPct val="150000"/>
              </a:lnSpc>
            </a:pPr>
            <a:r>
              <a:rPr lang="en-US" sz="4800" b="1" dirty="0"/>
              <a:t>AND </a:t>
            </a:r>
            <a:r>
              <a:rPr lang="en-US" sz="4800" dirty="0"/>
              <a:t> </a:t>
            </a:r>
            <a:r>
              <a:rPr lang="en-US" sz="4800" dirty="0">
                <a:solidFill>
                  <a:schemeClr val="tx2">
                    <a:lumMod val="75000"/>
                  </a:schemeClr>
                </a:solidFill>
              </a:rPr>
              <a:t>/</a:t>
            </a:r>
            <a:r>
              <a:rPr lang="en-US" sz="4800" dirty="0"/>
              <a:t>  </a:t>
            </a:r>
            <a:r>
              <a:rPr lang="en-US" sz="4800" b="1" dirty="0"/>
              <a:t>OR</a:t>
            </a:r>
            <a:r>
              <a:rPr lang="en-US" sz="4800" dirty="0"/>
              <a:t>  </a:t>
            </a:r>
            <a:r>
              <a:rPr lang="en-US" sz="4800" dirty="0">
                <a:solidFill>
                  <a:schemeClr val="tx2">
                    <a:lumMod val="75000"/>
                  </a:schemeClr>
                </a:solidFill>
              </a:rPr>
              <a:t>/  </a:t>
            </a:r>
            <a:r>
              <a:rPr lang="en-US" sz="4800" b="1" dirty="0"/>
              <a:t>BETWEEN</a:t>
            </a:r>
            <a:r>
              <a:rPr lang="en-US" sz="4800" dirty="0"/>
              <a:t>  </a:t>
            </a:r>
            <a:r>
              <a:rPr lang="en-US" sz="4800" dirty="0">
                <a:solidFill>
                  <a:schemeClr val="tx2">
                    <a:lumMod val="75000"/>
                  </a:schemeClr>
                </a:solidFill>
              </a:rPr>
              <a:t>/</a:t>
            </a:r>
            <a:r>
              <a:rPr lang="en-US" sz="4800" dirty="0"/>
              <a:t>  </a:t>
            </a:r>
            <a:r>
              <a:rPr lang="en-US" sz="4800" b="1" dirty="0"/>
              <a:t>IN</a:t>
            </a:r>
            <a:endParaRPr lang="bg-BG" sz="4800" dirty="0"/>
          </a:p>
          <a:p>
            <a:pPr algn="ctr"/>
            <a:r>
              <a:rPr lang="en-US" sz="4800" dirty="0"/>
              <a:t> </a:t>
            </a:r>
            <a:r>
              <a:rPr lang="en-US" sz="4800" b="1" dirty="0"/>
              <a:t>EXISTS</a:t>
            </a:r>
            <a:r>
              <a:rPr lang="en-US" sz="4800" dirty="0"/>
              <a:t>  </a:t>
            </a:r>
            <a:r>
              <a:rPr lang="en-US" sz="4800" dirty="0">
                <a:solidFill>
                  <a:schemeClr val="tx2">
                    <a:lumMod val="75000"/>
                  </a:schemeClr>
                </a:solidFill>
              </a:rPr>
              <a:t>/ </a:t>
            </a:r>
            <a:r>
              <a:rPr lang="en-US" sz="4800" dirty="0"/>
              <a:t> </a:t>
            </a:r>
            <a:r>
              <a:rPr lang="en-US" sz="4800" b="1" dirty="0"/>
              <a:t>IS (NOT) NULL</a:t>
            </a:r>
          </a:p>
        </p:txBody>
      </p:sp>
    </p:spTree>
    <p:extLst>
      <p:ext uri="{BB962C8B-B14F-4D97-AF65-F5344CB8AC3E}">
        <p14:creationId xmlns:p14="http://schemas.microsoft.com/office/powerpoint/2010/main" val="6933728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4" name="Title 3"/>
          <p:cNvSpPr>
            <a:spLocks noGrp="1"/>
          </p:cNvSpPr>
          <p:nvPr>
            <p:ph type="title"/>
          </p:nvPr>
        </p:nvSpPr>
        <p:spPr>
          <a:xfrm>
            <a:off x="227012" y="27259"/>
            <a:ext cx="9577597" cy="1110780"/>
          </a:xfrm>
        </p:spPr>
        <p:txBody>
          <a:bodyPr/>
          <a:lstStyle/>
          <a:p>
            <a:r>
              <a:rPr lang="en-US" dirty="0"/>
              <a:t>Views</a:t>
            </a:r>
          </a:p>
        </p:txBody>
      </p:sp>
      <p:graphicFrame>
        <p:nvGraphicFramePr>
          <p:cNvPr id="8" name="Table 7"/>
          <p:cNvGraphicFramePr>
            <a:graphicFrameLocks noGrp="1"/>
          </p:cNvGraphicFramePr>
          <p:nvPr>
            <p:extLst>
              <p:ext uri="{D42A27DB-BD31-4B8C-83A1-F6EECF244321}">
                <p14:modId xmlns:p14="http://schemas.microsoft.com/office/powerpoint/2010/main" val="3678581468"/>
              </p:ext>
            </p:extLst>
          </p:nvPr>
        </p:nvGraphicFramePr>
        <p:xfrm>
          <a:off x="531812" y="1295400"/>
          <a:ext cx="6858000" cy="2286000"/>
        </p:xfrm>
        <a:graphic>
          <a:graphicData uri="http://schemas.openxmlformats.org/drawingml/2006/table">
            <a:tbl>
              <a:tblPr firstRow="1" bandRow="1">
                <a:tableStyleId>{7DF18680-E054-41AD-8BC1-D1AEF772440D}</a:tableStyleId>
              </a:tblPr>
              <a:tblGrid>
                <a:gridCol w="1714500">
                  <a:extLst>
                    <a:ext uri="{9D8B030D-6E8A-4147-A177-3AD203B41FA5}">
                      <a16:colId xmlns:a16="http://schemas.microsoft.com/office/drawing/2014/main" val="2994379953"/>
                    </a:ext>
                  </a:extLst>
                </a:gridCol>
                <a:gridCol w="1714500">
                  <a:extLst>
                    <a:ext uri="{9D8B030D-6E8A-4147-A177-3AD203B41FA5}">
                      <a16:colId xmlns:a16="http://schemas.microsoft.com/office/drawing/2014/main" val="3577279355"/>
                    </a:ext>
                  </a:extLst>
                </a:gridCol>
                <a:gridCol w="1714500">
                  <a:extLst>
                    <a:ext uri="{9D8B030D-6E8A-4147-A177-3AD203B41FA5}">
                      <a16:colId xmlns:a16="http://schemas.microsoft.com/office/drawing/2014/main" val="2369266372"/>
                    </a:ext>
                  </a:extLst>
                </a:gridCol>
                <a:gridCol w="1714500">
                  <a:extLst>
                    <a:ext uri="{9D8B030D-6E8A-4147-A177-3AD203B41FA5}">
                      <a16:colId xmlns:a16="http://schemas.microsoft.com/office/drawing/2014/main" val="77719679"/>
                    </a:ext>
                  </a:extLst>
                </a:gridCol>
              </a:tblGrid>
              <a:tr h="370840">
                <a:tc>
                  <a:txBody>
                    <a:bodyPr/>
                    <a:lstStyle/>
                    <a:p>
                      <a:r>
                        <a:rPr lang="en-US" dirty="0" err="1"/>
                        <a:t>CustomerID</a:t>
                      </a:r>
                      <a:endParaRPr lang="en-US" dirty="0"/>
                    </a:p>
                  </a:txBody>
                  <a:tcPr/>
                </a:tc>
                <a:tc>
                  <a:txBody>
                    <a:bodyPr/>
                    <a:lstStyle/>
                    <a:p>
                      <a:r>
                        <a:rPr lang="en-US" dirty="0" err="1"/>
                        <a:t>FirstName</a:t>
                      </a:r>
                      <a:endParaRPr lang="en-US" dirty="0"/>
                    </a:p>
                  </a:txBody>
                  <a:tcPr/>
                </a:tc>
                <a:tc>
                  <a:txBody>
                    <a:bodyPr/>
                    <a:lstStyle/>
                    <a:p>
                      <a:r>
                        <a:rPr lang="en-US" dirty="0"/>
                        <a:t>Birthdate</a:t>
                      </a:r>
                    </a:p>
                  </a:txBody>
                  <a:tcPr/>
                </a:tc>
                <a:tc>
                  <a:txBody>
                    <a:bodyPr/>
                    <a:lstStyle/>
                    <a:p>
                      <a:r>
                        <a:rPr lang="en-US" dirty="0" err="1"/>
                        <a:t>CityID</a:t>
                      </a:r>
                      <a:endParaRPr lang="en-US" dirty="0"/>
                    </a:p>
                  </a:txBody>
                  <a:tcPr/>
                </a:tc>
                <a:extLst>
                  <a:ext uri="{0D108BD9-81ED-4DB2-BD59-A6C34878D82A}">
                    <a16:rowId xmlns:a16="http://schemas.microsoft.com/office/drawing/2014/main" val="4202154428"/>
                  </a:ext>
                </a:extLst>
              </a:tr>
              <a:tr h="370840">
                <a:tc>
                  <a:txBody>
                    <a:bodyPr/>
                    <a:lstStyle/>
                    <a:p>
                      <a:pPr algn="ctr"/>
                      <a:r>
                        <a:rPr lang="en-US" dirty="0"/>
                        <a:t>1</a:t>
                      </a:r>
                    </a:p>
                  </a:txBody>
                  <a:tcPr/>
                </a:tc>
                <a:tc>
                  <a:txBody>
                    <a:bodyPr/>
                    <a:lstStyle/>
                    <a:p>
                      <a:r>
                        <a:rPr lang="en-US" dirty="0"/>
                        <a:t>Brigitte</a:t>
                      </a:r>
                    </a:p>
                  </a:txBody>
                  <a:tcPr/>
                </a:tc>
                <a:tc>
                  <a:txBody>
                    <a:bodyPr/>
                    <a:lstStyle/>
                    <a:p>
                      <a:r>
                        <a:rPr lang="en-US" dirty="0"/>
                        <a:t>03/12/1975</a:t>
                      </a:r>
                    </a:p>
                  </a:txBody>
                  <a:tcPr/>
                </a:tc>
                <a:tc>
                  <a:txBody>
                    <a:bodyPr/>
                    <a:lstStyle/>
                    <a:p>
                      <a:r>
                        <a:rPr lang="en-US" dirty="0"/>
                        <a:t>101</a:t>
                      </a:r>
                    </a:p>
                  </a:txBody>
                  <a:tcPr/>
                </a:tc>
                <a:extLst>
                  <a:ext uri="{0D108BD9-81ED-4DB2-BD59-A6C34878D82A}">
                    <a16:rowId xmlns:a16="http://schemas.microsoft.com/office/drawing/2014/main" val="3015562518"/>
                  </a:ext>
                </a:extLst>
              </a:tr>
              <a:tr h="370840">
                <a:tc>
                  <a:txBody>
                    <a:bodyPr/>
                    <a:lstStyle/>
                    <a:p>
                      <a:pPr algn="ctr"/>
                      <a:r>
                        <a:rPr lang="en-US" dirty="0"/>
                        <a:t>2</a:t>
                      </a:r>
                    </a:p>
                  </a:txBody>
                  <a:tcPr/>
                </a:tc>
                <a:tc>
                  <a:txBody>
                    <a:bodyPr/>
                    <a:lstStyle/>
                    <a:p>
                      <a:r>
                        <a:rPr lang="en-US" dirty="0"/>
                        <a:t>August</a:t>
                      </a:r>
                    </a:p>
                  </a:txBody>
                  <a:tcPr/>
                </a:tc>
                <a:tc>
                  <a:txBody>
                    <a:bodyPr/>
                    <a:lstStyle/>
                    <a:p>
                      <a:r>
                        <a:rPr lang="en-US" dirty="0"/>
                        <a:t>27/05/1968</a:t>
                      </a:r>
                    </a:p>
                  </a:txBody>
                  <a:tcPr/>
                </a:tc>
                <a:tc>
                  <a:txBody>
                    <a:bodyPr/>
                    <a:lstStyle/>
                    <a:p>
                      <a:r>
                        <a:rPr lang="en-US" dirty="0"/>
                        <a:t>102</a:t>
                      </a:r>
                    </a:p>
                  </a:txBody>
                  <a:tcPr/>
                </a:tc>
                <a:extLst>
                  <a:ext uri="{0D108BD9-81ED-4DB2-BD59-A6C34878D82A}">
                    <a16:rowId xmlns:a16="http://schemas.microsoft.com/office/drawing/2014/main" val="4121697443"/>
                  </a:ext>
                </a:extLst>
              </a:tr>
              <a:tr h="370840">
                <a:tc>
                  <a:txBody>
                    <a:bodyPr/>
                    <a:lstStyle/>
                    <a:p>
                      <a:pPr algn="ctr"/>
                      <a:r>
                        <a:rPr lang="en-US" dirty="0"/>
                        <a:t>3</a:t>
                      </a:r>
                    </a:p>
                  </a:txBody>
                  <a:tcPr/>
                </a:tc>
                <a:tc>
                  <a:txBody>
                    <a:bodyPr/>
                    <a:lstStyle/>
                    <a:p>
                      <a:r>
                        <a:rPr lang="en-US" dirty="0"/>
                        <a:t>Benjamin</a:t>
                      </a:r>
                    </a:p>
                  </a:txBody>
                  <a:tcPr/>
                </a:tc>
                <a:tc>
                  <a:txBody>
                    <a:bodyPr/>
                    <a:lstStyle/>
                    <a:p>
                      <a:r>
                        <a:rPr lang="en-US" dirty="0"/>
                        <a:t>15/10/1988</a:t>
                      </a:r>
                    </a:p>
                  </a:txBody>
                  <a:tcPr/>
                </a:tc>
                <a:tc>
                  <a:txBody>
                    <a:bodyPr/>
                    <a:lstStyle/>
                    <a:p>
                      <a:r>
                        <a:rPr lang="en-US" dirty="0"/>
                        <a:t>103</a:t>
                      </a:r>
                    </a:p>
                  </a:txBody>
                  <a:tcPr/>
                </a:tc>
                <a:extLst>
                  <a:ext uri="{0D108BD9-81ED-4DB2-BD59-A6C34878D82A}">
                    <a16:rowId xmlns:a16="http://schemas.microsoft.com/office/drawing/2014/main" val="1885252236"/>
                  </a:ext>
                </a:extLst>
              </a:tr>
              <a:tr h="370840">
                <a:tc>
                  <a:txBody>
                    <a:bodyPr/>
                    <a:lstStyle/>
                    <a:p>
                      <a:pPr algn="ctr"/>
                      <a:r>
                        <a:rPr lang="en-US" dirty="0"/>
                        <a:t>4</a:t>
                      </a:r>
                    </a:p>
                  </a:txBody>
                  <a:tcPr/>
                </a:tc>
                <a:tc>
                  <a:txBody>
                    <a:bodyPr/>
                    <a:lstStyle/>
                    <a:p>
                      <a:r>
                        <a:rPr lang="en-US" dirty="0"/>
                        <a:t>Denis</a:t>
                      </a:r>
                    </a:p>
                  </a:txBody>
                  <a:tcPr/>
                </a:tc>
                <a:tc>
                  <a:txBody>
                    <a:bodyPr/>
                    <a:lstStyle/>
                    <a:p>
                      <a:r>
                        <a:rPr lang="en-US" dirty="0"/>
                        <a:t>07/01/1993</a:t>
                      </a:r>
                    </a:p>
                  </a:txBody>
                  <a:tcPr/>
                </a:tc>
                <a:tc>
                  <a:txBody>
                    <a:bodyPr/>
                    <a:lstStyle/>
                    <a:p>
                      <a:r>
                        <a:rPr lang="en-US" dirty="0"/>
                        <a:t>104</a:t>
                      </a:r>
                    </a:p>
                  </a:txBody>
                  <a:tcPr/>
                </a:tc>
                <a:extLst>
                  <a:ext uri="{0D108BD9-81ED-4DB2-BD59-A6C34878D82A}">
                    <a16:rowId xmlns:a16="http://schemas.microsoft.com/office/drawing/2014/main" val="451366588"/>
                  </a:ext>
                </a:extLst>
              </a:tr>
            </a:tbl>
          </a:graphicData>
        </a:graphic>
      </p:graphicFrame>
      <p:sp>
        <p:nvSpPr>
          <p:cNvPr id="9" name="TextBox 8"/>
          <p:cNvSpPr txBox="1"/>
          <p:nvPr/>
        </p:nvSpPr>
        <p:spPr>
          <a:xfrm>
            <a:off x="2670431" y="708479"/>
            <a:ext cx="3131076" cy="523220"/>
          </a:xfrm>
          <a:prstGeom prst="rect">
            <a:avLst/>
          </a:prstGeom>
          <a:noFill/>
        </p:spPr>
        <p:txBody>
          <a:bodyPr wrap="square" rtlCol="0">
            <a:spAutoFit/>
          </a:bodyPr>
          <a:lstStyle/>
          <a:p>
            <a:r>
              <a:rPr lang="en-US" sz="2800" b="1" dirty="0">
                <a:solidFill>
                  <a:schemeClr val="tx2">
                    <a:lumMod val="75000"/>
                  </a:schemeClr>
                </a:solidFill>
              </a:rPr>
              <a:t>Table: </a:t>
            </a:r>
            <a:r>
              <a:rPr lang="en-US" sz="2800" b="1" dirty="0"/>
              <a:t>Customers</a:t>
            </a:r>
          </a:p>
        </p:txBody>
      </p:sp>
      <p:graphicFrame>
        <p:nvGraphicFramePr>
          <p:cNvPr id="10" name="Table 9"/>
          <p:cNvGraphicFramePr>
            <a:graphicFrameLocks noGrp="1"/>
          </p:cNvGraphicFramePr>
          <p:nvPr>
            <p:extLst>
              <p:ext uri="{D42A27DB-BD31-4B8C-83A1-F6EECF244321}">
                <p14:modId xmlns:p14="http://schemas.microsoft.com/office/powerpoint/2010/main" val="2536347479"/>
              </p:ext>
            </p:extLst>
          </p:nvPr>
        </p:nvGraphicFramePr>
        <p:xfrm>
          <a:off x="5713412" y="4800600"/>
          <a:ext cx="5410200" cy="1371600"/>
        </p:xfrm>
        <a:graphic>
          <a:graphicData uri="http://schemas.openxmlformats.org/drawingml/2006/table">
            <a:tbl>
              <a:tblPr firstRow="1" bandRow="1">
                <a:tableStyleId>{7DF18680-E054-41AD-8BC1-D1AEF772440D}</a:tableStyleId>
              </a:tblPr>
              <a:tblGrid>
                <a:gridCol w="1803400">
                  <a:extLst>
                    <a:ext uri="{9D8B030D-6E8A-4147-A177-3AD203B41FA5}">
                      <a16:colId xmlns:a16="http://schemas.microsoft.com/office/drawing/2014/main" val="938154243"/>
                    </a:ext>
                  </a:extLst>
                </a:gridCol>
                <a:gridCol w="1803400">
                  <a:extLst>
                    <a:ext uri="{9D8B030D-6E8A-4147-A177-3AD203B41FA5}">
                      <a16:colId xmlns:a16="http://schemas.microsoft.com/office/drawing/2014/main" val="1057051800"/>
                    </a:ext>
                  </a:extLst>
                </a:gridCol>
                <a:gridCol w="1803400">
                  <a:extLst>
                    <a:ext uri="{9D8B030D-6E8A-4147-A177-3AD203B41FA5}">
                      <a16:colId xmlns:a16="http://schemas.microsoft.com/office/drawing/2014/main" val="933629389"/>
                    </a:ext>
                  </a:extLst>
                </a:gridCol>
              </a:tblGrid>
              <a:tr h="370840">
                <a:tc>
                  <a:txBody>
                    <a:bodyPr/>
                    <a:lstStyle/>
                    <a:p>
                      <a:r>
                        <a:rPr lang="en-US" dirty="0" err="1"/>
                        <a:t>CustomerID</a:t>
                      </a:r>
                      <a:endParaRPr lang="en-US" dirty="0"/>
                    </a:p>
                  </a:txBody>
                  <a:tcPr/>
                </a:tc>
                <a:tc>
                  <a:txBody>
                    <a:bodyPr/>
                    <a:lstStyle/>
                    <a:p>
                      <a:r>
                        <a:rPr lang="en-US" dirty="0" err="1"/>
                        <a:t>FirstName</a:t>
                      </a:r>
                      <a:endParaRPr lang="en-US" dirty="0"/>
                    </a:p>
                  </a:txBody>
                  <a:tcPr/>
                </a:tc>
                <a:tc>
                  <a:txBody>
                    <a:bodyPr/>
                    <a:lstStyle/>
                    <a:p>
                      <a:r>
                        <a:rPr lang="en-US" dirty="0"/>
                        <a:t>Birthdate</a:t>
                      </a:r>
                    </a:p>
                  </a:txBody>
                  <a:tcPr/>
                </a:tc>
                <a:extLst>
                  <a:ext uri="{0D108BD9-81ED-4DB2-BD59-A6C34878D82A}">
                    <a16:rowId xmlns:a16="http://schemas.microsoft.com/office/drawing/2014/main" val="1532505019"/>
                  </a:ext>
                </a:extLst>
              </a:tr>
              <a:tr h="370840">
                <a:tc>
                  <a:txBody>
                    <a:bodyPr/>
                    <a:lstStyle/>
                    <a:p>
                      <a:pPr algn="ctr"/>
                      <a:r>
                        <a:rPr lang="en-US" dirty="0"/>
                        <a:t>1</a:t>
                      </a:r>
                    </a:p>
                  </a:txBody>
                  <a:tcPr/>
                </a:tc>
                <a:tc>
                  <a:txBody>
                    <a:bodyPr/>
                    <a:lstStyle/>
                    <a:p>
                      <a:r>
                        <a:rPr lang="en-US" dirty="0"/>
                        <a:t>Brigitte</a:t>
                      </a:r>
                    </a:p>
                  </a:txBody>
                  <a:tcPr/>
                </a:tc>
                <a:tc>
                  <a:txBody>
                    <a:bodyPr/>
                    <a:lstStyle/>
                    <a:p>
                      <a:r>
                        <a:rPr lang="en-US" dirty="0"/>
                        <a:t>03/12/1975</a:t>
                      </a:r>
                    </a:p>
                  </a:txBody>
                  <a:tcPr/>
                </a:tc>
                <a:extLst>
                  <a:ext uri="{0D108BD9-81ED-4DB2-BD59-A6C34878D82A}">
                    <a16:rowId xmlns:a16="http://schemas.microsoft.com/office/drawing/2014/main" val="1316986046"/>
                  </a:ext>
                </a:extLst>
              </a:tr>
              <a:tr h="370840">
                <a:tc>
                  <a:txBody>
                    <a:bodyPr/>
                    <a:lstStyle/>
                    <a:p>
                      <a:pPr algn="ctr"/>
                      <a:r>
                        <a:rPr lang="en-US" dirty="0"/>
                        <a:t>2</a:t>
                      </a:r>
                    </a:p>
                  </a:txBody>
                  <a:tcPr/>
                </a:tc>
                <a:tc>
                  <a:txBody>
                    <a:bodyPr/>
                    <a:lstStyle/>
                    <a:p>
                      <a:r>
                        <a:rPr lang="en-US" dirty="0"/>
                        <a:t>August</a:t>
                      </a:r>
                    </a:p>
                  </a:txBody>
                  <a:tcPr/>
                </a:tc>
                <a:tc>
                  <a:txBody>
                    <a:bodyPr/>
                    <a:lstStyle/>
                    <a:p>
                      <a:r>
                        <a:rPr lang="en-US" dirty="0"/>
                        <a:t>27/05/1968</a:t>
                      </a:r>
                    </a:p>
                  </a:txBody>
                  <a:tcPr/>
                </a:tc>
                <a:extLst>
                  <a:ext uri="{0D108BD9-81ED-4DB2-BD59-A6C34878D82A}">
                    <a16:rowId xmlns:a16="http://schemas.microsoft.com/office/drawing/2014/main" val="3568317092"/>
                  </a:ext>
                </a:extLst>
              </a:tr>
            </a:tbl>
          </a:graphicData>
        </a:graphic>
      </p:graphicFrame>
      <p:sp>
        <p:nvSpPr>
          <p:cNvPr id="11" name="TextBox 10"/>
          <p:cNvSpPr txBox="1"/>
          <p:nvPr/>
        </p:nvSpPr>
        <p:spPr>
          <a:xfrm>
            <a:off x="6780212" y="4120019"/>
            <a:ext cx="3276600" cy="523220"/>
          </a:xfrm>
          <a:prstGeom prst="rect">
            <a:avLst/>
          </a:prstGeom>
          <a:noFill/>
        </p:spPr>
        <p:txBody>
          <a:bodyPr wrap="square" rtlCol="0">
            <a:spAutoFit/>
          </a:bodyPr>
          <a:lstStyle/>
          <a:p>
            <a:r>
              <a:rPr lang="en-US" sz="2800" b="1" dirty="0">
                <a:solidFill>
                  <a:schemeClr val="tx2">
                    <a:lumMod val="75000"/>
                  </a:schemeClr>
                </a:solidFill>
              </a:rPr>
              <a:t>View: </a:t>
            </a:r>
            <a:r>
              <a:rPr lang="en-US" sz="2800" b="1" dirty="0"/>
              <a:t>V_Customers</a:t>
            </a:r>
          </a:p>
        </p:txBody>
      </p:sp>
    </p:spTree>
    <p:extLst>
      <p:ext uri="{BB962C8B-B14F-4D97-AF65-F5344CB8AC3E}">
        <p14:creationId xmlns:p14="http://schemas.microsoft.com/office/powerpoint/2010/main" val="146190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0</TotalTime>
  <Words>1105</Words>
  <Application>Microsoft Office PowerPoint</Application>
  <PresentationFormat>Custom</PresentationFormat>
  <Paragraphs>336</Paragraphs>
  <Slides>21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Consolas</vt:lpstr>
      <vt:lpstr>Courier New</vt:lpstr>
      <vt:lpstr>Wingdings</vt:lpstr>
      <vt:lpstr>Wingdings 2</vt:lpstr>
      <vt:lpstr>SoftUni 16x9</vt:lpstr>
      <vt:lpstr>Basic CRUD</vt:lpstr>
      <vt:lpstr>Table of Content</vt:lpstr>
      <vt:lpstr>Questions</vt:lpstr>
      <vt:lpstr>PowerPoint Presentation</vt:lpstr>
      <vt:lpstr>Retrieving Data SQL Server </vt:lpstr>
      <vt:lpstr>Retrieving Data in MySQL</vt:lpstr>
      <vt:lpstr>Aliases</vt:lpstr>
      <vt:lpstr>Predicates</vt:lpstr>
      <vt:lpstr>Views</vt:lpstr>
      <vt:lpstr>PowerPoint Presentation</vt:lpstr>
      <vt:lpstr>Insert values</vt:lpstr>
      <vt:lpstr>Insert From Table</vt:lpstr>
      <vt:lpstr>Sequence</vt:lpstr>
      <vt:lpstr>PowerPoint Presentation</vt:lpstr>
      <vt:lpstr>Update</vt:lpstr>
      <vt:lpstr>PowerPoint Presentation</vt:lpstr>
      <vt:lpstr>Delete</vt:lpstr>
      <vt:lpstr>Summary</vt:lpstr>
      <vt:lpstr>Basic CRUD</vt:lpstr>
      <vt:lpstr>License</vt:lpstr>
      <vt:lpstr>Free Trainings @ Software University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 Overview</dc:title>
  <dc:subject>Software Development Course</dc:subject>
  <dc:creator/>
  <cp:keywords>Databases, SQL, programming, SoftUni, Software University, programming, software development, software engineering, course, database systems</cp:keywords>
  <dc:description>Software University Foundation - http://softuni.org</dc:description>
  <cp:lastModifiedBy/>
  <cp:revision>1</cp:revision>
  <dcterms:created xsi:type="dcterms:W3CDTF">2014-01-02T17:00:34Z</dcterms:created>
  <dcterms:modified xsi:type="dcterms:W3CDTF">2016-09-27T09:26:30Z</dcterms:modified>
  <cp:category>Databases, SQL, programming, SoftUni, Software University, programming, software development, software engineering, course, database systems</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